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9" r:id="rId3"/>
    <p:sldId id="257" r:id="rId4"/>
    <p:sldId id="277" r:id="rId5"/>
    <p:sldId id="272" r:id="rId6"/>
    <p:sldId id="275" r:id="rId7"/>
    <p:sldId id="266" r:id="rId8"/>
    <p:sldId id="271" r:id="rId9"/>
    <p:sldId id="270" r:id="rId10"/>
    <p:sldId id="273" r:id="rId11"/>
    <p:sldId id="274" r:id="rId12"/>
    <p:sldId id="276" r:id="rId13"/>
    <p:sldId id="260" r:id="rId14"/>
    <p:sldId id="261" r:id="rId15"/>
    <p:sldId id="259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 varScale="1">
        <p:scale>
          <a:sx n="76" d="100"/>
          <a:sy n="76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whm_pg1NEW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10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D6B41-9049-40E8-AB99-28CC7814C9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55AFF-96CA-43B5-A3CA-CACEFB9E9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82296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57600"/>
            <a:ext cx="82296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FDF47-1AED-4050-A792-AA15EF6A09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clip art</a:t>
            </a:r>
            <a:endParaRPr lang="en-US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44D49-5390-405F-8771-A1BF8CD70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C3CE-1B7D-486A-938C-45708C0828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0A283-960C-4D7B-BDAC-A17DF8B1C7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BFC09-A301-4400-BB26-CCA342ED5A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EBCAB-6254-4389-852B-27DB00B7B1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28F7-CBB4-4810-A787-CFE849320A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5768D-79DF-404B-BF39-7D236C8B35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CED8D-6DBE-4116-A549-F5B5D18FB1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005BC-3043-4B89-9CB5-9CD3ABA8C2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whm_pg2NEW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6781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>
                <a:latin typeface="Times New Roman" pitchFamily="18" charset="0"/>
              </a:defRPr>
            </a:lvl1pPr>
          </a:lstStyle>
          <a:p>
            <a:pPr>
              <a:defRPr/>
            </a:pPr>
            <a:fld id="{FC0D9831-5E00-4F26-9DF2-DFCDDF2BCE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chd.cancer.gov/disparities/defined.html" TargetMode="External"/><Relationship Id="rId2" Type="http://schemas.openxmlformats.org/officeDocument/2006/relationships/hyperlink" Target="http://www.cdc.gov/mmwr/preview/mmwrhtml/mm6145a5.htm?s_cid=mm6145a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Breast Care for Women of Mid-Michigan (BCM)</a:t>
            </a:r>
          </a:p>
        </p:txBody>
      </p:sp>
      <p:sp>
        <p:nvSpPr>
          <p:cNvPr id="15362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Mary Smania, MSN, FNP-BC</a:t>
            </a:r>
          </a:p>
          <a:p>
            <a:r>
              <a:rPr lang="en-US" smtClean="0"/>
              <a:t>Assistant Professor MSU College of Nursing</a:t>
            </a:r>
          </a:p>
          <a:p>
            <a:r>
              <a:rPr lang="en-US" smtClean="0"/>
              <a:t>Nurse Practitioner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Counties</a:t>
            </a:r>
          </a:p>
        </p:txBody>
      </p:sp>
      <p:graphicFrame>
        <p:nvGraphicFramePr>
          <p:cNvPr id="24578" name="Chart 2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p:oleObj spid="_x0000_s24578" r:id="rId3" imgW="6194073" imgH="416392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Insurance</a:t>
            </a:r>
          </a:p>
        </p:txBody>
      </p:sp>
      <p:graphicFrame>
        <p:nvGraphicFramePr>
          <p:cNvPr id="25602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1168400"/>
          <a:ext cx="8331200" cy="4826000"/>
        </p:xfrm>
        <a:graphic>
          <a:graphicData uri="http://schemas.openxmlformats.org/presentationml/2006/ole">
            <p:oleObj spid="_x0000_s25602" r:id="rId3" imgW="8327858" imgH="482235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01000" cy="1371600"/>
          </a:xfrm>
        </p:spPr>
        <p:txBody>
          <a:bodyPr/>
          <a:lstStyle/>
          <a:p>
            <a:r>
              <a:rPr lang="en-US" smtClean="0"/>
              <a:t>New Program Fall 2012</a:t>
            </a:r>
            <a:br>
              <a:rPr lang="en-US" smtClean="0"/>
            </a:br>
            <a:endParaRPr lang="en-US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3810000"/>
          </a:xfrm>
        </p:spPr>
        <p:txBody>
          <a:bodyPr/>
          <a:lstStyle/>
          <a:p>
            <a:r>
              <a:rPr lang="en-US" smtClean="0"/>
              <a:t>Free screening mammogram for uninsured, low-income women over 40</a:t>
            </a:r>
          </a:p>
          <a:p>
            <a:r>
              <a:rPr lang="en-US" smtClean="0"/>
              <a:t>Started in 2012</a:t>
            </a:r>
          </a:p>
          <a:p>
            <a:r>
              <a:rPr lang="en-US" smtClean="0"/>
              <a:t>MSU Health Team-collaboration between College of Nursing, Department of Radiology, Department of Surgery, Sigma Theta Tau.  Worked with Ingham County Health Department to collaborate with formation of plan.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5800" y="1219200"/>
            <a:ext cx="6477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Community Outreach Breast Health Screening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BCM has been transformational in affecting the lives of the women who have been served providing essential care to those who are low income and under or uninsured.</a:t>
            </a:r>
          </a:p>
          <a:p>
            <a:r>
              <a:rPr lang="en-US" smtClean="0"/>
              <a:t>New Program with free screening mammogram</a:t>
            </a:r>
          </a:p>
          <a:p>
            <a:r>
              <a:rPr lang="en-US" smtClean="0"/>
              <a:t>Patient Story of R.M.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19600"/>
            <a:ext cx="8382000" cy="17526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Thank you for your attention!</a:t>
            </a:r>
          </a:p>
        </p:txBody>
      </p:sp>
      <p:pic>
        <p:nvPicPr>
          <p:cNvPr id="28675" name="Picture 4" descr="C:\Users\smaniama\AppData\Local\Microsoft\Windows\Temporary Internet Files\Content.IE5\669QP07Z\MM900172629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828800"/>
            <a:ext cx="16668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2969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462088"/>
            <a:ext cx="8991600" cy="5076825"/>
          </a:xfrm>
        </p:spPr>
        <p:txBody>
          <a:bodyPr anchor="ctr">
            <a:spAutoFit/>
          </a:bodyPr>
          <a:lstStyle/>
          <a:p>
            <a:pPr marL="0" indent="0" eaLnBrk="0" hangingPunct="0">
              <a:spcBef>
                <a:spcPct val="0"/>
              </a:spcBef>
              <a:buClrTx/>
              <a:buFontTx/>
              <a:buNone/>
            </a:pP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Ayanian, J.Z., Weissman, J.S., Schneider., E.C., Ginsburg. J.A., &amp; Zaslavsky A.M. (2000). Unmet     	Health Needs of Uninsured Adults in the United States. </a:t>
            </a:r>
            <a:r>
              <a:rPr lang="en-US" sz="1800" i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Journal of American Medical 	Association</a:t>
            </a: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, 284, 2061-2069.</a:t>
            </a:r>
          </a:p>
          <a:p>
            <a:pPr marL="0" indent="0" eaLnBrk="0" hangingPunct="0">
              <a:spcBef>
                <a:spcPct val="0"/>
              </a:spcBef>
              <a:buClrTx/>
              <a:buFontTx/>
              <a:buNone/>
            </a:pP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Centers for Disease Control and Prevention.  (2012) Vital Signs:  Racial Disparities in Beast 	Cancer Severity-United States, 2005-2009,</a:t>
            </a:r>
            <a:r>
              <a:rPr lang="en-US" sz="1800" i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MMWR, </a:t>
            </a: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Retrieved from:  	</a:t>
            </a: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  <a:hlinkClick r:id="rId2"/>
              </a:rPr>
              <a:t>http://www.cdc.gov/mmwr/preview/mmwrhtml/mm6145a5.htm?s_cid=mm6145a5</a:t>
            </a: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	_w</a:t>
            </a:r>
          </a:p>
          <a:p>
            <a:pPr marL="0" indent="0" eaLnBrk="0" hangingPunct="0">
              <a:spcBef>
                <a:spcPct val="0"/>
              </a:spcBef>
              <a:buClrTx/>
              <a:buFontTx/>
              <a:buNone/>
            </a:pP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Mid-Michigan Affiliate of Susan G. Komen for the Cure, Community Profile Report.  	(2011).  </a:t>
            </a:r>
            <a:r>
              <a:rPr lang="en-US" sz="1800" i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Report of the Mid-Michigan Affiliate of Susan G. Komen for the Cure. 	</a:t>
            </a: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Retrieved from http://www.komenmidmichigan.org/grants/</a:t>
            </a:r>
            <a:endParaRPr lang="en-US" sz="1800" smtClean="0">
              <a:solidFill>
                <a:schemeClr val="tx1"/>
              </a:solidFill>
              <a:latin typeface="Arial" charset="0"/>
              <a:ea typeface="Times New Roman" pitchFamily="18" charset="0"/>
              <a:cs typeface="Calibri" pitchFamily="34" charset="0"/>
            </a:endParaRPr>
          </a:p>
          <a:p>
            <a:pPr marL="0" indent="0" eaLnBrk="0" hangingPunct="0">
              <a:spcBef>
                <a:spcPct val="0"/>
              </a:spcBef>
              <a:buClrTx/>
              <a:buFontTx/>
              <a:buNone/>
            </a:pP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National Cancer Institute (2012) Center to Reduce Cancer Health Disparities Access.  	Retrieved from:  </a:t>
            </a: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  <a:hlinkClick r:id="rId3"/>
              </a:rPr>
              <a:t>http://www.crchd.cancer.gov/disparities/defined.html</a:t>
            </a:r>
            <a:endParaRPr lang="en-US" sz="1800" smtClean="0">
              <a:solidFill>
                <a:schemeClr val="tx1"/>
              </a:solidFill>
              <a:latin typeface="Arial" charset="0"/>
              <a:ea typeface="Times New Roman" pitchFamily="18" charset="0"/>
              <a:cs typeface="Calibri" pitchFamily="34" charset="0"/>
            </a:endParaRPr>
          </a:p>
          <a:p>
            <a:pPr marL="0" indent="0" eaLnBrk="0" hangingPunct="0">
              <a:spcBef>
                <a:spcPct val="0"/>
              </a:spcBef>
              <a:buClrTx/>
              <a:buFontTx/>
              <a:buNone/>
            </a:pP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National Center for Chronic Disease Prevention and Health Promotion-Centers fir 	Disease Control and Prevention. (2008). </a:t>
            </a:r>
            <a:r>
              <a:rPr lang="en-US" sz="1800" i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Behavioral Risk Factor Surveillance 	System</a:t>
            </a: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, 2008 [Data File].  Retrieved from:  http:/www.cdc.gov/BRFSS/</a:t>
            </a:r>
            <a:endParaRPr lang="en-US" sz="1800" smtClean="0">
              <a:solidFill>
                <a:schemeClr val="tx1"/>
              </a:solidFill>
              <a:latin typeface="Arial" charset="0"/>
              <a:ea typeface="Times New Roman" pitchFamily="18" charset="0"/>
              <a:cs typeface="Calibri" pitchFamily="34" charset="0"/>
            </a:endParaRPr>
          </a:p>
          <a:p>
            <a:pPr marL="0" indent="0" eaLnBrk="0" hangingPunct="0">
              <a:spcBef>
                <a:spcPct val="0"/>
              </a:spcBef>
              <a:buClrTx/>
              <a:buFontTx/>
              <a:buNone/>
            </a:pP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Richardson, L.C. (2004). Treatment of Breast Cancer in Medically Undeserved Women: A 	Review. </a:t>
            </a:r>
            <a:r>
              <a:rPr lang="en-US" sz="1800" i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The Breast Journal</a:t>
            </a:r>
            <a:r>
              <a:rPr lang="en-US" sz="180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, 10, 2-5.</a:t>
            </a:r>
            <a:endParaRPr lang="en-US" sz="1800" smtClean="0">
              <a:solidFill>
                <a:schemeClr val="tx1"/>
              </a:solidFill>
              <a:latin typeface="Arial" charset="0"/>
              <a:ea typeface="Times New Roman" pitchFamily="18" charset="0"/>
              <a:cs typeface="Calibri" pitchFamily="34" charset="0"/>
            </a:endParaRPr>
          </a:p>
          <a:p>
            <a:pPr marL="0" indent="0" eaLnBrk="0" hangingPunct="0">
              <a:spcBef>
                <a:spcPct val="0"/>
              </a:spcBef>
              <a:buClrTx/>
              <a:buFontTx/>
              <a:buNone/>
            </a:pPr>
            <a:endParaRPr lang="en-US" sz="1800" smtClean="0">
              <a:solidFill>
                <a:schemeClr val="tx1"/>
              </a:solidFill>
              <a:latin typeface="Arial" charset="0"/>
              <a:ea typeface="Times New Roman" pitchFamily="18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14800"/>
            <a:ext cx="7848600" cy="2514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A program for underserved women at Michigan State University</a:t>
            </a:r>
            <a:endParaRPr lang="en-US" dirty="0"/>
          </a:p>
        </p:txBody>
      </p:sp>
      <p:pic>
        <p:nvPicPr>
          <p:cNvPr id="16386" name="Picture 4" descr="N:\Faculty &amp; Staff Resources\Logos\2010_MSU CONLogos\CON_G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524000"/>
            <a:ext cx="61420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4" descr="C:\Users\smaniama\AppData\Local\Microsoft\Windows\Temporary Internet Files\Content.Outlook\BLLO7R4C\MSU CHM rgb vert green-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895600"/>
            <a:ext cx="25146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Funding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000" smtClean="0"/>
              <a:t>Thank you to the Mid-Michigan Affiliate of Susan G. Komen for the Cure</a:t>
            </a:r>
          </a:p>
        </p:txBody>
      </p:sp>
      <p:pic>
        <p:nvPicPr>
          <p:cNvPr id="17411" name="Picture 5" descr="C:\Users\smaniama\AppData\Local\Microsoft\Windows\Temporary Internet Files\Content.Outlook\BLLO7R4C\mid-michigan_Vertical_JP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810000"/>
            <a:ext cx="31591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724400"/>
          </a:xfrm>
        </p:spPr>
        <p:txBody>
          <a:bodyPr/>
          <a:lstStyle/>
          <a:p>
            <a:r>
              <a:rPr lang="en-US" smtClean="0"/>
              <a:t>Describe patient care realities of underserved populations in the greater Lansing area including access to care, available resources, and treatment received.</a:t>
            </a:r>
          </a:p>
          <a:p>
            <a:r>
              <a:rPr lang="en-US" smtClean="0"/>
              <a:t>Identify potential strategies to meet the patient care needs of underserved populations in the greater Lansing area.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mtClean="0"/>
              <a:t>Cancer outcomes-affected by screening, early detection, early diagnosis which influence timeliness for treatment all affecting optimal survival</a:t>
            </a:r>
          </a:p>
          <a:p>
            <a:r>
              <a:rPr lang="en-US" smtClean="0"/>
              <a:t>Population of individuals lacking health insurance increasing in US and MI-at 22.3% (</a:t>
            </a:r>
            <a:r>
              <a:rPr lang="en-US" sz="2000" smtClean="0"/>
              <a:t>CDC. 2012)</a:t>
            </a:r>
          </a:p>
          <a:p>
            <a:r>
              <a:rPr lang="en-US" smtClean="0"/>
              <a:t>Individuals lacking health insurance with low income regardless of ethnicity or race, bear the great burden of cancer disease. </a:t>
            </a:r>
            <a:r>
              <a:rPr lang="en-US" sz="1800" smtClean="0"/>
              <a:t>(NCI, 2011)</a:t>
            </a:r>
          </a:p>
          <a:p>
            <a:r>
              <a:rPr lang="en-US" smtClean="0"/>
              <a:t>Low-income, uninsured women more likely to have breast cancers detected at late stage and less likely to survive breast cancer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5943600" y="6096000"/>
            <a:ext cx="2895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NCI (2011) </a:t>
            </a:r>
          </a:p>
          <a:p>
            <a:r>
              <a:rPr lang="en-US"/>
              <a:t>CDC (2011)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Gaps in Care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1991 Michigan Department of Community Health implemented at comprehensive Breast and Cervical Cancer Control Program (BCCCP) through a grant from the CDC</a:t>
            </a:r>
          </a:p>
          <a:p>
            <a:r>
              <a:rPr lang="en-US" smtClean="0"/>
              <a:t>Program is for women age 40 and up</a:t>
            </a:r>
          </a:p>
          <a:p>
            <a:r>
              <a:rPr lang="en-US" smtClean="0"/>
              <a:t>No breast care programs for women under age 40</a:t>
            </a:r>
          </a:p>
          <a:p>
            <a:r>
              <a:rPr lang="en-US" smtClean="0"/>
              <a:t>Goal of the BCM is to fill the unmet gap of breast care services for uninsured, low income women in the Mid-Michigan Area.</a:t>
            </a:r>
          </a:p>
        </p:txBody>
      </p:sp>
      <p:pic>
        <p:nvPicPr>
          <p:cNvPr id="20483" name="Picture 2" descr="C:\Users\smaniama\AppData\Local\Microsoft\Windows\Temporary Internet Files\Content.IE5\05IDLGP4\MC900370196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5105400"/>
            <a:ext cx="2133600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of the Program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smtClean="0"/>
              <a:t>Filling the unmet gap of breast care services for women under 40</a:t>
            </a:r>
          </a:p>
          <a:p>
            <a:r>
              <a:rPr lang="en-US" smtClean="0"/>
              <a:t>Partnered with Sparrow Hospital, CAP Lab, MSU Radiology, MSU Surgery, Physician Anesthesia Services</a:t>
            </a:r>
          </a:p>
          <a:p>
            <a:r>
              <a:rPr lang="en-US" smtClean="0"/>
              <a:t>Provided all aspects of essential breast care from evaluation, diagnosis, diagnostic services to surgical services and breast health education. </a:t>
            </a:r>
          </a:p>
          <a:p>
            <a:r>
              <a:rPr lang="en-US" smtClean="0"/>
              <a:t>Close relationships with referring agencies:  Planned Parenthood, Health Departments, Neighborhood Centers, Primary Care Clinics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Women We Serve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105400"/>
          </a:xfrm>
        </p:spPr>
        <p:txBody>
          <a:bodyPr/>
          <a:lstStyle/>
          <a:p>
            <a:r>
              <a:rPr lang="en-US" smtClean="0"/>
              <a:t>Served 129 patients October 2009-November 2012</a:t>
            </a:r>
          </a:p>
          <a:p>
            <a:r>
              <a:rPr lang="en-US" smtClean="0"/>
              <a:t>279 diagnostic tests (mammogram and ultrasound), 123 women have received follow up care, 6 surgeries</a:t>
            </a:r>
          </a:p>
          <a:p>
            <a:r>
              <a:rPr lang="en-US" smtClean="0"/>
              <a:t>Started with proposed 33 new patients per year up to 50 new patients per year</a:t>
            </a:r>
          </a:p>
          <a:p>
            <a:r>
              <a:rPr lang="en-US" smtClean="0"/>
              <a:t>Average yearly household income- $13,700  </a:t>
            </a:r>
          </a:p>
          <a:p>
            <a:r>
              <a:rPr lang="en-US" smtClean="0"/>
              <a:t>Patients </a:t>
            </a:r>
            <a:r>
              <a:rPr lang="en-US" b="1" smtClean="0"/>
              <a:t>agree</a:t>
            </a:r>
            <a:r>
              <a:rPr lang="en-US" smtClean="0"/>
              <a:t> or </a:t>
            </a:r>
            <a:r>
              <a:rPr lang="en-US" b="1" smtClean="0"/>
              <a:t>strongly agree </a:t>
            </a:r>
            <a:r>
              <a:rPr lang="en-US" smtClean="0"/>
              <a:t>that they would not have received services if it were not for this program on exit survey</a:t>
            </a:r>
          </a:p>
          <a:p>
            <a:r>
              <a:rPr lang="en-US" smtClean="0"/>
              <a:t>Patients </a:t>
            </a:r>
            <a:r>
              <a:rPr lang="en-US" b="1" smtClean="0"/>
              <a:t>agree</a:t>
            </a:r>
            <a:r>
              <a:rPr lang="en-US" smtClean="0"/>
              <a:t> or </a:t>
            </a:r>
            <a:r>
              <a:rPr lang="en-US" b="1" smtClean="0"/>
              <a:t>strongly agree </a:t>
            </a:r>
            <a:r>
              <a:rPr lang="en-US" smtClean="0"/>
              <a:t>that they worry less about breast cancer after receiving care and are satisfied with the care they receive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Race </a:t>
            </a:r>
          </a:p>
        </p:txBody>
      </p:sp>
      <p:graphicFrame>
        <p:nvGraphicFramePr>
          <p:cNvPr id="2355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1168400"/>
          <a:ext cx="8331200" cy="4826000"/>
        </p:xfrm>
        <a:graphic>
          <a:graphicData uri="http://schemas.openxmlformats.org/presentationml/2006/ole">
            <p:oleObj spid="_x0000_s23554" r:id="rId3" imgW="8327858" imgH="482235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15&quot;&gt;&lt;/object&gt;&lt;object type=&quot;2&quot; unique_id=&quot;10016&quot;&gt;&lt;object type=&quot;3&quot; unique_id=&quot;10017&quot;&gt;&lt;property id=&quot;20148&quot; value=&quot;5&quot;/&gt;&lt;property id=&quot;20300&quot; value=&quot;Slide 1 - &amp;quot;Breast Care for Women of Mid-Michigan (BCM)&amp;quot;&quot;/&gt;&lt;property id=&quot;20307&quot; value=&quot;256&quot;/&gt;&lt;/object&gt;&lt;object type=&quot;3&quot; unique_id=&quot;10018&quot;&gt;&lt;property id=&quot;20148&quot; value=&quot;5&quot;/&gt;&lt;property id=&quot;20300&quot; value=&quot;Slide 2 - &amp;quot; A program for underserved women at Michigan State University&amp;quot;&quot;/&gt;&lt;property id=&quot;20307&quot; value=&quot;269&quot;/&gt;&lt;/object&gt;&lt;object type=&quot;3&quot; unique_id=&quot;10019&quot;&gt;&lt;property id=&quot;20148&quot; value=&quot;5&quot;/&gt;&lt;property id=&quot;20300&quot; value=&quot;Slide 3 - &amp;quot;Funding&amp;quot;&quot;/&gt;&lt;property id=&quot;20307&quot; value=&quot;257&quot;/&gt;&lt;/object&gt;&lt;object type=&quot;3&quot; unique_id=&quot;10020&quot;&gt;&lt;property id=&quot;20148&quot; value=&quot;5&quot;/&gt;&lt;property id=&quot;20300&quot; value=&quot;Slide 7 - &amp;quot;Overview of the Program&amp;quot;&quot;/&gt;&lt;property id=&quot;20307&quot; value=&quot;266&quot;/&gt;&lt;/object&gt;&lt;object type=&quot;3&quot; unique_id=&quot;10021&quot;&gt;&lt;property id=&quot;20148&quot; value=&quot;5&quot;/&gt;&lt;property id=&quot;20300&quot; value=&quot;Slide 8 - &amp;quot;The Women We Serve&amp;quot;&quot;/&gt;&lt;property id=&quot;20307&quot; value=&quot;271&quot;/&gt;&lt;/object&gt;&lt;object type=&quot;3&quot; unique_id=&quot;10022&quot;&gt;&lt;property id=&quot;20148&quot; value=&quot;5&quot;/&gt;&lt;property id=&quot;20300&quot; value=&quot;Slide 9 - &amp;quot;Race &amp;quot;&quot;/&gt;&lt;property id=&quot;20307&quot; value=&quot;270&quot;/&gt;&lt;/object&gt;&lt;object type=&quot;3&quot; unique_id=&quot;10028&quot;&gt;&lt;property id=&quot;20148&quot; value=&quot;5&quot;/&gt;&lt;property id=&quot;20300&quot; value=&quot;Slide 13 - &amp;quot;Conclusion&amp;quot;&quot;/&gt;&lt;property id=&quot;20307&quot; value=&quot;260&quot;/&gt;&lt;/object&gt;&lt;object type=&quot;3&quot; unique_id=&quot;10029&quot;&gt;&lt;property id=&quot;20148&quot; value=&quot;5&quot;/&gt;&lt;property id=&quot;20300&quot; value=&quot;Slide 14 - &amp;quot;Questions&amp;quot;&quot;/&gt;&lt;property id=&quot;20307&quot; value=&quot;261&quot;/&gt;&lt;/object&gt;&lt;object type=&quot;3&quot; unique_id=&quot;10030&quot;&gt;&lt;property id=&quot;20148&quot; value=&quot;5&quot;/&gt;&lt;property id=&quot;20300&quot; value=&quot;Slide 15 - &amp;quot;References&amp;quot;&quot;/&gt;&lt;property id=&quot;20307&quot; value=&quot;259&quot;/&gt;&lt;/object&gt;&lt;object type=&quot;3&quot; unique_id=&quot;10159&quot;&gt;&lt;property id=&quot;20148&quot; value=&quot;5&quot;/&gt;&lt;property id=&quot;20300&quot; value=&quot;Slide 5 - &amp;quot;Background&amp;quot;&quot;/&gt;&lt;property id=&quot;20307&quot; value=&quot;272&quot;/&gt;&lt;/object&gt;&lt;object type=&quot;3&quot; unique_id=&quot;10160&quot;&gt;&lt;property id=&quot;20148&quot; value=&quot;5&quot;/&gt;&lt;property id=&quot;20300&quot; value=&quot;Slide 10 - &amp;quot;Counties&amp;quot;&quot;/&gt;&lt;property id=&quot;20307&quot; value=&quot;273&quot;/&gt;&lt;/object&gt;&lt;object type=&quot;3&quot; unique_id=&quot;10215&quot;&gt;&lt;property id=&quot;20148&quot; value=&quot;5&quot;/&gt;&lt;property id=&quot;20300&quot; value=&quot;Slide 11 - &amp;quot;Insurance&amp;quot;&quot;/&gt;&lt;property id=&quot;20307&quot; value=&quot;274&quot;/&gt;&lt;/object&gt;&lt;object type=&quot;3&quot; unique_id=&quot;10330&quot;&gt;&lt;property id=&quot;20148&quot; value=&quot;5&quot;/&gt;&lt;property id=&quot;20300&quot; value=&quot;Slide 6 - &amp;quot;Gaps in Care&amp;quot;&quot;/&gt;&lt;property id=&quot;20307&quot; value=&quot;275&quot;/&gt;&lt;/object&gt;&lt;object type=&quot;3&quot; unique_id=&quot;10331&quot;&gt;&lt;property id=&quot;20148&quot; value=&quot;5&quot;/&gt;&lt;property id=&quot;20300&quot; value=&quot;Slide 12 - &amp;quot;New Program Fall 2012&amp;#x0D;&amp;#x0A;&amp;quot;&quot;/&gt;&lt;property id=&quot;20307&quot; value=&quot;276&quot;/&gt;&lt;/object&gt;&lt;object type=&quot;3&quot; unique_id=&quot;10465&quot;&gt;&lt;property id=&quot;20148&quot; value=&quot;5&quot;/&gt;&lt;property id=&quot;20300&quot; value=&quot;Slide 4 - &amp;quot;Objectives&amp;quot;&quot;/&gt;&lt;property id=&quot;20307&quot; value=&quot;27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Women's History Month presentation">
  <a:themeElements>
    <a:clrScheme name="Presentation on product or service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Presentation on product or service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on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Women's History Month presentation</Template>
  <TotalTime>10586</TotalTime>
  <Words>614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Gill Sans MT</vt:lpstr>
      <vt:lpstr>Calibri</vt:lpstr>
      <vt:lpstr>Times New Roman</vt:lpstr>
      <vt:lpstr>Women's History Month presentation</vt:lpstr>
      <vt:lpstr>Women's History Month presentation</vt:lpstr>
      <vt:lpstr>Microsoft Excel Chart</vt:lpstr>
      <vt:lpstr>Breast Care for Women of Mid-Michigan (BCM)</vt:lpstr>
      <vt:lpstr> A PROGRAM FOR UNDERSERVED WOMEN AT MICHIGAN STATE UNIVERSITY</vt:lpstr>
      <vt:lpstr>Funding</vt:lpstr>
      <vt:lpstr>Objectives</vt:lpstr>
      <vt:lpstr>Background</vt:lpstr>
      <vt:lpstr>Gaps in Care</vt:lpstr>
      <vt:lpstr>Overview of the Program</vt:lpstr>
      <vt:lpstr>The Women We Serve</vt:lpstr>
      <vt:lpstr>Race </vt:lpstr>
      <vt:lpstr>Counties</vt:lpstr>
      <vt:lpstr>Insurance</vt:lpstr>
      <vt:lpstr>New Program Fall 2012 </vt:lpstr>
      <vt:lpstr>Conclusion</vt:lpstr>
      <vt:lpstr>Questions</vt:lpstr>
      <vt:lpstr>References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 History Month Presentation</dc:title>
  <dc:creator>smaniama</dc:creator>
  <cp:lastModifiedBy>Administrator</cp:lastModifiedBy>
  <cp:revision>91</cp:revision>
  <dcterms:created xsi:type="dcterms:W3CDTF">2012-11-30T13:26:01Z</dcterms:created>
  <dcterms:modified xsi:type="dcterms:W3CDTF">2012-12-12T21:48:42Z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TC101077641033</vt:lpwstr>
  </property>
</Properties>
</file>