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Default Extension="xls" ContentType="application/vnd.ms-exce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handoutMasterIdLst>
    <p:handoutMasterId r:id="rId60"/>
  </p:handoutMasterIdLst>
  <p:sldIdLst>
    <p:sldId id="256" r:id="rId2"/>
    <p:sldId id="712" r:id="rId3"/>
    <p:sldId id="713" r:id="rId4"/>
    <p:sldId id="714" r:id="rId5"/>
    <p:sldId id="715" r:id="rId6"/>
    <p:sldId id="716" r:id="rId7"/>
    <p:sldId id="710" r:id="rId8"/>
    <p:sldId id="695" r:id="rId9"/>
    <p:sldId id="696" r:id="rId10"/>
    <p:sldId id="697" r:id="rId11"/>
    <p:sldId id="698" r:id="rId12"/>
    <p:sldId id="699" r:id="rId13"/>
    <p:sldId id="700" r:id="rId14"/>
    <p:sldId id="701" r:id="rId15"/>
    <p:sldId id="702" r:id="rId16"/>
    <p:sldId id="703" r:id="rId17"/>
    <p:sldId id="704" r:id="rId18"/>
    <p:sldId id="705" r:id="rId19"/>
    <p:sldId id="706" r:id="rId20"/>
    <p:sldId id="707" r:id="rId21"/>
    <p:sldId id="708" r:id="rId22"/>
    <p:sldId id="709" r:id="rId23"/>
    <p:sldId id="668" r:id="rId24"/>
    <p:sldId id="711" r:id="rId25"/>
    <p:sldId id="625" r:id="rId26"/>
    <p:sldId id="717" r:id="rId27"/>
    <p:sldId id="627" r:id="rId28"/>
    <p:sldId id="719" r:id="rId29"/>
    <p:sldId id="616" r:id="rId30"/>
    <p:sldId id="622" r:id="rId31"/>
    <p:sldId id="682" r:id="rId32"/>
    <p:sldId id="657" r:id="rId33"/>
    <p:sldId id="685" r:id="rId34"/>
    <p:sldId id="684" r:id="rId35"/>
    <p:sldId id="659" r:id="rId36"/>
    <p:sldId id="687" r:id="rId37"/>
    <p:sldId id="686" r:id="rId38"/>
    <p:sldId id="661" r:id="rId39"/>
    <p:sldId id="689" r:id="rId40"/>
    <p:sldId id="688" r:id="rId41"/>
    <p:sldId id="664" r:id="rId42"/>
    <p:sldId id="692" r:id="rId43"/>
    <p:sldId id="691" r:id="rId44"/>
    <p:sldId id="690" r:id="rId45"/>
    <p:sldId id="721" r:id="rId46"/>
    <p:sldId id="728" r:id="rId47"/>
    <p:sldId id="670" r:id="rId48"/>
    <p:sldId id="723" r:id="rId49"/>
    <p:sldId id="673" r:id="rId50"/>
    <p:sldId id="720" r:id="rId51"/>
    <p:sldId id="671" r:id="rId52"/>
    <p:sldId id="722" r:id="rId53"/>
    <p:sldId id="724" r:id="rId54"/>
    <p:sldId id="725" r:id="rId55"/>
    <p:sldId id="726" r:id="rId56"/>
    <p:sldId id="727" r:id="rId57"/>
    <p:sldId id="694" r:id="rId58"/>
  </p:sldIdLst>
  <p:sldSz cx="9144000" cy="6858000" type="screen4x3"/>
  <p:notesSz cx="6858000" cy="9313863"/>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1A22"/>
    <a:srgbClr val="CBD2E6"/>
    <a:srgbClr val="C5C5D4"/>
    <a:srgbClr val="FF0000"/>
    <a:srgbClr val="CCECFF"/>
    <a:srgbClr val="CCFFFF"/>
    <a:srgbClr val="004A8D"/>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57" autoAdjust="0"/>
    <p:restoredTop sz="79459" autoAdjust="0"/>
  </p:normalViewPr>
  <p:slideViewPr>
    <p:cSldViewPr>
      <p:cViewPr varScale="1">
        <p:scale>
          <a:sx n="54" d="100"/>
          <a:sy n="54" d="100"/>
        </p:scale>
        <p:origin x="-1398" y="-96"/>
      </p:cViewPr>
      <p:guideLst>
        <p:guide orient="horz" pos="2160"/>
        <p:guide pos="2880"/>
        <p:guide pos="2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9636"/>
    </p:cViewPr>
  </p:sorterViewPr>
  <p:notesViewPr>
    <p:cSldViewPr>
      <p:cViewPr varScale="1">
        <p:scale>
          <a:sx n="46" d="100"/>
          <a:sy n="46" d="100"/>
        </p:scale>
        <p:origin x="-2220" y="-132"/>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53465" tIns="26732" rIns="53465" bIns="26732" numCol="1" anchor="t" anchorCtr="0" compatLnSpc="1">
            <a:prstTxWarp prst="textNoShape">
              <a:avLst/>
            </a:prstTxWarp>
          </a:bodyPr>
          <a:lstStyle>
            <a:lvl1pPr algn="l" defTabSz="534988">
              <a:defRPr sz="700"/>
            </a:lvl1pPr>
          </a:lstStyle>
          <a:p>
            <a:pPr>
              <a:defRPr/>
            </a:pPr>
            <a:endParaRPr lang="en-US"/>
          </a:p>
        </p:txBody>
      </p:sp>
      <p:sp>
        <p:nvSpPr>
          <p:cNvPr id="6147"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53465" tIns="26732" rIns="53465" bIns="26732" numCol="1" anchor="t" anchorCtr="0" compatLnSpc="1">
            <a:prstTxWarp prst="textNoShape">
              <a:avLst/>
            </a:prstTxWarp>
          </a:bodyPr>
          <a:lstStyle>
            <a:lvl1pPr algn="r" defTabSz="534988">
              <a:defRPr sz="700"/>
            </a:lvl1pPr>
          </a:lstStyle>
          <a:p>
            <a:pPr>
              <a:defRPr/>
            </a:pPr>
            <a:endParaRPr lang="en-US"/>
          </a:p>
        </p:txBody>
      </p:sp>
      <p:sp>
        <p:nvSpPr>
          <p:cNvPr id="6148" name="Rectangle 4"/>
          <p:cNvSpPr>
            <a:spLocks noGrp="1" noChangeArrowheads="1"/>
          </p:cNvSpPr>
          <p:nvPr>
            <p:ph type="ftr" sz="quarter" idx="2"/>
          </p:nvPr>
        </p:nvSpPr>
        <p:spPr bwMode="auto">
          <a:xfrm>
            <a:off x="0" y="8847138"/>
            <a:ext cx="2971800" cy="465137"/>
          </a:xfrm>
          <a:prstGeom prst="rect">
            <a:avLst/>
          </a:prstGeom>
          <a:noFill/>
          <a:ln w="9525">
            <a:noFill/>
            <a:miter lim="800000"/>
            <a:headEnd/>
            <a:tailEnd/>
          </a:ln>
          <a:effectLst/>
        </p:spPr>
        <p:txBody>
          <a:bodyPr vert="horz" wrap="square" lIns="53465" tIns="26732" rIns="53465" bIns="26732" numCol="1" anchor="b" anchorCtr="0" compatLnSpc="1">
            <a:prstTxWarp prst="textNoShape">
              <a:avLst/>
            </a:prstTxWarp>
          </a:bodyPr>
          <a:lstStyle>
            <a:lvl1pPr algn="l" defTabSz="534988">
              <a:defRPr sz="700"/>
            </a:lvl1pPr>
          </a:lstStyle>
          <a:p>
            <a:pPr>
              <a:defRPr/>
            </a:pPr>
            <a:endParaRPr lang="en-US"/>
          </a:p>
        </p:txBody>
      </p:sp>
      <p:sp>
        <p:nvSpPr>
          <p:cNvPr id="6149" name="Rectangle 5"/>
          <p:cNvSpPr>
            <a:spLocks noGrp="1" noChangeArrowheads="1"/>
          </p:cNvSpPr>
          <p:nvPr>
            <p:ph type="sldNum" sz="quarter" idx="3"/>
          </p:nvPr>
        </p:nvSpPr>
        <p:spPr bwMode="auto">
          <a:xfrm>
            <a:off x="3884613" y="8847138"/>
            <a:ext cx="2971800" cy="465137"/>
          </a:xfrm>
          <a:prstGeom prst="rect">
            <a:avLst/>
          </a:prstGeom>
          <a:noFill/>
          <a:ln w="9525">
            <a:noFill/>
            <a:miter lim="800000"/>
            <a:headEnd/>
            <a:tailEnd/>
          </a:ln>
          <a:effectLst/>
        </p:spPr>
        <p:txBody>
          <a:bodyPr vert="horz" wrap="square" lIns="53465" tIns="26732" rIns="53465" bIns="26732" numCol="1" anchor="b" anchorCtr="0" compatLnSpc="1">
            <a:prstTxWarp prst="textNoShape">
              <a:avLst/>
            </a:prstTxWarp>
          </a:bodyPr>
          <a:lstStyle>
            <a:lvl1pPr algn="r" defTabSz="534988">
              <a:defRPr sz="700"/>
            </a:lvl1pPr>
          </a:lstStyle>
          <a:p>
            <a:pPr>
              <a:defRPr/>
            </a:pPr>
            <a:fld id="{09D9CE6B-EFE5-408E-95F6-6A32F3BE1BA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32771"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2468" name="Rectangle 4"/>
          <p:cNvSpPr>
            <a:spLocks noRot="1" noChangeArrowheads="1" noTextEdit="1"/>
          </p:cNvSpPr>
          <p:nvPr>
            <p:ph type="sldImg" idx="2"/>
          </p:nvPr>
        </p:nvSpPr>
        <p:spPr bwMode="auto">
          <a:xfrm>
            <a:off x="1101725" y="698500"/>
            <a:ext cx="4654550" cy="34925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85800" y="4422775"/>
            <a:ext cx="5486400" cy="4192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0"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32775" name="Rectangle 7"/>
          <p:cNvSpPr>
            <a:spLocks noGrp="1" noChangeArrowheads="1"/>
          </p:cNvSpPr>
          <p:nvPr>
            <p:ph type="sldNum" sz="quarter" idx="5"/>
          </p:nvPr>
        </p:nvSpPr>
        <p:spPr bwMode="auto">
          <a:xfrm>
            <a:off x="3884613" y="8847138"/>
            <a:ext cx="2971800" cy="46513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5509B1D-FDDE-4065-AC62-1183DFF5172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12F93C3-62D6-42CB-AF5E-5D1B404DC4F9}" type="slidenum">
              <a:rPr lang="en-US" smtClean="0"/>
              <a:pPr/>
              <a:t>1</a:t>
            </a:fld>
            <a:endParaRPr lang="en-US" smtClean="0"/>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A7E92EF5-62F3-426D-8A84-749A56FE918A}" type="slidenum">
              <a:rPr lang="en-US" smtClean="0"/>
              <a:pPr/>
              <a:t>12</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20C1A78-7850-45DA-86F2-56658276CFEC}" type="slidenum">
              <a:rPr lang="en-US" smtClean="0"/>
              <a:pPr/>
              <a:t>13</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These represent the majority of CALGB institutions with large proportions of African American patients.  </a:t>
            </a:r>
          </a:p>
          <a:p>
            <a:pPr eaLnBrk="1" hangingPunct="1"/>
            <a:r>
              <a:rPr lang="en-US" smtClean="0"/>
              <a:t>All were urban areas.</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2024D9A2-CE7E-42EC-BC68-9B99224FA284}" type="slidenum">
              <a:rPr lang="en-US" smtClean="0"/>
              <a:pPr/>
              <a:t>14</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We developed an algorithm for this study (one number to capture compliance with all the applicable screening tests), in which </a:t>
            </a:r>
          </a:p>
          <a:p>
            <a:pPr eaLnBrk="1" hangingPunct="1"/>
            <a:r>
              <a:rPr lang="en-US" smtClean="0"/>
              <a:t>0 = not compliant at all </a:t>
            </a:r>
          </a:p>
          <a:p>
            <a:pPr eaLnBrk="1" hangingPunct="1"/>
            <a:r>
              <a:rPr lang="en-US" smtClean="0"/>
              <a:t>1 = perfectly compliance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A4772B3-2CA2-4813-A77B-A150DFB4F89A}" type="slidenum">
              <a:rPr lang="en-US" smtClean="0"/>
              <a:pPr/>
              <a:t>15</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marL="228600" indent="-228600" eaLnBrk="1" hangingPunct="1"/>
            <a:r>
              <a:rPr lang="en-US" smtClean="0"/>
              <a:t>Breast = mammogram</a:t>
            </a:r>
          </a:p>
          <a:p>
            <a:pPr marL="228600" indent="-228600" eaLnBrk="1" hangingPunct="1"/>
            <a:r>
              <a:rPr lang="en-US" smtClean="0"/>
              <a:t>Colon = colonoscopy</a:t>
            </a:r>
          </a:p>
          <a:p>
            <a:pPr marL="228600" indent="-228600" eaLnBrk="1" hangingPunct="1"/>
            <a:r>
              <a:rPr lang="en-US" smtClean="0"/>
              <a:t>Prostate = PSA</a:t>
            </a:r>
          </a:p>
          <a:p>
            <a:pPr marL="228600" indent="-228600" eaLnBrk="1" hangingPunct="1"/>
            <a:r>
              <a:rPr lang="en-US" smtClean="0"/>
              <a:t>Cervix = no differences between groups (survivors 90.4% compliant, controls 87.8% compliant)</a:t>
            </a:r>
          </a:p>
          <a:p>
            <a:pPr marL="228600" indent="-228600" eaLnBrk="1" hangingPunct="1"/>
            <a:r>
              <a:rPr lang="en-US" smtClean="0"/>
              <a:t>(Survivors = 9.6%  non-compliant, controls 12.2% non-compliant.)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8FB9B6E-65E0-4807-964A-46F9D234A3C8}" type="slidenum">
              <a:rPr lang="en-US" smtClean="0"/>
              <a:pPr/>
              <a:t>16</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Model explained 16% of the variance in screening.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C45DAFD-B066-4009-8C4D-730EF4B7AC74}" type="slidenum">
              <a:rPr lang="en-US" smtClean="0"/>
              <a:pPr/>
              <a:t>17</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Graphic of Gender.  </a:t>
            </a:r>
          </a:p>
          <a:p>
            <a:pPr eaLnBrk="1" hangingPunct="1"/>
            <a:r>
              <a:rPr lang="en-US" smtClean="0"/>
              <a:t>Here we see that overall females are more compliant then males, and that both males and females tend to have higher compliance for survivors than controls.  Since the lines are nearly parallel that indicates little interaction between gender and group.</a:t>
            </a:r>
          </a:p>
          <a:p>
            <a:pPr eaLnBrk="1" hangingPunct="1"/>
            <a:endParaRPr lang="en-US" smtClean="0"/>
          </a:p>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9E589C8-2BBB-4D8A-8DF5-DB42C2BEDBD4}" type="slidenum">
              <a:rPr lang="en-US" smtClean="0"/>
              <a:pPr/>
              <a:t>18</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Greater trust in physicians is associated with greater screening in both groups.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D7EE80D-F3D3-4371-A42B-DAF31CA855AB}" type="slidenum">
              <a:rPr lang="en-US" smtClean="0"/>
              <a:pPr/>
              <a:t>19</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Graph for Education.  </a:t>
            </a:r>
          </a:p>
          <a:p>
            <a:pPr eaLnBrk="1" hangingPunct="1"/>
            <a:r>
              <a:rPr lang="en-US" smtClean="0"/>
              <a:t>Here it appears that the higher the education level the higher the compliance rate.  Further we observe that for all groups the survivors (group 1) tend to be more compliant than the controls (group 2).  </a:t>
            </a:r>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CBB8AED7-04FE-4DF8-83F8-91042F672CB3}" type="slidenum">
              <a:rPr lang="en-US" smtClean="0"/>
              <a:pPr/>
              <a:t>20</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marL="228600" indent="-228600" eaLnBrk="1" hangingPunct="1"/>
            <a:r>
              <a:rPr lang="en-US" smtClean="0"/>
              <a:t>Graph for insurance.  </a:t>
            </a:r>
          </a:p>
          <a:p>
            <a:pPr marL="228600" indent="-228600" eaLnBrk="1" hangingPunct="1"/>
            <a:r>
              <a:rPr lang="en-US" smtClean="0"/>
              <a:t>Here we can see that those with private insurance are the most compliant while those with no insurance are the least compliant.  Further we see that in the survivor group (group 1) those with military insurance tend to be higher than those with government insurance while in the control group (group 2) those with government insurance tend to be more compliant than those with military insurance.  Finally we see that in three of the groups (private, military, and none) survivors tend to be more compliant than controls.</a:t>
            </a:r>
          </a:p>
          <a:p>
            <a:pPr marL="228600" indent="-228600"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61CDE96-DCA2-4AFD-B7A6-61FED811B535}" type="slidenum">
              <a:rPr lang="en-US" smtClean="0"/>
              <a:pPr/>
              <a:t>21</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t>Graph for Region.  </a:t>
            </a:r>
          </a:p>
          <a:p>
            <a:pPr eaLnBrk="1" hangingPunct="1"/>
            <a:r>
              <a:rPr lang="en-US" smtClean="0"/>
              <a:t>For the survivors (group 1) we see that the region with the highest compliance is Washington DC, followed closely by North Carolina, then Ohio, and Chicago.  In contrast the control group (group 2) shows Ohio being the most compliant followed by North Carolina, Chicago, and then Washington DC.  We can also see that in three of the groups (Ohio, North Carolina, and Washington DC) compliance tends to be higher for the survivors than for the controls. </a:t>
            </a:r>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1743B4B-33F7-4274-8363-5D66F1129C63}" type="slidenum">
              <a:rPr lang="en-US" smtClean="0"/>
              <a:pPr/>
              <a:t>2</a:t>
            </a:fld>
            <a:endParaRPr lang="en-US" smtClean="0"/>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4179764-0BE1-4B7C-AE6B-E5F0F05CBB81}" type="slidenum">
              <a:rPr lang="en-US" smtClean="0"/>
              <a:pPr/>
              <a:t>22</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Not surprising – motivated by the fact they have already had cancer.</a:t>
            </a:r>
          </a:p>
          <a:p>
            <a:pPr eaLnBrk="1" hangingPunct="1"/>
            <a:r>
              <a:rPr lang="en-US" smtClean="0"/>
              <a:t>But what is important, is that this suggests that the variables that contribute to screening are malleable.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ED68AA9-2866-4423-A171-A9BD8D7CDAB5}" type="slidenum">
              <a:rPr lang="en-US" smtClean="0"/>
              <a:pPr/>
              <a:t>29</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Breast Cancer</a:t>
            </a:r>
          </a:p>
          <a:p>
            <a:pPr eaLnBrk="1" hangingPunct="1"/>
            <a:r>
              <a:rPr lang="en-US" smtClean="0"/>
              <a:t>White = 377</a:t>
            </a:r>
          </a:p>
          <a:p>
            <a:pPr eaLnBrk="1" hangingPunct="1"/>
            <a:r>
              <a:rPr lang="en-US" smtClean="0"/>
              <a:t>Black = 411</a:t>
            </a:r>
          </a:p>
          <a:p>
            <a:pPr eaLnBrk="1" hangingPunct="1"/>
            <a:r>
              <a:rPr lang="en-US" smtClean="0"/>
              <a:t>Latina = 166</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9C47D60-DB72-4007-BDD2-5FC2A92FA2CE}" type="slidenum">
              <a:rPr lang="en-US" smtClean="0"/>
              <a:pPr/>
              <a:t>32</a:t>
            </a:fld>
            <a:endParaRPr lang="en-US" smtClean="0"/>
          </a:p>
        </p:txBody>
      </p:sp>
      <p:sp>
        <p:nvSpPr>
          <p:cNvPr id="84995" name="Rectangle 2"/>
          <p:cNvSpPr>
            <a:spLocks noRot="1" noChangeArrowheads="1" noTextEdit="1"/>
          </p:cNvSpPr>
          <p:nvPr>
            <p:ph type="sldImg"/>
          </p:nvPr>
        </p:nvSpPr>
        <p:spPr>
          <a:xfrm>
            <a:off x="939800" y="577850"/>
            <a:ext cx="4979988" cy="3735388"/>
          </a:xfrm>
          <a:ln/>
        </p:spPr>
      </p:sp>
      <p:sp>
        <p:nvSpPr>
          <p:cNvPr id="84996" name="Rectangle 3"/>
          <p:cNvSpPr>
            <a:spLocks noGrp="1" noChangeArrowheads="1"/>
          </p:cNvSpPr>
          <p:nvPr>
            <p:ph type="body" idx="1"/>
          </p:nvPr>
        </p:nvSpPr>
        <p:spPr>
          <a:xfrm>
            <a:off x="914400" y="4422775"/>
            <a:ext cx="5029200" cy="4192588"/>
          </a:xfrm>
          <a:noFill/>
          <a:ln/>
        </p:spPr>
        <p:txBody>
          <a:bodyPr/>
          <a:lstStyle/>
          <a:p>
            <a:pPr eaLnBrk="1" hangingPunct="1">
              <a:buFontTx/>
              <a:buChar char="•"/>
            </a:pPr>
            <a:r>
              <a:rPr lang="en-US" smtClean="0"/>
              <a:t>Basis for choosing 10% for the focus of this presentation (One person-In-Ten) – If a belief causes 10% of people to delay, this could be an important factor contributing to late-stage diagnosis. </a:t>
            </a:r>
          </a:p>
          <a:p>
            <a:pPr eaLnBrk="1" hangingPunct="1">
              <a:buFontTx/>
              <a:buChar char="•"/>
            </a:pPr>
            <a:r>
              <a:rPr lang="en-US" smtClean="0"/>
              <a:t>If there were significant differences among the groups, these are listed on the slide – if no p-value is listed, then it was not even close to significance.</a:t>
            </a:r>
          </a:p>
          <a:p>
            <a:pPr eaLnBrk="1" hangingPunct="1">
              <a:buFontTx/>
              <a:buChar char="•"/>
            </a:pPr>
            <a:r>
              <a:rPr lang="en-US" smtClean="0"/>
              <a:t>The first belief would contribute to delay because most breast cancer lumps are not painful, and so would be ignored.</a:t>
            </a:r>
          </a:p>
          <a:p>
            <a:pPr eaLnBrk="1" hangingPunct="1">
              <a:buFontTx/>
              <a:buChar char="•"/>
            </a:pPr>
            <a:r>
              <a:rPr lang="en-US" smtClean="0"/>
              <a:t>The second belief is important because it would cause a woman to wait to see if the lump increased in size.</a:t>
            </a:r>
          </a:p>
          <a:p>
            <a:pPr eaLnBrk="1" hangingPunct="1">
              <a:buFontTx/>
              <a:buChar char="•"/>
            </a:pPr>
            <a:r>
              <a:rPr lang="en-US" smtClean="0"/>
              <a:t>The third is important because it would lead women to not to monitor their own breasts through self-breast exams, and might even keep them from seeking a breast exam from a health-care professional.</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EFE75D21-14D1-4464-B175-68783E51A6B1}" type="slidenum">
              <a:rPr lang="en-US" smtClean="0"/>
              <a:pPr/>
              <a:t>33</a:t>
            </a:fld>
            <a:endParaRPr lang="en-US" smtClean="0"/>
          </a:p>
        </p:txBody>
      </p:sp>
      <p:sp>
        <p:nvSpPr>
          <p:cNvPr id="86019" name="Rectangle 2"/>
          <p:cNvSpPr>
            <a:spLocks noRot="1" noChangeArrowheads="1" noTextEdit="1"/>
          </p:cNvSpPr>
          <p:nvPr>
            <p:ph type="sldImg"/>
          </p:nvPr>
        </p:nvSpPr>
        <p:spPr>
          <a:xfrm>
            <a:off x="939800" y="577850"/>
            <a:ext cx="4979988" cy="3735388"/>
          </a:xfrm>
          <a:ln/>
        </p:spPr>
      </p:sp>
      <p:sp>
        <p:nvSpPr>
          <p:cNvPr id="86020" name="Rectangle 3"/>
          <p:cNvSpPr>
            <a:spLocks noGrp="1" noChangeArrowheads="1"/>
          </p:cNvSpPr>
          <p:nvPr>
            <p:ph type="body" idx="1"/>
          </p:nvPr>
        </p:nvSpPr>
        <p:spPr>
          <a:xfrm>
            <a:off x="914400" y="4422775"/>
            <a:ext cx="5029200" cy="4192588"/>
          </a:xfrm>
          <a:noFill/>
          <a:ln/>
        </p:spPr>
        <p:txBody>
          <a:bodyPr/>
          <a:lstStyle/>
          <a:p>
            <a:pPr eaLnBrk="1" hangingPunct="1">
              <a:buFontTx/>
              <a:buChar char="•"/>
            </a:pPr>
            <a:r>
              <a:rPr lang="en-US" smtClean="0"/>
              <a:t>Basis for choosing 10% for the focus of this presentation (One person-In-Ten) – If a belief causes 10% of people to delay, this could be an important factor contributing to late-stage diagnosis. </a:t>
            </a:r>
          </a:p>
          <a:p>
            <a:pPr eaLnBrk="1" hangingPunct="1">
              <a:buFontTx/>
              <a:buChar char="•"/>
            </a:pPr>
            <a:r>
              <a:rPr lang="en-US" smtClean="0"/>
              <a:t>If there were significant differences among the groups, these are listed on the slide – if no p-value is listed, then it was not even close to significance.</a:t>
            </a:r>
          </a:p>
          <a:p>
            <a:pPr eaLnBrk="1" hangingPunct="1">
              <a:buFontTx/>
              <a:buChar char="•"/>
            </a:pPr>
            <a:r>
              <a:rPr lang="en-US" smtClean="0"/>
              <a:t>The first belief would contribute to delay because most breast cancer lumps are not painful, and so would be ignored.</a:t>
            </a:r>
          </a:p>
          <a:p>
            <a:pPr eaLnBrk="1" hangingPunct="1">
              <a:buFontTx/>
              <a:buChar char="•"/>
            </a:pPr>
            <a:r>
              <a:rPr lang="en-US" smtClean="0"/>
              <a:t>The second belief is important because it would cause a woman to wait to see if the lump increased in size.</a:t>
            </a:r>
          </a:p>
          <a:p>
            <a:pPr eaLnBrk="1" hangingPunct="1">
              <a:buFontTx/>
              <a:buChar char="•"/>
            </a:pPr>
            <a:r>
              <a:rPr lang="en-US" smtClean="0"/>
              <a:t>The third is important because it would lead women to not to monitor their own breasts through self-breast exams, and might even keep them from seeking a breast exam from a health-care professional.</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D9FEFE5-01E8-44C2-9AB4-1FB1DE917320}" type="slidenum">
              <a:rPr lang="en-US" smtClean="0"/>
              <a:pPr/>
              <a:t>34</a:t>
            </a:fld>
            <a:endParaRPr lang="en-US" smtClean="0"/>
          </a:p>
        </p:txBody>
      </p:sp>
      <p:sp>
        <p:nvSpPr>
          <p:cNvPr id="87043" name="Rectangle 2"/>
          <p:cNvSpPr>
            <a:spLocks noRot="1" noChangeArrowheads="1" noTextEdit="1"/>
          </p:cNvSpPr>
          <p:nvPr>
            <p:ph type="sldImg"/>
          </p:nvPr>
        </p:nvSpPr>
        <p:spPr>
          <a:xfrm>
            <a:off x="939800" y="577850"/>
            <a:ext cx="4979988" cy="3735388"/>
          </a:xfrm>
          <a:ln/>
        </p:spPr>
      </p:sp>
      <p:sp>
        <p:nvSpPr>
          <p:cNvPr id="87044" name="Rectangle 3"/>
          <p:cNvSpPr>
            <a:spLocks noGrp="1" noChangeArrowheads="1"/>
          </p:cNvSpPr>
          <p:nvPr>
            <p:ph type="body" idx="1"/>
          </p:nvPr>
        </p:nvSpPr>
        <p:spPr>
          <a:xfrm>
            <a:off x="914400" y="4422775"/>
            <a:ext cx="5029200" cy="4192588"/>
          </a:xfrm>
          <a:noFill/>
          <a:ln/>
        </p:spPr>
        <p:txBody>
          <a:bodyPr/>
          <a:lstStyle/>
          <a:p>
            <a:pPr eaLnBrk="1" hangingPunct="1">
              <a:buFontTx/>
              <a:buChar char="•"/>
            </a:pPr>
            <a:r>
              <a:rPr lang="en-US" smtClean="0"/>
              <a:t>Basis for choosing 10% for the focus of this presentation (One person-In-Ten) – If a belief causes 10% of people to delay, this could be an important factor contributing to late-stage diagnosis. </a:t>
            </a:r>
          </a:p>
          <a:p>
            <a:pPr eaLnBrk="1" hangingPunct="1">
              <a:buFontTx/>
              <a:buChar char="•"/>
            </a:pPr>
            <a:r>
              <a:rPr lang="en-US" smtClean="0"/>
              <a:t>If there were significant differences among the groups, these are listed on the slide – if no p-value is listed, then it was not even close to significance.</a:t>
            </a:r>
          </a:p>
          <a:p>
            <a:pPr eaLnBrk="1" hangingPunct="1">
              <a:buFontTx/>
              <a:buChar char="•"/>
            </a:pPr>
            <a:r>
              <a:rPr lang="en-US" smtClean="0"/>
              <a:t>The first belief would contribute to delay because most breast cancer lumps are not painful, and so would be ignored.</a:t>
            </a:r>
          </a:p>
          <a:p>
            <a:pPr eaLnBrk="1" hangingPunct="1">
              <a:buFontTx/>
              <a:buChar char="•"/>
            </a:pPr>
            <a:r>
              <a:rPr lang="en-US" smtClean="0"/>
              <a:t>The second belief is important because it would cause a woman to wait to see if the lump increased in size.</a:t>
            </a:r>
          </a:p>
          <a:p>
            <a:pPr eaLnBrk="1" hangingPunct="1">
              <a:buFontTx/>
              <a:buChar char="•"/>
            </a:pPr>
            <a:r>
              <a:rPr lang="en-US" smtClean="0"/>
              <a:t>The third is important because it would lead women to not to monitor their own breasts through self-breast exams, and might even keep them from seeking a breast exam from a health-care professional.</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24ACB02-3A43-4EFD-9BDE-E16A1D6A9618}" type="slidenum">
              <a:rPr lang="en-US" smtClean="0"/>
              <a:pPr/>
              <a:t>35</a:t>
            </a:fld>
            <a:endParaRPr lang="en-US" smtClean="0"/>
          </a:p>
        </p:txBody>
      </p:sp>
      <p:sp>
        <p:nvSpPr>
          <p:cNvPr id="88067" name="Rectangle 2"/>
          <p:cNvSpPr>
            <a:spLocks noRot="1" noChangeArrowheads="1" noTextEdit="1"/>
          </p:cNvSpPr>
          <p:nvPr>
            <p:ph type="sldImg"/>
          </p:nvPr>
        </p:nvSpPr>
        <p:spPr>
          <a:xfrm>
            <a:off x="939800" y="577850"/>
            <a:ext cx="4979988" cy="3735388"/>
          </a:xfrm>
          <a:ln/>
        </p:spPr>
      </p:sp>
      <p:sp>
        <p:nvSpPr>
          <p:cNvPr id="88068" name="Rectangle 3"/>
          <p:cNvSpPr>
            <a:spLocks noGrp="1" noChangeArrowheads="1"/>
          </p:cNvSpPr>
          <p:nvPr>
            <p:ph type="body" idx="1"/>
          </p:nvPr>
        </p:nvSpPr>
        <p:spPr>
          <a:xfrm>
            <a:off x="914400" y="4422775"/>
            <a:ext cx="5029200" cy="4192588"/>
          </a:xfrm>
          <a:noFill/>
          <a:ln/>
        </p:spPr>
        <p:txBody>
          <a:bodyPr/>
          <a:lstStyle/>
          <a:p>
            <a:pPr eaLnBrk="1" hangingPunct="1">
              <a:buFontTx/>
              <a:buChar char="•"/>
            </a:pPr>
            <a:r>
              <a:rPr lang="en-US" smtClean="0"/>
              <a:t>The first is important because it can keep women from participating in routine screening.</a:t>
            </a:r>
          </a:p>
          <a:p>
            <a:pPr eaLnBrk="1" hangingPunct="1">
              <a:buFontTx/>
              <a:buChar char="•"/>
            </a:pPr>
            <a:r>
              <a:rPr lang="en-US" smtClean="0"/>
              <a:t>The second is important because then women feel like they are not vulnerable.  And so would not need to get mammograms.  In fact, in the focus groups, we heard “If it ain’t broke, don’t fix it.” – “You only need to get a mammogram if you have a problem with your breast.”</a:t>
            </a:r>
          </a:p>
          <a:p>
            <a:pPr eaLnBrk="1" hangingPunct="1">
              <a:buFontTx/>
              <a:buChar char="•"/>
            </a:pPr>
            <a:r>
              <a:rPr lang="en-US" smtClean="0"/>
              <a:t>The third is important because women would try a natural remedy first and then WAIT to see if it worked before getting their breast checked by a health care professional.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17912AAD-D2F0-4013-AFAC-78398261C9E4}" type="slidenum">
              <a:rPr lang="en-US" smtClean="0"/>
              <a:pPr/>
              <a:t>36</a:t>
            </a:fld>
            <a:endParaRPr lang="en-US" smtClean="0"/>
          </a:p>
        </p:txBody>
      </p:sp>
      <p:sp>
        <p:nvSpPr>
          <p:cNvPr id="89091" name="Rectangle 2"/>
          <p:cNvSpPr>
            <a:spLocks noRot="1" noChangeArrowheads="1" noTextEdit="1"/>
          </p:cNvSpPr>
          <p:nvPr>
            <p:ph type="sldImg"/>
          </p:nvPr>
        </p:nvSpPr>
        <p:spPr>
          <a:xfrm>
            <a:off x="939800" y="577850"/>
            <a:ext cx="4979988" cy="3735388"/>
          </a:xfrm>
          <a:ln/>
        </p:spPr>
      </p:sp>
      <p:sp>
        <p:nvSpPr>
          <p:cNvPr id="89092" name="Rectangle 3"/>
          <p:cNvSpPr>
            <a:spLocks noGrp="1" noChangeArrowheads="1"/>
          </p:cNvSpPr>
          <p:nvPr>
            <p:ph type="body" idx="1"/>
          </p:nvPr>
        </p:nvSpPr>
        <p:spPr>
          <a:xfrm>
            <a:off x="914400" y="4422775"/>
            <a:ext cx="5029200" cy="4192588"/>
          </a:xfrm>
          <a:noFill/>
          <a:ln/>
        </p:spPr>
        <p:txBody>
          <a:bodyPr/>
          <a:lstStyle/>
          <a:p>
            <a:pPr eaLnBrk="1" hangingPunct="1">
              <a:buFontTx/>
              <a:buChar char="•"/>
            </a:pPr>
            <a:r>
              <a:rPr lang="en-US" smtClean="0"/>
              <a:t>The first is important because it can keep women from participating in routine screening.</a:t>
            </a:r>
          </a:p>
          <a:p>
            <a:pPr eaLnBrk="1" hangingPunct="1">
              <a:buFontTx/>
              <a:buChar char="•"/>
            </a:pPr>
            <a:r>
              <a:rPr lang="en-US" smtClean="0"/>
              <a:t>The second is important because then women feel like they are not vulnerable.  And so would not need to get mammograms.  In fact, in the focus groups, we heard “If it ain’t broke, don’t fix it.” – “You only need to get a mammogram if you have a problem with your breast.”</a:t>
            </a:r>
          </a:p>
          <a:p>
            <a:pPr eaLnBrk="1" hangingPunct="1">
              <a:buFontTx/>
              <a:buChar char="•"/>
            </a:pPr>
            <a:r>
              <a:rPr lang="en-US" smtClean="0"/>
              <a:t>The third is important because women would try a natural remedy first and then WAIT to see if it worked before getting their breast checked by a health care professional.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4ED3910C-B77F-4C62-B224-362F879EFA1F}" type="slidenum">
              <a:rPr lang="en-US" smtClean="0"/>
              <a:pPr/>
              <a:t>37</a:t>
            </a:fld>
            <a:endParaRPr lang="en-US" smtClean="0"/>
          </a:p>
        </p:txBody>
      </p:sp>
      <p:sp>
        <p:nvSpPr>
          <p:cNvPr id="90115" name="Rectangle 2"/>
          <p:cNvSpPr>
            <a:spLocks noRot="1" noChangeArrowheads="1" noTextEdit="1"/>
          </p:cNvSpPr>
          <p:nvPr>
            <p:ph type="sldImg"/>
          </p:nvPr>
        </p:nvSpPr>
        <p:spPr>
          <a:xfrm>
            <a:off x="939800" y="577850"/>
            <a:ext cx="4979988" cy="3735388"/>
          </a:xfrm>
          <a:ln/>
        </p:spPr>
      </p:sp>
      <p:sp>
        <p:nvSpPr>
          <p:cNvPr id="90116" name="Rectangle 3"/>
          <p:cNvSpPr>
            <a:spLocks noGrp="1" noChangeArrowheads="1"/>
          </p:cNvSpPr>
          <p:nvPr>
            <p:ph type="body" idx="1"/>
          </p:nvPr>
        </p:nvSpPr>
        <p:spPr>
          <a:xfrm>
            <a:off x="914400" y="4422775"/>
            <a:ext cx="5029200" cy="4192588"/>
          </a:xfrm>
          <a:noFill/>
          <a:ln/>
        </p:spPr>
        <p:txBody>
          <a:bodyPr/>
          <a:lstStyle/>
          <a:p>
            <a:pPr eaLnBrk="1" hangingPunct="1">
              <a:buFontTx/>
              <a:buChar char="•"/>
            </a:pPr>
            <a:r>
              <a:rPr lang="en-US" smtClean="0"/>
              <a:t>The first is important because it can keep women from participating in routine screening.</a:t>
            </a:r>
          </a:p>
          <a:p>
            <a:pPr eaLnBrk="1" hangingPunct="1">
              <a:buFontTx/>
              <a:buChar char="•"/>
            </a:pPr>
            <a:r>
              <a:rPr lang="en-US" smtClean="0"/>
              <a:t>The second is important because then women feel like they are not vulnerable.  And so would not need to get mammograms.  In fact, in the focus groups, we heard “If it ain’t broke, don’t fix it.” – “You only need to get a mammogram if you have a problem with your breast.”</a:t>
            </a:r>
          </a:p>
          <a:p>
            <a:pPr eaLnBrk="1" hangingPunct="1">
              <a:buFontTx/>
              <a:buChar char="•"/>
            </a:pPr>
            <a:r>
              <a:rPr lang="en-US" smtClean="0"/>
              <a:t>The third is important because women would try a natural remedy first and then WAIT to see if it worked before getting their breast checked by a health care professional.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09A2B0C6-A0E5-4EA2-BFAF-10D42078AFF6}" type="slidenum">
              <a:rPr lang="en-US" smtClean="0"/>
              <a:pPr/>
              <a:t>38</a:t>
            </a:fld>
            <a:endParaRPr lang="en-US" smtClean="0"/>
          </a:p>
        </p:txBody>
      </p:sp>
      <p:sp>
        <p:nvSpPr>
          <p:cNvPr id="91139" name="Rectangle 2"/>
          <p:cNvSpPr>
            <a:spLocks noRot="1" noChangeArrowheads="1" noTextEdit="1"/>
          </p:cNvSpPr>
          <p:nvPr>
            <p:ph type="sldImg"/>
          </p:nvPr>
        </p:nvSpPr>
        <p:spPr>
          <a:xfrm>
            <a:off x="939800" y="577850"/>
            <a:ext cx="4979988" cy="3735388"/>
          </a:xfrm>
          <a:ln/>
        </p:spPr>
      </p:sp>
      <p:sp>
        <p:nvSpPr>
          <p:cNvPr id="91140" name="Rectangle 3"/>
          <p:cNvSpPr>
            <a:spLocks noGrp="1" noChangeArrowheads="1"/>
          </p:cNvSpPr>
          <p:nvPr>
            <p:ph type="body" idx="1"/>
          </p:nvPr>
        </p:nvSpPr>
        <p:spPr>
          <a:xfrm>
            <a:off x="914400" y="4422775"/>
            <a:ext cx="5029200" cy="4192588"/>
          </a:xfrm>
          <a:noFill/>
          <a:ln/>
        </p:spPr>
        <p:txBody>
          <a:bodyPr/>
          <a:lstStyle/>
          <a:p>
            <a:pPr eaLnBrk="1" hangingPunct="1"/>
            <a:r>
              <a:rPr lang="en-US" smtClean="0"/>
              <a:t>These beliefs are important because they would lead women to think </a:t>
            </a:r>
          </a:p>
          <a:p>
            <a:pPr eaLnBrk="1" hangingPunct="1">
              <a:buFontTx/>
              <a:buChar char="•"/>
            </a:pPr>
            <a:r>
              <a:rPr lang="en-US" smtClean="0"/>
              <a:t>They are not at risk for breast cancer (so don’t need screening) or</a:t>
            </a:r>
          </a:p>
          <a:p>
            <a:pPr eaLnBrk="1" hangingPunct="1">
              <a:buFontTx/>
              <a:buChar char="•"/>
            </a:pPr>
            <a:r>
              <a:rPr lang="en-US" smtClean="0"/>
              <a:t>That faith will cure you of breast cancer – so that you don’t need to go for treatment.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E136D39C-D5A5-40C6-B342-130160850B15}" type="slidenum">
              <a:rPr lang="en-US" smtClean="0"/>
              <a:pPr/>
              <a:t>39</a:t>
            </a:fld>
            <a:endParaRPr lang="en-US" smtClean="0"/>
          </a:p>
        </p:txBody>
      </p:sp>
      <p:sp>
        <p:nvSpPr>
          <p:cNvPr id="92163" name="Rectangle 2"/>
          <p:cNvSpPr>
            <a:spLocks noRot="1" noChangeArrowheads="1" noTextEdit="1"/>
          </p:cNvSpPr>
          <p:nvPr>
            <p:ph type="sldImg"/>
          </p:nvPr>
        </p:nvSpPr>
        <p:spPr>
          <a:xfrm>
            <a:off x="939800" y="577850"/>
            <a:ext cx="4979988" cy="3735388"/>
          </a:xfrm>
          <a:ln/>
        </p:spPr>
      </p:sp>
      <p:sp>
        <p:nvSpPr>
          <p:cNvPr id="92164" name="Rectangle 3"/>
          <p:cNvSpPr>
            <a:spLocks noGrp="1" noChangeArrowheads="1"/>
          </p:cNvSpPr>
          <p:nvPr>
            <p:ph type="body" idx="1"/>
          </p:nvPr>
        </p:nvSpPr>
        <p:spPr>
          <a:xfrm>
            <a:off x="914400" y="4422775"/>
            <a:ext cx="5029200" cy="4192588"/>
          </a:xfrm>
          <a:noFill/>
          <a:ln/>
        </p:spPr>
        <p:txBody>
          <a:bodyPr/>
          <a:lstStyle/>
          <a:p>
            <a:pPr eaLnBrk="1" hangingPunct="1"/>
            <a:r>
              <a:rPr lang="en-US" smtClean="0"/>
              <a:t>These beliefs are important because they would lead women to think </a:t>
            </a:r>
          </a:p>
          <a:p>
            <a:pPr eaLnBrk="1" hangingPunct="1">
              <a:buFontTx/>
              <a:buChar char="•"/>
            </a:pPr>
            <a:r>
              <a:rPr lang="en-US" smtClean="0"/>
              <a:t>They are not at risk for breast cancer (so don’t need screening) or</a:t>
            </a:r>
          </a:p>
          <a:p>
            <a:pPr eaLnBrk="1" hangingPunct="1">
              <a:buFontTx/>
              <a:buChar char="•"/>
            </a:pPr>
            <a:r>
              <a:rPr lang="en-US" smtClean="0"/>
              <a:t>That faith will cure you of breast cancer – so that you don’t need to go for treatment.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587485F-0E38-4DA9-A445-96D5113B7F8B}" type="slidenum">
              <a:rPr lang="en-US" smtClean="0"/>
              <a:pPr/>
              <a:t>3</a:t>
            </a:fld>
            <a:endParaRPr lang="en-US" smtClean="0"/>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AB02DDF6-4507-4CDD-ABD2-7BA9737C1996}" type="slidenum">
              <a:rPr lang="en-US" smtClean="0"/>
              <a:pPr/>
              <a:t>40</a:t>
            </a:fld>
            <a:endParaRPr lang="en-US" smtClean="0"/>
          </a:p>
        </p:txBody>
      </p:sp>
      <p:sp>
        <p:nvSpPr>
          <p:cNvPr id="93187" name="Rectangle 2"/>
          <p:cNvSpPr>
            <a:spLocks noRot="1" noChangeArrowheads="1" noTextEdit="1"/>
          </p:cNvSpPr>
          <p:nvPr>
            <p:ph type="sldImg"/>
          </p:nvPr>
        </p:nvSpPr>
        <p:spPr>
          <a:xfrm>
            <a:off x="939800" y="577850"/>
            <a:ext cx="4979988" cy="3735388"/>
          </a:xfrm>
          <a:ln/>
        </p:spPr>
      </p:sp>
      <p:sp>
        <p:nvSpPr>
          <p:cNvPr id="93188" name="Rectangle 3"/>
          <p:cNvSpPr>
            <a:spLocks noGrp="1" noChangeArrowheads="1"/>
          </p:cNvSpPr>
          <p:nvPr>
            <p:ph type="body" idx="1"/>
          </p:nvPr>
        </p:nvSpPr>
        <p:spPr>
          <a:xfrm>
            <a:off x="914400" y="4422775"/>
            <a:ext cx="5029200" cy="4192588"/>
          </a:xfrm>
          <a:noFill/>
          <a:ln/>
        </p:spPr>
        <p:txBody>
          <a:bodyPr/>
          <a:lstStyle/>
          <a:p>
            <a:pPr eaLnBrk="1" hangingPunct="1"/>
            <a:r>
              <a:rPr lang="en-US" smtClean="0"/>
              <a:t>These beliefs are important because they would lead women to think </a:t>
            </a:r>
          </a:p>
          <a:p>
            <a:pPr eaLnBrk="1" hangingPunct="1">
              <a:buFontTx/>
              <a:buChar char="•"/>
            </a:pPr>
            <a:r>
              <a:rPr lang="en-US" smtClean="0"/>
              <a:t>They are not at risk for breast cancer (so don’t need screening) or</a:t>
            </a:r>
          </a:p>
          <a:p>
            <a:pPr eaLnBrk="1" hangingPunct="1">
              <a:buFontTx/>
              <a:buChar char="•"/>
            </a:pPr>
            <a:r>
              <a:rPr lang="en-US" smtClean="0"/>
              <a:t>That faith will cure you of breast cancer – so that you don’t need to go for treatment.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E8906ADF-ECBF-4EB9-A6A4-36BC7E41B296}" type="slidenum">
              <a:rPr lang="en-US" smtClean="0"/>
              <a:pPr/>
              <a:t>41</a:t>
            </a:fld>
            <a:endParaRPr lang="en-US" smtClean="0"/>
          </a:p>
        </p:txBody>
      </p:sp>
      <p:sp>
        <p:nvSpPr>
          <p:cNvPr id="94211" name="Rectangle 2"/>
          <p:cNvSpPr>
            <a:spLocks noRot="1" noChangeArrowheads="1" noTextEdit="1"/>
          </p:cNvSpPr>
          <p:nvPr>
            <p:ph type="sldImg"/>
          </p:nvPr>
        </p:nvSpPr>
        <p:spPr>
          <a:xfrm>
            <a:off x="939800" y="577850"/>
            <a:ext cx="4979988" cy="3735388"/>
          </a:xfrm>
          <a:ln/>
        </p:spPr>
      </p:sp>
      <p:sp>
        <p:nvSpPr>
          <p:cNvPr id="94212" name="Rectangle 3"/>
          <p:cNvSpPr>
            <a:spLocks noGrp="1" noChangeArrowheads="1"/>
          </p:cNvSpPr>
          <p:nvPr>
            <p:ph type="body" idx="1"/>
          </p:nvPr>
        </p:nvSpPr>
        <p:spPr>
          <a:xfrm>
            <a:off x="914400" y="4422775"/>
            <a:ext cx="5029200" cy="4192588"/>
          </a:xfrm>
          <a:noFill/>
          <a:ln/>
        </p:spPr>
        <p:txBody>
          <a:bodyPr/>
          <a:lstStyle/>
          <a:p>
            <a:pPr eaLnBrk="1" hangingPunct="1"/>
            <a:r>
              <a:rPr lang="en-US" smtClean="0"/>
              <a:t>First one – This has been thought of primarily as an AA belief, but you can see it is held by the other three groups also, including 8% of the white group.  The focus groups provided us with insight on this one – it was based on people they knew who had late-stage cancer at the time they had surgery.  So the cancer progressed quickly after surgery and they died.</a:t>
            </a:r>
          </a:p>
          <a:p>
            <a:pPr eaLnBrk="1" hangingPunct="1"/>
            <a:endParaRPr lang="en-US" smtClean="0"/>
          </a:p>
          <a:p>
            <a:pPr eaLnBrk="1" hangingPunct="1"/>
            <a:r>
              <a:rPr lang="en-US" smtClean="0"/>
              <a:t>This is the scariest slide of all, because all of these beliefs would lead women to forgo treatment (and also to forgo screening – if you think that there is no effective treatment, then what is the point of getting screened?)</a:t>
            </a:r>
          </a:p>
          <a:p>
            <a:pPr eaLnBrk="1" hangingPunct="1"/>
            <a:r>
              <a:rPr lang="en-US" smtClean="0"/>
              <a:t>The focus groups told us that women would decide NOT to go for treatment after diagnosis for this reason – why put yourself or your family though this?  Why incur the expense?  If you are going to die anyway, just do it as quickly as possible, to make it easier on everyone.  In addition, in the Latina focus groups, they said they knew men who were very controlling and had discouraged women from going for treatment, because they thought cancer was a death sentence.</a:t>
            </a:r>
          </a:p>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4E17DCC-3208-4637-83C0-ECD1F0F94015}" type="slidenum">
              <a:rPr lang="en-US" smtClean="0"/>
              <a:pPr/>
              <a:t>42</a:t>
            </a:fld>
            <a:endParaRPr lang="en-US" smtClean="0"/>
          </a:p>
        </p:txBody>
      </p:sp>
      <p:sp>
        <p:nvSpPr>
          <p:cNvPr id="95235" name="Rectangle 2"/>
          <p:cNvSpPr>
            <a:spLocks noRot="1" noChangeArrowheads="1" noTextEdit="1"/>
          </p:cNvSpPr>
          <p:nvPr>
            <p:ph type="sldImg"/>
          </p:nvPr>
        </p:nvSpPr>
        <p:spPr>
          <a:xfrm>
            <a:off x="939800" y="577850"/>
            <a:ext cx="4979988" cy="3735388"/>
          </a:xfrm>
          <a:ln/>
        </p:spPr>
      </p:sp>
      <p:sp>
        <p:nvSpPr>
          <p:cNvPr id="95236" name="Rectangle 3"/>
          <p:cNvSpPr>
            <a:spLocks noGrp="1" noChangeArrowheads="1"/>
          </p:cNvSpPr>
          <p:nvPr>
            <p:ph type="body" idx="1"/>
          </p:nvPr>
        </p:nvSpPr>
        <p:spPr>
          <a:xfrm>
            <a:off x="914400" y="4422775"/>
            <a:ext cx="5029200" cy="4192588"/>
          </a:xfrm>
          <a:noFill/>
          <a:ln/>
        </p:spPr>
        <p:txBody>
          <a:bodyPr/>
          <a:lstStyle/>
          <a:p>
            <a:pPr eaLnBrk="1" hangingPunct="1"/>
            <a:r>
              <a:rPr lang="en-US" smtClean="0"/>
              <a:t>First one – This has been thought of primarily as an AA belief, but you can see it is held by the other three groups also, including 8% of the white group.  The focus groups provided us with insight on this one – it was based on people they knew who had late-stage cancer at the time they had surgery.  So the cancer progressed quickly after surgery and they died.</a:t>
            </a:r>
          </a:p>
          <a:p>
            <a:pPr eaLnBrk="1" hangingPunct="1"/>
            <a:endParaRPr lang="en-US" smtClean="0"/>
          </a:p>
          <a:p>
            <a:pPr eaLnBrk="1" hangingPunct="1"/>
            <a:r>
              <a:rPr lang="en-US" smtClean="0"/>
              <a:t>This is the scariest slide of all, because all of these beliefs would lead women to forgo treatment (and also to forgo screening – if you think that there is no effective treatment, then what is the point of getting screened?)</a:t>
            </a:r>
          </a:p>
          <a:p>
            <a:pPr eaLnBrk="1" hangingPunct="1"/>
            <a:r>
              <a:rPr lang="en-US" smtClean="0"/>
              <a:t>The focus groups told us that women would decide NOT to go for treatment after diagnosis for this reason – why put yourself or your family though this?  Why incur the expense?  If you are going to die anyway, just do it as quickly as possible, to make it easier on everyone.  In addition, in the Latina focus groups, they said they knew men who were very controlling and had discouraged women from going for treatment, because they thought cancer was a death sentence.</a:t>
            </a:r>
          </a:p>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62EF3A64-5C40-4412-9281-47028073AA4A}" type="slidenum">
              <a:rPr lang="en-US" smtClean="0"/>
              <a:pPr/>
              <a:t>43</a:t>
            </a:fld>
            <a:endParaRPr lang="en-US" smtClean="0"/>
          </a:p>
        </p:txBody>
      </p:sp>
      <p:sp>
        <p:nvSpPr>
          <p:cNvPr id="96259" name="Rectangle 2"/>
          <p:cNvSpPr>
            <a:spLocks noRot="1" noChangeArrowheads="1" noTextEdit="1"/>
          </p:cNvSpPr>
          <p:nvPr>
            <p:ph type="sldImg"/>
          </p:nvPr>
        </p:nvSpPr>
        <p:spPr>
          <a:xfrm>
            <a:off x="939800" y="577850"/>
            <a:ext cx="4979988" cy="3735388"/>
          </a:xfrm>
          <a:ln/>
        </p:spPr>
      </p:sp>
      <p:sp>
        <p:nvSpPr>
          <p:cNvPr id="96260" name="Rectangle 3"/>
          <p:cNvSpPr>
            <a:spLocks noGrp="1" noChangeArrowheads="1"/>
          </p:cNvSpPr>
          <p:nvPr>
            <p:ph type="body" idx="1"/>
          </p:nvPr>
        </p:nvSpPr>
        <p:spPr>
          <a:xfrm>
            <a:off x="914400" y="4422775"/>
            <a:ext cx="5029200" cy="4192588"/>
          </a:xfrm>
          <a:noFill/>
          <a:ln/>
        </p:spPr>
        <p:txBody>
          <a:bodyPr/>
          <a:lstStyle/>
          <a:p>
            <a:pPr eaLnBrk="1" hangingPunct="1"/>
            <a:r>
              <a:rPr lang="en-US" smtClean="0"/>
              <a:t>First one – This has been thought of primarily as an AA belief, but you can see it is held by the other three groups also, including 8% of the white group.  The focus groups provided us with insight on this one – it was based on people they knew who had late-stage cancer at the time they had surgery.  So the cancer progressed quickly after surgery and they died.</a:t>
            </a:r>
          </a:p>
          <a:p>
            <a:pPr eaLnBrk="1" hangingPunct="1"/>
            <a:endParaRPr lang="en-US" smtClean="0"/>
          </a:p>
          <a:p>
            <a:pPr eaLnBrk="1" hangingPunct="1"/>
            <a:r>
              <a:rPr lang="en-US" smtClean="0"/>
              <a:t>This is the scariest slide of all, because all of these beliefs would lead women to forgo treatment (and also to forgo screening – if you think that there is no effective treatment, then what is the point of getting screened?)</a:t>
            </a:r>
          </a:p>
          <a:p>
            <a:pPr eaLnBrk="1" hangingPunct="1"/>
            <a:r>
              <a:rPr lang="en-US" smtClean="0"/>
              <a:t>The focus groups told us that women would decide NOT to go for treatment after diagnosis for this reason – why put yourself or your family though this?  Why incur the expense?  If you are going to die anyway, just do it as quickly as possible, to make it easier on everyone.  In addition, in the Latina focus groups, they said they knew men who were very controlling and had discouraged women from going for treatment, because they thought cancer was a death sentence.</a:t>
            </a:r>
          </a:p>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D14100E-A997-4D71-A287-4F5522CF8CAD}" type="slidenum">
              <a:rPr lang="en-US" smtClean="0"/>
              <a:pPr/>
              <a:t>44</a:t>
            </a:fld>
            <a:endParaRPr lang="en-US" smtClean="0"/>
          </a:p>
        </p:txBody>
      </p:sp>
      <p:sp>
        <p:nvSpPr>
          <p:cNvPr id="97283" name="Rectangle 2"/>
          <p:cNvSpPr>
            <a:spLocks noRot="1" noChangeArrowheads="1" noTextEdit="1"/>
          </p:cNvSpPr>
          <p:nvPr>
            <p:ph type="sldImg"/>
          </p:nvPr>
        </p:nvSpPr>
        <p:spPr>
          <a:xfrm>
            <a:off x="939800" y="577850"/>
            <a:ext cx="4979988" cy="3735388"/>
          </a:xfrm>
          <a:ln/>
        </p:spPr>
      </p:sp>
      <p:sp>
        <p:nvSpPr>
          <p:cNvPr id="97284" name="Rectangle 3"/>
          <p:cNvSpPr>
            <a:spLocks noGrp="1" noChangeArrowheads="1"/>
          </p:cNvSpPr>
          <p:nvPr>
            <p:ph type="body" idx="1"/>
          </p:nvPr>
        </p:nvSpPr>
        <p:spPr>
          <a:xfrm>
            <a:off x="914400" y="4422775"/>
            <a:ext cx="5029200" cy="4192588"/>
          </a:xfrm>
          <a:noFill/>
          <a:ln/>
        </p:spPr>
        <p:txBody>
          <a:bodyPr/>
          <a:lstStyle/>
          <a:p>
            <a:pPr eaLnBrk="1" hangingPunct="1"/>
            <a:r>
              <a:rPr lang="en-US" smtClean="0"/>
              <a:t>First one – This has been thought of primarily as an AA belief, but you can see it is held by the other three groups also, including 8% of the white group.  The focus groups provided us with insight on this one – it was based on people they knew who had late-stage cancer at the time they had surgery.  So the cancer progressed quickly after surgery and they died.</a:t>
            </a:r>
          </a:p>
          <a:p>
            <a:pPr eaLnBrk="1" hangingPunct="1"/>
            <a:endParaRPr lang="en-US" smtClean="0"/>
          </a:p>
          <a:p>
            <a:pPr eaLnBrk="1" hangingPunct="1"/>
            <a:r>
              <a:rPr lang="en-US" smtClean="0"/>
              <a:t>This is the scariest slide of all, because all of these beliefs would lead women to forgo treatment (and also to forgo screening – if you think that there is no effective treatment, then what is the point of getting screened?)</a:t>
            </a:r>
          </a:p>
          <a:p>
            <a:pPr eaLnBrk="1" hangingPunct="1"/>
            <a:r>
              <a:rPr lang="en-US" smtClean="0"/>
              <a:t>The focus groups told us that women would decide NOT to go for treatment after diagnosis for this reason – why put yourself or your family though this?  Why incur the expense?  If you are going to die anyway, just do it as quickly as possible, to make it easier on everyone.  In addition, in the Latina focus groups, they said they knew men who were very controlling and had discouraged women from going for treatment, because they thought cancer was a death sentence.</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pPr eaLnBrk="1" hangingPunct="1"/>
            <a:endParaRPr lang="en-US" smtClean="0"/>
          </a:p>
        </p:txBody>
      </p:sp>
      <p:sp>
        <p:nvSpPr>
          <p:cNvPr id="98308" name="Slide Number Placeholder 3"/>
          <p:cNvSpPr>
            <a:spLocks noGrp="1"/>
          </p:cNvSpPr>
          <p:nvPr>
            <p:ph type="sldNum" sz="quarter" idx="5"/>
          </p:nvPr>
        </p:nvSpPr>
        <p:spPr>
          <a:noFill/>
        </p:spPr>
        <p:txBody>
          <a:bodyPr/>
          <a:lstStyle/>
          <a:p>
            <a:fld id="{83075E21-8E86-48DE-9FAD-3EB5084E058A}" type="slidenum">
              <a:rPr lang="en-US" smtClean="0"/>
              <a:pPr/>
              <a:t>47</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2B8994B-EEDD-4739-9A86-EC1C7EB1A73A}" type="slidenum">
              <a:rPr lang="en-US" smtClean="0"/>
              <a:pPr/>
              <a:t>4</a:t>
            </a:fld>
            <a:endParaRPr lang="en-US" smtClean="0"/>
          </a:p>
        </p:txBody>
      </p:sp>
      <p:sp>
        <p:nvSpPr>
          <p:cNvPr id="66563" name="Rectangle 2"/>
          <p:cNvSpPr>
            <a:spLocks noRo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b="1" smtClean="0"/>
              <a:t>2005 – This is the largest documented disparity in the US </a:t>
            </a:r>
          </a:p>
          <a:p>
            <a:pPr eaLnBrk="1" hangingPunct="1"/>
            <a:endParaRPr lang="en-US" b="1"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81BE6DF-9F30-4080-BE39-D5DE552A6964}" type="slidenum">
              <a:rPr lang="en-US" smtClean="0"/>
              <a:pPr/>
              <a:t>5</a:t>
            </a:fld>
            <a:endParaRPr lang="en-US" smtClean="0"/>
          </a:p>
        </p:txBody>
      </p:sp>
      <p:sp>
        <p:nvSpPr>
          <p:cNvPr id="67587" name="Rectangle 2"/>
          <p:cNvSpPr>
            <a:spLocks noRo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smtClean="0"/>
              <a:t>We’ve got a problem with screening – we have a problem with cancer screening because we have a problem with death from cancer.</a:t>
            </a:r>
          </a:p>
          <a:p>
            <a:pPr eaLnBrk="1" hangingPunct="1"/>
            <a:r>
              <a:rPr lang="en-US" smtClean="0"/>
              <a:t>If these differences were due to biological differences between black and white women, we would see similar numbers in New York and Chicago.</a:t>
            </a:r>
          </a:p>
          <a:p>
            <a:pPr eaLnBrk="1" hangingPunct="1"/>
            <a:r>
              <a:rPr lang="en-US" smtClean="0"/>
              <a:t>New York has 11 safety net institutions and Chicago has one.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B35B343-0540-4A9D-A16A-21642CF142B2}" type="slidenum">
              <a:rPr lang="en-US" smtClean="0"/>
              <a:pPr/>
              <a:t>8</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D5C7588-A4DC-4FBE-9CE8-F44C786EA3F1}" type="slidenum">
              <a:rPr lang="en-US" smtClean="0"/>
              <a:pPr/>
              <a:t>9</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8070447-6867-42CE-9F25-2B3A04D30861}" type="slidenum">
              <a:rPr lang="en-US" smtClean="0"/>
              <a:pPr/>
              <a:t>10</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Two outcome variables – QOL and Cancer Screening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3093DB0-DEF3-4607-9905-7DD5C13F0FDD}" type="slidenum">
              <a:rPr lang="en-US" smtClean="0"/>
              <a:pPr/>
              <a:t>11</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228600" indent="-228600" eaLnBrk="1" hangingPunct="1"/>
            <a:r>
              <a:rPr lang="en-US" smtClean="0"/>
              <a:t>Why an African American control group?  </a:t>
            </a:r>
          </a:p>
          <a:p>
            <a:pPr marL="228600" indent="-228600" eaLnBrk="1" hangingPunct="1"/>
            <a:r>
              <a:rPr lang="en-US" smtClean="0"/>
              <a:t>1.  Because African Americans are not a homogeneous group, and we wanted to get the full range of socioeconomic status in both groups.</a:t>
            </a:r>
          </a:p>
          <a:p>
            <a:pPr marL="228600" indent="-228600" eaLnBrk="1" hangingPunct="1"/>
            <a:r>
              <a:rPr lang="en-US" smtClean="0"/>
              <a:t>2.  Because in most black white comparisons, the African American group is disproportionately poor, which makes meaningful comparisons difficult – most of these studies show us that it is bad to be poor.</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41413"/>
            <a:ext cx="9144000" cy="5716587"/>
          </a:xfrm>
          <a:prstGeom prst="rect">
            <a:avLst/>
          </a:prstGeom>
          <a:solidFill>
            <a:srgbClr val="CBD2E6"/>
          </a:solidFill>
          <a:ln w="0">
            <a:noFill/>
            <a:miter lim="800000"/>
            <a:headEnd/>
            <a:tailEnd/>
          </a:ln>
        </p:spPr>
        <p:txBody>
          <a:bodyPr wrap="none" anchor="ctr"/>
          <a:lstStyle/>
          <a:p>
            <a:endParaRPr lang="en-US"/>
          </a:p>
        </p:txBody>
      </p:sp>
      <p:sp>
        <p:nvSpPr>
          <p:cNvPr id="5" name="Rectangle 10"/>
          <p:cNvSpPr>
            <a:spLocks noChangeArrowheads="1"/>
          </p:cNvSpPr>
          <p:nvPr/>
        </p:nvSpPr>
        <p:spPr bwMode="auto">
          <a:xfrm rot="16200000">
            <a:off x="4001293" y="-4001293"/>
            <a:ext cx="1141413" cy="9144000"/>
          </a:xfrm>
          <a:prstGeom prst="rect">
            <a:avLst/>
          </a:prstGeom>
          <a:solidFill>
            <a:srgbClr val="004A8D"/>
          </a:solidFill>
          <a:ln w="12700">
            <a:noFill/>
            <a:miter lim="800000"/>
            <a:headEnd/>
            <a:tailEnd/>
          </a:ln>
        </p:spPr>
        <p:txBody>
          <a:bodyPr wrap="none" anchor="ctr"/>
          <a:lstStyle/>
          <a:p>
            <a:endParaRPr lang="en-US"/>
          </a:p>
        </p:txBody>
      </p:sp>
      <p:sp>
        <p:nvSpPr>
          <p:cNvPr id="6" name="Rectangle 12"/>
          <p:cNvSpPr>
            <a:spLocks noChangeArrowheads="1"/>
          </p:cNvSpPr>
          <p:nvPr/>
        </p:nvSpPr>
        <p:spPr bwMode="auto">
          <a:xfrm>
            <a:off x="1371600" y="3886200"/>
            <a:ext cx="6400800" cy="1752600"/>
          </a:xfrm>
          <a:prstGeom prst="rect">
            <a:avLst/>
          </a:prstGeom>
          <a:noFill/>
          <a:ln w="9525">
            <a:noFill/>
            <a:miter lim="800000"/>
            <a:headEnd/>
            <a:tailEnd/>
          </a:ln>
        </p:spPr>
        <p:txBody>
          <a:bodyPr/>
          <a:lstStyle/>
          <a:p>
            <a:pPr>
              <a:spcBef>
                <a:spcPct val="20000"/>
              </a:spcBef>
              <a:buClr>
                <a:srgbClr val="E31A22"/>
              </a:buClr>
              <a:buFont typeface="Wingdings" pitchFamily="2" charset="2"/>
              <a:buNone/>
            </a:pPr>
            <a:endParaRPr lang="en-US" b="1" i="1">
              <a:latin typeface="Arial" pitchFamily="34" charset="0"/>
            </a:endParaRPr>
          </a:p>
        </p:txBody>
      </p:sp>
      <p:pic>
        <p:nvPicPr>
          <p:cNvPr id="7" name="Picture 13" descr="Logo_BLUE_poster_logo_Apr05_presentation_rgb"/>
          <p:cNvPicPr>
            <a:picLocks noChangeAspect="1" noChangeArrowheads="1"/>
          </p:cNvPicPr>
          <p:nvPr/>
        </p:nvPicPr>
        <p:blipFill>
          <a:blip r:embed="rId2" cstate="print"/>
          <a:srcRect l="6187" t="35364" r="19565" b="24667"/>
          <a:stretch>
            <a:fillRect/>
          </a:stretch>
        </p:blipFill>
        <p:spPr bwMode="auto">
          <a:xfrm>
            <a:off x="0" y="0"/>
            <a:ext cx="2743200" cy="1143000"/>
          </a:xfrm>
          <a:prstGeom prst="rect">
            <a:avLst/>
          </a:prstGeom>
          <a:noFill/>
          <a:ln w="9525">
            <a:noFill/>
            <a:miter lim="800000"/>
            <a:headEnd/>
            <a:tailEnd/>
          </a:ln>
        </p:spPr>
      </p:pic>
      <p:sp>
        <p:nvSpPr>
          <p:cNvPr id="29700" name="Rectangle 4"/>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sz="2400" b="1" i="1"/>
            </a:lvl1pPr>
          </a:lstStyle>
          <a:p>
            <a:r>
              <a:rPr lang="en-US"/>
              <a:t>Subtitle here, Arial Bold Italic, 24pt</a:t>
            </a:r>
          </a:p>
        </p:txBody>
      </p:sp>
      <p:sp>
        <p:nvSpPr>
          <p:cNvPr id="29703" name="Rectangle 7"/>
          <p:cNvSpPr>
            <a:spLocks noGrp="1" noChangeArrowheads="1"/>
          </p:cNvSpPr>
          <p:nvPr>
            <p:ph type="ctrTitle"/>
          </p:nvPr>
        </p:nvSpPr>
        <p:spPr>
          <a:xfrm>
            <a:off x="685800" y="1958975"/>
            <a:ext cx="7772400" cy="1470025"/>
          </a:xfrm>
        </p:spPr>
        <p:txBody>
          <a:bodyPr/>
          <a:lstStyle>
            <a:lvl1pPr algn="ctr">
              <a:defRPr sz="4000">
                <a:solidFill>
                  <a:srgbClr val="E31A22"/>
                </a:solidFill>
              </a:defRPr>
            </a:lvl1pPr>
          </a:lstStyle>
          <a:p>
            <a:r>
              <a:rPr lang="en-US"/>
              <a:t>Title, Arial Black, 40pt</a:t>
            </a:r>
            <a:br>
              <a:rPr lang="en-US"/>
            </a:br>
            <a:r>
              <a:rPr lang="en-US"/>
              <a:t>Title Line 2</a:t>
            </a:r>
            <a:br>
              <a:rPr lang="en-US"/>
            </a:br>
            <a:r>
              <a:rPr lang="en-US"/>
              <a:t>Title Line 3</a:t>
            </a:r>
          </a:p>
        </p:txBody>
      </p:sp>
      <p:sp>
        <p:nvSpPr>
          <p:cNvPr id="8" name="Rectangle 5"/>
          <p:cNvSpPr>
            <a:spLocks noGrp="1" noChangeArrowheads="1"/>
          </p:cNvSpPr>
          <p:nvPr>
            <p:ph type="sldNum" sz="quarter" idx="10"/>
          </p:nvPr>
        </p:nvSpPr>
        <p:spPr>
          <a:xfrm>
            <a:off x="6553200" y="6245225"/>
            <a:ext cx="2133600" cy="476250"/>
          </a:xfrm>
        </p:spPr>
        <p:txBody>
          <a:bodyPr/>
          <a:lstStyle>
            <a:lvl1pPr>
              <a:defRPr/>
            </a:lvl1pPr>
          </a:lstStyle>
          <a:p>
            <a:pPr>
              <a:defRPr/>
            </a:pPr>
            <a:fld id="{E5BEA3C9-4834-414D-9D2C-E0BC5CCB656C}" type="slidenum">
              <a:rPr lang="en-US"/>
              <a:pPr>
                <a:defRPr/>
              </a:pPr>
              <a:t>‹#›</a:t>
            </a:fld>
            <a:endParaRPr lang="en-US"/>
          </a:p>
        </p:txBody>
      </p:sp>
      <p:sp>
        <p:nvSpPr>
          <p:cNvPr id="9" name="Rectangle 6"/>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3EBE06B-949D-42D7-9123-BC1DB0D56754}" type="slidenum">
              <a:rPr lang="en-US"/>
              <a:pPr>
                <a:defRPr/>
              </a:pPr>
              <a:t>‹#›</a:t>
            </a:fld>
            <a:endParaRPr lang="en-US"/>
          </a:p>
        </p:txBody>
      </p:sp>
      <p:sp>
        <p:nvSpPr>
          <p:cNvPr id="5"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648D7A3-9BE5-4643-8B19-C75E01D8E596}" type="slidenum">
              <a:rPr lang="en-US"/>
              <a:pPr>
                <a:defRPr/>
              </a:pPr>
              <a:t>‹#›</a:t>
            </a:fld>
            <a:endParaRPr lang="en-US"/>
          </a:p>
        </p:txBody>
      </p:sp>
      <p:sp>
        <p:nvSpPr>
          <p:cNvPr id="5"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419600"/>
          </a:xfrm>
        </p:spPr>
        <p:txBody>
          <a:bodyPr/>
          <a:lstStyle/>
          <a:p>
            <a:pPr lvl="0"/>
            <a:endParaRPr lang="en-US" noProof="0" smtClean="0"/>
          </a:p>
        </p:txBody>
      </p:sp>
      <p:sp>
        <p:nvSpPr>
          <p:cNvPr id="4" name="Rectangle 6"/>
          <p:cNvSpPr>
            <a:spLocks noGrp="1" noChangeArrowheads="1"/>
          </p:cNvSpPr>
          <p:nvPr>
            <p:ph type="sldNum" sz="quarter" idx="10"/>
          </p:nvPr>
        </p:nvSpPr>
        <p:spPr/>
        <p:txBody>
          <a:bodyPr/>
          <a:lstStyle>
            <a:lvl1pPr>
              <a:defRPr/>
            </a:lvl1pPr>
          </a:lstStyle>
          <a:p>
            <a:pPr>
              <a:defRPr/>
            </a:pPr>
            <a:fld id="{7302973C-8642-42FD-9EB6-745A8154DCC9}" type="slidenum">
              <a:rPr lang="en-US"/>
              <a:pPr>
                <a:defRPr/>
              </a:pPr>
              <a:t>‹#›</a:t>
            </a:fld>
            <a:endParaRPr lang="en-US"/>
          </a:p>
        </p:txBody>
      </p:sp>
      <p:sp>
        <p:nvSpPr>
          <p:cNvPr id="5" name="Rectangle 43"/>
          <p:cNvSpPr>
            <a:spLocks noGrp="1" noChangeArrowheads="1"/>
          </p:cNvSpPr>
          <p:nvPr>
            <p:ph type="ftr" sz="quarter" idx="11"/>
          </p:nvPr>
        </p:nvSpPr>
        <p:spPr/>
        <p:txBody>
          <a:bodyPr/>
          <a:lstStyle>
            <a:lvl1pPr>
              <a:defRPr/>
            </a:lvl1pPr>
          </a:lstStyle>
          <a:p>
            <a:pPr>
              <a:defRPr/>
            </a:pPr>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1D917E0-C228-4F0D-A79D-9D7CB8A37243}" type="slidenum">
              <a:rPr lang="en-US"/>
              <a:pPr>
                <a:defRPr/>
              </a:pPr>
              <a:t>‹#›</a:t>
            </a:fld>
            <a:endParaRPr lang="en-US"/>
          </a:p>
        </p:txBody>
      </p:sp>
      <p:sp>
        <p:nvSpPr>
          <p:cNvPr id="5"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58AA7AA5-E56B-43CE-B0CD-EAE12D229FDE}" type="slidenum">
              <a:rPr lang="en-US"/>
              <a:pPr>
                <a:defRPr/>
              </a:pPr>
              <a:t>‹#›</a:t>
            </a:fld>
            <a:endParaRPr lang="en-US"/>
          </a:p>
        </p:txBody>
      </p:sp>
      <p:sp>
        <p:nvSpPr>
          <p:cNvPr id="5"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AE4389-E1E1-459F-ABC0-E18C48BE3F8F}" type="slidenum">
              <a:rPr lang="en-US"/>
              <a:pPr>
                <a:defRPr/>
              </a:pPr>
              <a:t>‹#›</a:t>
            </a:fld>
            <a:endParaRPr lang="en-US"/>
          </a:p>
        </p:txBody>
      </p:sp>
      <p:sp>
        <p:nvSpPr>
          <p:cNvPr id="6"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ED43CA48-869C-47C2-9582-B000D086FD19}" type="slidenum">
              <a:rPr lang="en-US"/>
              <a:pPr>
                <a:defRPr/>
              </a:pPr>
              <a:t>‹#›</a:t>
            </a:fld>
            <a:endParaRPr lang="en-US"/>
          </a:p>
        </p:txBody>
      </p:sp>
      <p:sp>
        <p:nvSpPr>
          <p:cNvPr id="8"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86AFEED2-B254-4C93-BC3F-7C66D49CFCE9}" type="slidenum">
              <a:rPr lang="en-US"/>
              <a:pPr>
                <a:defRPr/>
              </a:pPr>
              <a:t>‹#›</a:t>
            </a:fld>
            <a:endParaRPr lang="en-US"/>
          </a:p>
        </p:txBody>
      </p:sp>
      <p:sp>
        <p:nvSpPr>
          <p:cNvPr id="4"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C413E27D-9778-40B4-A2C1-744D584052D8}" type="slidenum">
              <a:rPr lang="en-US"/>
              <a:pPr>
                <a:defRPr/>
              </a:pPr>
              <a:t>‹#›</a:t>
            </a:fld>
            <a:endParaRPr lang="en-US"/>
          </a:p>
        </p:txBody>
      </p:sp>
      <p:sp>
        <p:nvSpPr>
          <p:cNvPr id="3"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7D68455C-DC64-4CE6-A34F-08AE9EFFB01D}" type="slidenum">
              <a:rPr lang="en-US"/>
              <a:pPr>
                <a:defRPr/>
              </a:pPr>
              <a:t>‹#›</a:t>
            </a:fld>
            <a:endParaRPr lang="en-US"/>
          </a:p>
        </p:txBody>
      </p:sp>
      <p:sp>
        <p:nvSpPr>
          <p:cNvPr id="6"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EDAA737-304A-4698-9AD3-3CB02305B5A3}" type="slidenum">
              <a:rPr lang="en-US"/>
              <a:pPr>
                <a:defRPr/>
              </a:pPr>
              <a:t>‹#›</a:t>
            </a:fld>
            <a:endParaRPr lang="en-US"/>
          </a:p>
        </p:txBody>
      </p:sp>
      <p:sp>
        <p:nvSpPr>
          <p:cNvPr id="6" name="Rectangle 4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2"/>
          <p:cNvSpPr>
            <a:spLocks noChangeArrowheads="1"/>
          </p:cNvSpPr>
          <p:nvPr/>
        </p:nvSpPr>
        <p:spPr bwMode="auto">
          <a:xfrm>
            <a:off x="0" y="1141413"/>
            <a:ext cx="304800" cy="5716587"/>
          </a:xfrm>
          <a:prstGeom prst="rect">
            <a:avLst/>
          </a:prstGeom>
          <a:solidFill>
            <a:srgbClr val="8B9EC7"/>
          </a:solidFill>
          <a:ln w="0">
            <a:noFill/>
            <a:miter lim="800000"/>
            <a:headEnd/>
            <a:tailEnd/>
          </a:ln>
        </p:spPr>
        <p:txBody>
          <a:bodyPr wrap="none" anchor="ctr"/>
          <a:lstStyle/>
          <a:p>
            <a:endParaRPr lang="en-US"/>
          </a:p>
        </p:txBody>
      </p:sp>
      <p:sp>
        <p:nvSpPr>
          <p:cNvPr id="1027" name="Rectangle 31"/>
          <p:cNvSpPr>
            <a:spLocks noChangeArrowheads="1"/>
          </p:cNvSpPr>
          <p:nvPr/>
        </p:nvSpPr>
        <p:spPr bwMode="auto">
          <a:xfrm rot="-5400000">
            <a:off x="4001293" y="-4001293"/>
            <a:ext cx="1141413" cy="9144000"/>
          </a:xfrm>
          <a:prstGeom prst="rect">
            <a:avLst/>
          </a:prstGeom>
          <a:solidFill>
            <a:srgbClr val="004A8D"/>
          </a:solidFill>
          <a:ln w="12700">
            <a:noFill/>
            <a:miter lim="800000"/>
            <a:headEnd/>
            <a:tailEnd/>
          </a:ln>
        </p:spPr>
        <p:txBody>
          <a:bodyPr wrap="none" anchor="ctr"/>
          <a:lstStyle/>
          <a:p>
            <a:endParaRPr lang="en-US"/>
          </a:p>
        </p:txBody>
      </p:sp>
      <p:sp>
        <p:nvSpPr>
          <p:cNvPr id="1028" name="Rectangle 3"/>
          <p:cNvSpPr>
            <a:spLocks noGrp="1" noChangeArrowheads="1"/>
          </p:cNvSpPr>
          <p:nvPr>
            <p:ph type="body" idx="1"/>
          </p:nvPr>
        </p:nvSpPr>
        <p:spPr bwMode="auto">
          <a:xfrm>
            <a:off x="685800" y="1600200"/>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And this Line one</a:t>
            </a:r>
          </a:p>
          <a:p>
            <a:pPr lvl="1"/>
            <a:r>
              <a:rPr lang="en-US" smtClean="0"/>
              <a:t>And this is line 2</a:t>
            </a:r>
          </a:p>
          <a:p>
            <a:pPr lvl="2"/>
            <a:r>
              <a:rPr lang="en-US" smtClean="0"/>
              <a:t>And line 3</a:t>
            </a:r>
          </a:p>
          <a:p>
            <a:pPr lvl="3"/>
            <a:r>
              <a:rPr lang="en-US" smtClean="0"/>
              <a:t>4</a:t>
            </a:r>
          </a:p>
          <a:p>
            <a:pPr lvl="4"/>
            <a:r>
              <a:rPr lang="en-US" smtClean="0"/>
              <a:t>5</a:t>
            </a:r>
          </a:p>
        </p:txBody>
      </p:sp>
      <p:sp>
        <p:nvSpPr>
          <p:cNvPr id="1030" name="Rectangle 6"/>
          <p:cNvSpPr>
            <a:spLocks noGrp="1" noChangeArrowheads="1"/>
          </p:cNvSpPr>
          <p:nvPr>
            <p:ph type="sldNum" sz="quarter" idx="4"/>
          </p:nvPr>
        </p:nvSpPr>
        <p:spPr bwMode="auto">
          <a:xfrm>
            <a:off x="6934200" y="6248400"/>
            <a:ext cx="1143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F913F59-DB53-4414-BF38-A263F812DDC0}" type="slidenum">
              <a:rPr lang="en-US"/>
              <a:pPr>
                <a:defRPr/>
              </a:pPr>
              <a:t>‹#›</a:t>
            </a:fld>
            <a:endParaRPr lang="en-US"/>
          </a:p>
        </p:txBody>
      </p:sp>
      <p:sp>
        <p:nvSpPr>
          <p:cNvPr id="1067" name="Rectangle 4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31" name="Rectangle 46"/>
          <p:cNvSpPr>
            <a:spLocks noGrp="1" noChangeArrowheads="1"/>
          </p:cNvSpPr>
          <p:nvPr>
            <p:ph type="title"/>
          </p:nvPr>
        </p:nvSpPr>
        <p:spPr bwMode="auto">
          <a:xfrm>
            <a:off x="6858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pic>
        <p:nvPicPr>
          <p:cNvPr id="1032" name="Picture 54" descr="COL[1]"/>
          <p:cNvPicPr>
            <a:picLocks noChangeAspect="1" noChangeArrowheads="1"/>
          </p:cNvPicPr>
          <p:nvPr/>
        </p:nvPicPr>
        <p:blipFill>
          <a:blip r:embed="rId14" cstate="print"/>
          <a:srcRect/>
          <a:stretch>
            <a:fillRect/>
          </a:stretch>
        </p:blipFill>
        <p:spPr bwMode="auto">
          <a:xfrm>
            <a:off x="533400" y="6248400"/>
            <a:ext cx="2133600" cy="444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9"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20" r:id="rId12"/>
  </p:sldLayoutIdLst>
  <p:txStyles>
    <p:titleStyle>
      <a:lvl1pPr algn="l" rtl="0" eaLnBrk="0" fontAlgn="base" hangingPunct="0">
        <a:spcBef>
          <a:spcPct val="0"/>
        </a:spcBef>
        <a:spcAft>
          <a:spcPct val="0"/>
        </a:spcAft>
        <a:defRPr sz="3200" b="1">
          <a:solidFill>
            <a:schemeClr val="bg1"/>
          </a:solidFill>
          <a:latin typeface="+mj-lt"/>
          <a:ea typeface="+mj-ea"/>
          <a:cs typeface="+mj-cs"/>
        </a:defRPr>
      </a:lvl1pPr>
      <a:lvl2pPr algn="l" rtl="0" eaLnBrk="0" fontAlgn="base" hangingPunct="0">
        <a:spcBef>
          <a:spcPct val="0"/>
        </a:spcBef>
        <a:spcAft>
          <a:spcPct val="0"/>
        </a:spcAft>
        <a:defRPr sz="3200" b="1">
          <a:solidFill>
            <a:schemeClr val="bg1"/>
          </a:solidFill>
          <a:latin typeface="Arial" charset="0"/>
        </a:defRPr>
      </a:lvl2pPr>
      <a:lvl3pPr algn="l" rtl="0" eaLnBrk="0" fontAlgn="base" hangingPunct="0">
        <a:spcBef>
          <a:spcPct val="0"/>
        </a:spcBef>
        <a:spcAft>
          <a:spcPct val="0"/>
        </a:spcAft>
        <a:defRPr sz="3200" b="1">
          <a:solidFill>
            <a:schemeClr val="bg1"/>
          </a:solidFill>
          <a:latin typeface="Arial" charset="0"/>
        </a:defRPr>
      </a:lvl3pPr>
      <a:lvl4pPr algn="l" rtl="0" eaLnBrk="0" fontAlgn="base" hangingPunct="0">
        <a:spcBef>
          <a:spcPct val="0"/>
        </a:spcBef>
        <a:spcAft>
          <a:spcPct val="0"/>
        </a:spcAft>
        <a:defRPr sz="3200" b="1">
          <a:solidFill>
            <a:schemeClr val="bg1"/>
          </a:solidFill>
          <a:latin typeface="Arial" charset="0"/>
        </a:defRPr>
      </a:lvl4pPr>
      <a:lvl5pPr algn="l" rtl="0" eaLnBrk="0" fontAlgn="base" hangingPunct="0">
        <a:spcBef>
          <a:spcPct val="0"/>
        </a:spcBef>
        <a:spcAft>
          <a:spcPct val="0"/>
        </a:spcAft>
        <a:defRPr sz="3200" b="1">
          <a:solidFill>
            <a:schemeClr val="bg1"/>
          </a:solidFill>
          <a:latin typeface="Arial"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E31A22"/>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E31A22"/>
        </a:buClr>
        <a:buChar char="–"/>
        <a:defRPr sz="2800">
          <a:solidFill>
            <a:schemeClr val="tx1"/>
          </a:solidFill>
          <a:latin typeface="+mn-lt"/>
        </a:defRPr>
      </a:lvl2pPr>
      <a:lvl3pPr marL="1143000" indent="-228600" algn="l" rtl="0" eaLnBrk="0" fontAlgn="base" hangingPunct="0">
        <a:spcBef>
          <a:spcPct val="20000"/>
        </a:spcBef>
        <a:spcAft>
          <a:spcPct val="0"/>
        </a:spcAft>
        <a:buClr>
          <a:srgbClr val="E31A22"/>
        </a:buClr>
        <a:buChar char="•"/>
        <a:defRPr sz="2400">
          <a:solidFill>
            <a:schemeClr val="tx1"/>
          </a:solidFill>
          <a:latin typeface="+mn-lt"/>
        </a:defRPr>
      </a:lvl3pPr>
      <a:lvl4pPr marL="1600200" indent="-228600" algn="l" rtl="0" eaLnBrk="0" fontAlgn="base" hangingPunct="0">
        <a:spcBef>
          <a:spcPct val="20000"/>
        </a:spcBef>
        <a:spcAft>
          <a:spcPct val="0"/>
        </a:spcAft>
        <a:buClr>
          <a:srgbClr val="E31A22"/>
        </a:buClr>
        <a:buChar char="–"/>
        <a:defRPr sz="2000">
          <a:solidFill>
            <a:schemeClr val="tx1"/>
          </a:solidFill>
          <a:latin typeface="+mn-lt"/>
        </a:defRPr>
      </a:lvl4pPr>
      <a:lvl5pPr marL="2057400" indent="-228600" algn="l" rtl="0" eaLnBrk="0" fontAlgn="base" hangingPunct="0">
        <a:spcBef>
          <a:spcPct val="20000"/>
        </a:spcBef>
        <a:spcAft>
          <a:spcPct val="0"/>
        </a:spcAft>
        <a:buClr>
          <a:srgbClr val="E31A22"/>
        </a:buClr>
        <a:buChar char="»"/>
        <a:defRPr sz="2000">
          <a:solidFill>
            <a:schemeClr val="tx1"/>
          </a:solidFill>
          <a:latin typeface="+mn-lt"/>
        </a:defRPr>
      </a:lvl5pPr>
      <a:lvl6pPr marL="2514600" indent="-228600" algn="l" rtl="0" fontAlgn="base">
        <a:spcBef>
          <a:spcPct val="20000"/>
        </a:spcBef>
        <a:spcAft>
          <a:spcPct val="0"/>
        </a:spcAft>
        <a:buClr>
          <a:srgbClr val="E31A22"/>
        </a:buClr>
        <a:buChar char="»"/>
        <a:defRPr sz="2000">
          <a:solidFill>
            <a:schemeClr val="tx1"/>
          </a:solidFill>
          <a:latin typeface="+mn-lt"/>
        </a:defRPr>
      </a:lvl6pPr>
      <a:lvl7pPr marL="2971800" indent="-228600" algn="l" rtl="0" fontAlgn="base">
        <a:spcBef>
          <a:spcPct val="20000"/>
        </a:spcBef>
        <a:spcAft>
          <a:spcPct val="0"/>
        </a:spcAft>
        <a:buClr>
          <a:srgbClr val="E31A22"/>
        </a:buClr>
        <a:buChar char="»"/>
        <a:defRPr sz="2000">
          <a:solidFill>
            <a:schemeClr val="tx1"/>
          </a:solidFill>
          <a:latin typeface="+mn-lt"/>
        </a:defRPr>
      </a:lvl7pPr>
      <a:lvl8pPr marL="3429000" indent="-228600" algn="l" rtl="0" fontAlgn="base">
        <a:spcBef>
          <a:spcPct val="20000"/>
        </a:spcBef>
        <a:spcAft>
          <a:spcPct val="0"/>
        </a:spcAft>
        <a:buClr>
          <a:srgbClr val="E31A22"/>
        </a:buClr>
        <a:buChar char="»"/>
        <a:defRPr sz="2000">
          <a:solidFill>
            <a:schemeClr val="tx1"/>
          </a:solidFill>
          <a:latin typeface="+mn-lt"/>
        </a:defRPr>
      </a:lvl8pPr>
      <a:lvl9pPr marL="3886200" indent="-228600" algn="l" rtl="0" fontAlgn="base">
        <a:spcBef>
          <a:spcPct val="20000"/>
        </a:spcBef>
        <a:spcAft>
          <a:spcPct val="0"/>
        </a:spcAft>
        <a:buClr>
          <a:srgbClr val="E31A2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Microsoft_Office_Excel_Chart3.xls"/></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8.vml"/><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9.vml"/><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Microsoft_Office_Excel_Chart2.xls"/></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10.v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19"/>
          <p:cNvSpPr>
            <a:spLocks noChangeArrowheads="1"/>
          </p:cNvSpPr>
          <p:nvPr/>
        </p:nvSpPr>
        <p:spPr bwMode="auto">
          <a:xfrm>
            <a:off x="0" y="1141413"/>
            <a:ext cx="9144000" cy="5716587"/>
          </a:xfrm>
          <a:prstGeom prst="rect">
            <a:avLst/>
          </a:prstGeom>
          <a:solidFill>
            <a:srgbClr val="CBD2E6"/>
          </a:solidFill>
          <a:ln w="0">
            <a:noFill/>
            <a:miter lim="800000"/>
            <a:headEnd/>
            <a:tailEnd/>
          </a:ln>
        </p:spPr>
        <p:txBody>
          <a:bodyPr wrap="none" anchor="ctr"/>
          <a:lstStyle/>
          <a:p>
            <a:endParaRPr lang="en-US"/>
          </a:p>
        </p:txBody>
      </p:sp>
      <p:sp>
        <p:nvSpPr>
          <p:cNvPr id="4099" name="Rectangle 18"/>
          <p:cNvSpPr>
            <a:spLocks noChangeArrowheads="1"/>
          </p:cNvSpPr>
          <p:nvPr/>
        </p:nvSpPr>
        <p:spPr bwMode="auto">
          <a:xfrm rot="-5400000">
            <a:off x="4001293" y="-4001293"/>
            <a:ext cx="1141413" cy="9144000"/>
          </a:xfrm>
          <a:prstGeom prst="rect">
            <a:avLst/>
          </a:prstGeom>
          <a:solidFill>
            <a:srgbClr val="004A8D"/>
          </a:solidFill>
          <a:ln w="12700">
            <a:noFill/>
            <a:miter lim="800000"/>
            <a:headEnd/>
            <a:tailEnd/>
          </a:ln>
        </p:spPr>
        <p:txBody>
          <a:bodyPr wrap="none" anchor="ctr"/>
          <a:lstStyle/>
          <a:p>
            <a:endParaRPr lang="en-US"/>
          </a:p>
        </p:txBody>
      </p:sp>
      <p:sp>
        <p:nvSpPr>
          <p:cNvPr id="4100" name="Rectangle 7"/>
          <p:cNvSpPr>
            <a:spLocks noGrp="1" noChangeArrowheads="1"/>
          </p:cNvSpPr>
          <p:nvPr>
            <p:ph type="ctrTitle"/>
          </p:nvPr>
        </p:nvSpPr>
        <p:spPr>
          <a:xfrm>
            <a:off x="304800" y="1981200"/>
            <a:ext cx="8534400" cy="1143000"/>
          </a:xfrm>
          <a:noFill/>
        </p:spPr>
        <p:txBody>
          <a:bodyPr/>
          <a:lstStyle/>
          <a:p>
            <a:pPr eaLnBrk="1" hangingPunct="1"/>
            <a:r>
              <a:rPr lang="en-US" sz="3600" i="1" smtClean="0"/>
              <a:t>Beliefs About Breast Cancer:</a:t>
            </a:r>
            <a:br>
              <a:rPr lang="en-US" sz="3600" i="1" smtClean="0"/>
            </a:br>
            <a:r>
              <a:rPr lang="en-US" sz="3600" i="1" smtClean="0"/>
              <a:t>Are They Deadly?</a:t>
            </a:r>
            <a:endParaRPr lang="en-US" sz="3600" smtClean="0"/>
          </a:p>
        </p:txBody>
      </p:sp>
      <p:sp>
        <p:nvSpPr>
          <p:cNvPr id="4101" name="Rectangle 8"/>
          <p:cNvSpPr>
            <a:spLocks noGrp="1" noChangeArrowheads="1"/>
          </p:cNvSpPr>
          <p:nvPr>
            <p:ph type="subTitle" idx="1"/>
          </p:nvPr>
        </p:nvSpPr>
        <p:spPr>
          <a:xfrm>
            <a:off x="0" y="3886200"/>
            <a:ext cx="9144000" cy="1752600"/>
          </a:xfrm>
        </p:spPr>
        <p:txBody>
          <a:bodyPr/>
          <a:lstStyle/>
          <a:p>
            <a:pPr eaLnBrk="1" hangingPunct="1">
              <a:lnSpc>
                <a:spcPct val="80000"/>
              </a:lnSpc>
            </a:pPr>
            <a:r>
              <a:rPr lang="en-US" sz="2800" smtClean="0"/>
              <a:t>Carol Estwing Ferrans, PhD, RN, FAAN</a:t>
            </a:r>
          </a:p>
          <a:p>
            <a:pPr eaLnBrk="1" hangingPunct="1">
              <a:lnSpc>
                <a:spcPct val="80000"/>
              </a:lnSpc>
            </a:pPr>
            <a:r>
              <a:rPr lang="en-US" sz="2000" smtClean="0"/>
              <a:t>Professor and Associate Dean for Research </a:t>
            </a:r>
          </a:p>
          <a:p>
            <a:pPr eaLnBrk="1" hangingPunct="1">
              <a:lnSpc>
                <a:spcPct val="80000"/>
              </a:lnSpc>
            </a:pPr>
            <a:r>
              <a:rPr lang="en-US" sz="2000" smtClean="0"/>
              <a:t>Co-Director, Center of Excellence for Eliminating Health Disparities</a:t>
            </a:r>
          </a:p>
          <a:p>
            <a:pPr eaLnBrk="1" hangingPunct="1">
              <a:lnSpc>
                <a:spcPct val="80000"/>
              </a:lnSpc>
            </a:pPr>
            <a:r>
              <a:rPr lang="en-US" sz="2000" smtClean="0"/>
              <a:t>College of Nursing</a:t>
            </a:r>
          </a:p>
          <a:p>
            <a:pPr eaLnBrk="1" hangingPunct="1">
              <a:lnSpc>
                <a:spcPct val="80000"/>
              </a:lnSpc>
            </a:pPr>
            <a:r>
              <a:rPr lang="en-US" sz="2000" smtClean="0"/>
              <a:t>University of Illinois at Chicago</a:t>
            </a:r>
          </a:p>
          <a:p>
            <a:pPr eaLnBrk="1" hangingPunct="1">
              <a:lnSpc>
                <a:spcPct val="80000"/>
              </a:lnSpc>
            </a:pPr>
            <a:endParaRPr lang="en-US" smtClean="0"/>
          </a:p>
        </p:txBody>
      </p:sp>
      <p:pic>
        <p:nvPicPr>
          <p:cNvPr id="4102" name="Picture 29" descr="Logo_BLUE_poster_logo_Apr05_presentation_rgb"/>
          <p:cNvPicPr>
            <a:picLocks noChangeAspect="1" noChangeArrowheads="1"/>
          </p:cNvPicPr>
          <p:nvPr/>
        </p:nvPicPr>
        <p:blipFill>
          <a:blip r:embed="rId3" cstate="print"/>
          <a:srcRect l="6187" t="35364" r="19565" b="24667"/>
          <a:stretch>
            <a:fillRect/>
          </a:stretch>
        </p:blipFill>
        <p:spPr bwMode="auto">
          <a:xfrm>
            <a:off x="0" y="0"/>
            <a:ext cx="2743200" cy="114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Conceptual Model</a:t>
            </a:r>
          </a:p>
        </p:txBody>
      </p:sp>
      <p:sp>
        <p:nvSpPr>
          <p:cNvPr id="13315" name="Rectangle 3"/>
          <p:cNvSpPr>
            <a:spLocks noChangeArrowheads="1"/>
          </p:cNvSpPr>
          <p:nvPr/>
        </p:nvSpPr>
        <p:spPr bwMode="auto">
          <a:xfrm>
            <a:off x="506413" y="2206625"/>
            <a:ext cx="1100137" cy="765175"/>
          </a:xfrm>
          <a:prstGeom prst="rect">
            <a:avLst/>
          </a:prstGeom>
          <a:noFill/>
          <a:ln w="9525">
            <a:solidFill>
              <a:schemeClr val="tx1"/>
            </a:solidFill>
            <a:miter lim="800000"/>
            <a:headEnd/>
            <a:tailEnd/>
          </a:ln>
        </p:spPr>
        <p:txBody>
          <a:bodyPr lIns="79727" tIns="39863" rIns="79727" bIns="39863"/>
          <a:lstStyle/>
          <a:p>
            <a:pPr defTabSz="796925" eaLnBrk="0" hangingPunct="0"/>
            <a:r>
              <a:rPr lang="en-US" sz="1400" b="1">
                <a:solidFill>
                  <a:schemeClr val="tx2"/>
                </a:solidFill>
                <a:latin typeface="Arial" pitchFamily="34" charset="0"/>
              </a:rPr>
              <a:t>Cancer and </a:t>
            </a:r>
          </a:p>
          <a:p>
            <a:pPr defTabSz="796925" eaLnBrk="0" hangingPunct="0"/>
            <a:r>
              <a:rPr lang="en-US" sz="1400" b="1">
                <a:solidFill>
                  <a:schemeClr val="tx2"/>
                </a:solidFill>
                <a:latin typeface="Arial" pitchFamily="34" charset="0"/>
              </a:rPr>
              <a:t>Treatment</a:t>
            </a:r>
            <a:endParaRPr lang="en-US" sz="1000" b="1">
              <a:solidFill>
                <a:schemeClr val="tx2"/>
              </a:solidFill>
              <a:latin typeface="Arial" pitchFamily="34" charset="0"/>
            </a:endParaRPr>
          </a:p>
        </p:txBody>
      </p:sp>
      <p:sp>
        <p:nvSpPr>
          <p:cNvPr id="13316" name="Rectangle 4"/>
          <p:cNvSpPr>
            <a:spLocks noChangeArrowheads="1"/>
          </p:cNvSpPr>
          <p:nvPr/>
        </p:nvSpPr>
        <p:spPr bwMode="auto">
          <a:xfrm>
            <a:off x="1758950" y="1779588"/>
            <a:ext cx="1974850" cy="1565275"/>
          </a:xfrm>
          <a:prstGeom prst="rect">
            <a:avLst/>
          </a:prstGeom>
          <a:noFill/>
          <a:ln w="9525">
            <a:solidFill>
              <a:schemeClr val="tx1"/>
            </a:solidFill>
            <a:miter lim="800000"/>
            <a:headEnd/>
            <a:tailEnd/>
          </a:ln>
        </p:spPr>
        <p:txBody>
          <a:bodyPr lIns="79727" tIns="39863" rIns="79727" bIns="39863"/>
          <a:lstStyle/>
          <a:p>
            <a:pPr defTabSz="796925" eaLnBrk="0" hangingPunct="0"/>
            <a:r>
              <a:rPr lang="en-US" sz="1400" b="1" u="sng">
                <a:solidFill>
                  <a:schemeClr val="tx2"/>
                </a:solidFill>
                <a:latin typeface="Arial" pitchFamily="34" charset="0"/>
              </a:rPr>
              <a:t>Physical Health and Functioning</a:t>
            </a:r>
          </a:p>
          <a:p>
            <a:pPr defTabSz="796925" eaLnBrk="0" hangingPunct="0"/>
            <a:r>
              <a:rPr lang="en-US" sz="1400">
                <a:latin typeface="Arial" pitchFamily="34" charset="0"/>
              </a:rPr>
              <a:t>--Health status</a:t>
            </a:r>
          </a:p>
          <a:p>
            <a:pPr defTabSz="796925" eaLnBrk="0" hangingPunct="0"/>
            <a:r>
              <a:rPr lang="en-US" sz="1400">
                <a:latin typeface="Arial" pitchFamily="34" charset="0"/>
              </a:rPr>
              <a:t>--Comorbidities</a:t>
            </a:r>
          </a:p>
          <a:p>
            <a:pPr defTabSz="796925" eaLnBrk="0" hangingPunct="0"/>
            <a:r>
              <a:rPr lang="en-US" sz="1400">
                <a:latin typeface="Arial" pitchFamily="34" charset="0"/>
              </a:rPr>
              <a:t>--Fertility &amp; sexual </a:t>
            </a:r>
          </a:p>
          <a:p>
            <a:pPr defTabSz="796925" eaLnBrk="0" hangingPunct="0"/>
            <a:r>
              <a:rPr lang="en-US" sz="1400">
                <a:latin typeface="Arial" pitchFamily="34" charset="0"/>
              </a:rPr>
              <a:t>     problems</a:t>
            </a:r>
            <a:endParaRPr lang="en-US" sz="1000">
              <a:latin typeface="Arial" pitchFamily="34" charset="0"/>
            </a:endParaRPr>
          </a:p>
        </p:txBody>
      </p:sp>
      <p:sp>
        <p:nvSpPr>
          <p:cNvPr id="13317" name="Rectangle 5"/>
          <p:cNvSpPr>
            <a:spLocks noChangeArrowheads="1"/>
          </p:cNvSpPr>
          <p:nvPr/>
        </p:nvSpPr>
        <p:spPr bwMode="auto">
          <a:xfrm>
            <a:off x="3924300" y="1752600"/>
            <a:ext cx="2582863" cy="4013200"/>
          </a:xfrm>
          <a:prstGeom prst="rect">
            <a:avLst/>
          </a:prstGeom>
          <a:noFill/>
          <a:ln w="9525">
            <a:solidFill>
              <a:schemeClr val="tx1"/>
            </a:solidFill>
            <a:miter lim="800000"/>
            <a:headEnd/>
            <a:tailEnd/>
          </a:ln>
        </p:spPr>
        <p:txBody>
          <a:bodyPr lIns="79727" tIns="39863" rIns="79727" bIns="39863"/>
          <a:lstStyle/>
          <a:p>
            <a:pPr defTabSz="796925" eaLnBrk="0" hangingPunct="0"/>
            <a:r>
              <a:rPr lang="en-US" sz="1400" b="1" u="sng">
                <a:solidFill>
                  <a:schemeClr val="tx2"/>
                </a:solidFill>
                <a:latin typeface="Arial" pitchFamily="34" charset="0"/>
              </a:rPr>
              <a:t>Individual Characteristics</a:t>
            </a:r>
          </a:p>
          <a:p>
            <a:pPr defTabSz="796925" eaLnBrk="0" hangingPunct="0"/>
            <a:r>
              <a:rPr lang="en-US" sz="1400">
                <a:latin typeface="Arial" pitchFamily="34" charset="0"/>
              </a:rPr>
              <a:t>--Spirituality</a:t>
            </a:r>
          </a:p>
          <a:p>
            <a:pPr defTabSz="796925" eaLnBrk="0" hangingPunct="0"/>
            <a:r>
              <a:rPr lang="en-US" sz="1400">
                <a:latin typeface="Arial" pitchFamily="34" charset="0"/>
              </a:rPr>
              <a:t>--Trust in health care providers</a:t>
            </a:r>
          </a:p>
          <a:p>
            <a:pPr defTabSz="796925" eaLnBrk="0" hangingPunct="0"/>
            <a:r>
              <a:rPr lang="en-US" sz="1400">
                <a:latin typeface="Arial" pitchFamily="34" charset="0"/>
              </a:rPr>
              <a:t>--Life stress/felt racial      </a:t>
            </a:r>
          </a:p>
          <a:p>
            <a:pPr defTabSz="796925" eaLnBrk="0" hangingPunct="0"/>
            <a:r>
              <a:rPr lang="en-US" sz="1400">
                <a:latin typeface="Arial" pitchFamily="34" charset="0"/>
              </a:rPr>
              <a:t>      discrimination</a:t>
            </a:r>
          </a:p>
          <a:p>
            <a:pPr defTabSz="796925" eaLnBrk="0" hangingPunct="0"/>
            <a:r>
              <a:rPr lang="en-US" sz="1400">
                <a:latin typeface="Arial" pitchFamily="34" charset="0"/>
              </a:rPr>
              <a:t>--Cultural beliefs about cancer</a:t>
            </a:r>
          </a:p>
          <a:p>
            <a:pPr defTabSz="796925" eaLnBrk="0" hangingPunct="0"/>
            <a:endParaRPr lang="en-US" sz="1400">
              <a:latin typeface="Arial" pitchFamily="34" charset="0"/>
            </a:endParaRPr>
          </a:p>
          <a:p>
            <a:pPr defTabSz="796925" eaLnBrk="0" hangingPunct="0"/>
            <a:r>
              <a:rPr lang="en-US" sz="1400" b="1" u="sng">
                <a:solidFill>
                  <a:schemeClr val="tx2"/>
                </a:solidFill>
                <a:latin typeface="Arial" pitchFamily="34" charset="0"/>
              </a:rPr>
              <a:t>Social Support</a:t>
            </a:r>
          </a:p>
          <a:p>
            <a:pPr defTabSz="796925" eaLnBrk="0" hangingPunct="0"/>
            <a:r>
              <a:rPr lang="en-US" sz="1400">
                <a:latin typeface="Arial" pitchFamily="34" charset="0"/>
              </a:rPr>
              <a:t>--Family and friends</a:t>
            </a:r>
          </a:p>
          <a:p>
            <a:pPr defTabSz="796925" eaLnBrk="0" hangingPunct="0"/>
            <a:endParaRPr lang="en-US" sz="1400" u="sng">
              <a:latin typeface="Arial" pitchFamily="34" charset="0"/>
            </a:endParaRPr>
          </a:p>
          <a:p>
            <a:pPr defTabSz="796925" eaLnBrk="0" hangingPunct="0"/>
            <a:r>
              <a:rPr lang="en-US" sz="1400" b="1" u="sng">
                <a:solidFill>
                  <a:schemeClr val="tx2"/>
                </a:solidFill>
                <a:latin typeface="Arial" pitchFamily="34" charset="0"/>
              </a:rPr>
              <a:t>Economic/Health Care Resources</a:t>
            </a:r>
          </a:p>
          <a:p>
            <a:pPr defTabSz="796925" eaLnBrk="0" hangingPunct="0"/>
            <a:r>
              <a:rPr lang="en-US" sz="1400">
                <a:latin typeface="Arial" pitchFamily="34" charset="0"/>
              </a:rPr>
              <a:t>--Employment difficulties</a:t>
            </a:r>
          </a:p>
          <a:p>
            <a:pPr defTabSz="796925" eaLnBrk="0" hangingPunct="0"/>
            <a:r>
              <a:rPr lang="en-US" sz="1400">
                <a:latin typeface="Arial" pitchFamily="34" charset="0"/>
              </a:rPr>
              <a:t>--Access to health care/health   </a:t>
            </a:r>
          </a:p>
          <a:p>
            <a:pPr defTabSz="796925" eaLnBrk="0" hangingPunct="0"/>
            <a:r>
              <a:rPr lang="en-US" sz="1400">
                <a:latin typeface="Arial" pitchFamily="34" charset="0"/>
              </a:rPr>
              <a:t>     insurance</a:t>
            </a:r>
          </a:p>
          <a:p>
            <a:pPr defTabSz="796925" eaLnBrk="0" hangingPunct="0"/>
            <a:r>
              <a:rPr lang="en-US" sz="1400">
                <a:latin typeface="Arial" pitchFamily="34" charset="0"/>
              </a:rPr>
              <a:t>--Family income and </a:t>
            </a:r>
          </a:p>
          <a:p>
            <a:pPr defTabSz="796925" eaLnBrk="0" hangingPunct="0"/>
            <a:r>
              <a:rPr lang="en-US" sz="1400">
                <a:latin typeface="Arial" pitchFamily="34" charset="0"/>
              </a:rPr>
              <a:t>     employment  status</a:t>
            </a:r>
            <a:endParaRPr lang="en-US" sz="1000">
              <a:latin typeface="Arial" pitchFamily="34" charset="0"/>
            </a:endParaRPr>
          </a:p>
          <a:p>
            <a:pPr defTabSz="796925" eaLnBrk="0" hangingPunct="0"/>
            <a:endParaRPr lang="en-US" sz="1000">
              <a:latin typeface="Arial" pitchFamily="34" charset="0"/>
            </a:endParaRPr>
          </a:p>
        </p:txBody>
      </p:sp>
      <p:sp>
        <p:nvSpPr>
          <p:cNvPr id="13318" name="Rectangle 6"/>
          <p:cNvSpPr>
            <a:spLocks noChangeArrowheads="1"/>
          </p:cNvSpPr>
          <p:nvPr/>
        </p:nvSpPr>
        <p:spPr bwMode="auto">
          <a:xfrm>
            <a:off x="6702425" y="1851025"/>
            <a:ext cx="1968500" cy="2797175"/>
          </a:xfrm>
          <a:prstGeom prst="rect">
            <a:avLst/>
          </a:prstGeom>
          <a:noFill/>
          <a:ln w="9525">
            <a:solidFill>
              <a:schemeClr val="tx1"/>
            </a:solidFill>
            <a:miter lim="800000"/>
            <a:headEnd/>
            <a:tailEnd/>
          </a:ln>
        </p:spPr>
        <p:txBody>
          <a:bodyPr lIns="79727" tIns="39863" rIns="79727" bIns="39863"/>
          <a:lstStyle/>
          <a:p>
            <a:pPr defTabSz="796925" eaLnBrk="0" hangingPunct="0"/>
            <a:r>
              <a:rPr lang="en-US" sz="1400" b="1" u="sng">
                <a:solidFill>
                  <a:schemeClr val="tx2"/>
                </a:solidFill>
                <a:latin typeface="Arial" pitchFamily="34" charset="0"/>
              </a:rPr>
              <a:t>Quality of Life</a:t>
            </a:r>
          </a:p>
          <a:p>
            <a:pPr defTabSz="796925" eaLnBrk="0" hangingPunct="0"/>
            <a:r>
              <a:rPr lang="en-US" sz="1400">
                <a:latin typeface="Arial" pitchFamily="34" charset="0"/>
              </a:rPr>
              <a:t>--Satisfaction with life</a:t>
            </a:r>
          </a:p>
          <a:p>
            <a:pPr defTabSz="796925" eaLnBrk="0" hangingPunct="0"/>
            <a:r>
              <a:rPr lang="en-US" sz="1400">
                <a:latin typeface="Arial" pitchFamily="34" charset="0"/>
              </a:rPr>
              <a:t>--Anxiety, depression, </a:t>
            </a:r>
          </a:p>
          <a:p>
            <a:pPr defTabSz="796925" eaLnBrk="0" hangingPunct="0"/>
            <a:r>
              <a:rPr lang="en-US" sz="1400">
                <a:latin typeface="Arial" pitchFamily="34" charset="0"/>
              </a:rPr>
              <a:t>      hostility</a:t>
            </a:r>
          </a:p>
          <a:p>
            <a:pPr defTabSz="796925" eaLnBrk="0" hangingPunct="0"/>
            <a:r>
              <a:rPr lang="en-US" sz="1400">
                <a:latin typeface="Arial" pitchFamily="34" charset="0"/>
              </a:rPr>
              <a:t>--Fear/anxiety about </a:t>
            </a:r>
          </a:p>
          <a:p>
            <a:pPr defTabSz="796925" eaLnBrk="0" hangingPunct="0"/>
            <a:r>
              <a:rPr lang="en-US" sz="1400">
                <a:latin typeface="Arial" pitchFamily="34" charset="0"/>
              </a:rPr>
              <a:t>     cancer</a:t>
            </a:r>
          </a:p>
          <a:p>
            <a:pPr defTabSz="796925" eaLnBrk="0" hangingPunct="0"/>
            <a:endParaRPr lang="en-US" sz="1400">
              <a:latin typeface="Arial" pitchFamily="34" charset="0"/>
            </a:endParaRPr>
          </a:p>
          <a:p>
            <a:pPr defTabSz="796925" eaLnBrk="0" hangingPunct="0"/>
            <a:r>
              <a:rPr lang="en-US" sz="1400" b="1" u="sng">
                <a:solidFill>
                  <a:schemeClr val="tx2"/>
                </a:solidFill>
                <a:latin typeface="Arial" pitchFamily="34" charset="0"/>
              </a:rPr>
              <a:t>Cancer Screening</a:t>
            </a:r>
          </a:p>
          <a:p>
            <a:pPr defTabSz="796925" eaLnBrk="0" hangingPunct="0"/>
            <a:r>
              <a:rPr lang="en-US" sz="1400" b="1">
                <a:solidFill>
                  <a:schemeClr val="tx2"/>
                </a:solidFill>
                <a:latin typeface="Arial" pitchFamily="34" charset="0"/>
              </a:rPr>
              <a:t>--</a:t>
            </a:r>
            <a:r>
              <a:rPr lang="en-US" sz="1400">
                <a:solidFill>
                  <a:schemeClr val="tx2"/>
                </a:solidFill>
                <a:latin typeface="Arial" pitchFamily="34" charset="0"/>
              </a:rPr>
              <a:t>Compliance with       </a:t>
            </a:r>
          </a:p>
          <a:p>
            <a:pPr defTabSz="796925" eaLnBrk="0" hangingPunct="0"/>
            <a:r>
              <a:rPr lang="en-US" sz="1400">
                <a:solidFill>
                  <a:schemeClr val="tx2"/>
                </a:solidFill>
                <a:latin typeface="Arial" pitchFamily="34" charset="0"/>
              </a:rPr>
              <a:t>     screening  </a:t>
            </a:r>
          </a:p>
          <a:p>
            <a:pPr defTabSz="796925" eaLnBrk="0" hangingPunct="0"/>
            <a:r>
              <a:rPr lang="en-US" sz="1400">
                <a:solidFill>
                  <a:schemeClr val="tx2"/>
                </a:solidFill>
                <a:latin typeface="Arial" pitchFamily="34" charset="0"/>
              </a:rPr>
              <a:t>     recommendations</a:t>
            </a:r>
            <a:endParaRPr lang="en-US" sz="1400" b="1">
              <a:solidFill>
                <a:schemeClr val="tx2"/>
              </a:solidFill>
              <a:latin typeface="Arial" pitchFamily="34" charset="0"/>
            </a:endParaRPr>
          </a:p>
          <a:p>
            <a:pPr defTabSz="796925" eaLnBrk="0" hangingPunct="0"/>
            <a:endParaRPr lang="en-US" sz="1000">
              <a:latin typeface="Arial" pitchFamily="34" charset="0"/>
            </a:endParaRPr>
          </a:p>
        </p:txBody>
      </p:sp>
      <p:sp>
        <p:nvSpPr>
          <p:cNvPr id="13319" name="Line 7"/>
          <p:cNvSpPr>
            <a:spLocks noChangeShapeType="1"/>
          </p:cNvSpPr>
          <p:nvPr/>
        </p:nvSpPr>
        <p:spPr bwMode="auto">
          <a:xfrm>
            <a:off x="1620838" y="2490788"/>
            <a:ext cx="150812" cy="0"/>
          </a:xfrm>
          <a:prstGeom prst="line">
            <a:avLst/>
          </a:prstGeom>
          <a:noFill/>
          <a:ln w="9525">
            <a:solidFill>
              <a:schemeClr val="tx1"/>
            </a:solidFill>
            <a:round/>
            <a:headEnd/>
            <a:tailEnd type="triangle" w="med" len="med"/>
          </a:ln>
        </p:spPr>
        <p:txBody>
          <a:bodyPr/>
          <a:lstStyle/>
          <a:p>
            <a:endParaRPr lang="en-US"/>
          </a:p>
        </p:txBody>
      </p:sp>
      <p:sp>
        <p:nvSpPr>
          <p:cNvPr id="13320" name="Line 8"/>
          <p:cNvSpPr>
            <a:spLocks noChangeShapeType="1"/>
          </p:cNvSpPr>
          <p:nvPr/>
        </p:nvSpPr>
        <p:spPr bwMode="auto">
          <a:xfrm>
            <a:off x="3733800" y="2490788"/>
            <a:ext cx="190500" cy="0"/>
          </a:xfrm>
          <a:prstGeom prst="line">
            <a:avLst/>
          </a:prstGeom>
          <a:noFill/>
          <a:ln w="9525">
            <a:solidFill>
              <a:schemeClr val="tx1"/>
            </a:solidFill>
            <a:round/>
            <a:headEnd/>
            <a:tailEnd type="triangle" w="med" len="med"/>
          </a:ln>
        </p:spPr>
        <p:txBody>
          <a:bodyPr/>
          <a:lstStyle/>
          <a:p>
            <a:endParaRPr lang="en-US"/>
          </a:p>
        </p:txBody>
      </p:sp>
      <p:sp>
        <p:nvSpPr>
          <p:cNvPr id="13321" name="Line 9"/>
          <p:cNvSpPr>
            <a:spLocks noChangeShapeType="1"/>
          </p:cNvSpPr>
          <p:nvPr/>
        </p:nvSpPr>
        <p:spPr bwMode="auto">
          <a:xfrm>
            <a:off x="6518275" y="2562225"/>
            <a:ext cx="1905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mtClean="0"/>
              <a:t>Case-Control Design</a:t>
            </a:r>
          </a:p>
        </p:txBody>
      </p:sp>
      <p:sp>
        <p:nvSpPr>
          <p:cNvPr id="14339" name="Rectangle 5"/>
          <p:cNvSpPr>
            <a:spLocks noGrp="1" noChangeArrowheads="1"/>
          </p:cNvSpPr>
          <p:nvPr>
            <p:ph type="body" sz="half" idx="1"/>
          </p:nvPr>
        </p:nvSpPr>
        <p:spPr/>
        <p:txBody>
          <a:bodyPr/>
          <a:lstStyle/>
          <a:p>
            <a:pPr eaLnBrk="1" hangingPunct="1">
              <a:lnSpc>
                <a:spcPct val="80000"/>
              </a:lnSpc>
              <a:buFont typeface="Wingdings" pitchFamily="2" charset="2"/>
              <a:buNone/>
            </a:pPr>
            <a:r>
              <a:rPr lang="en-US" sz="2400" b="1" u="sng" smtClean="0"/>
              <a:t>Survivors</a:t>
            </a:r>
            <a:r>
              <a:rPr lang="en-US" sz="2400" b="1" smtClean="0"/>
              <a:t>:</a:t>
            </a:r>
            <a:r>
              <a:rPr lang="en-US" sz="2000" b="1" smtClean="0"/>
              <a:t>  </a:t>
            </a:r>
          </a:p>
          <a:p>
            <a:pPr eaLnBrk="1" hangingPunct="1">
              <a:lnSpc>
                <a:spcPct val="80000"/>
              </a:lnSpc>
              <a:buFont typeface="Wingdings" pitchFamily="2" charset="2"/>
              <a:buNone/>
            </a:pPr>
            <a:r>
              <a:rPr lang="en-US" sz="2000" b="1" smtClean="0"/>
              <a:t>500 African Americans</a:t>
            </a:r>
            <a:br>
              <a:rPr lang="en-US" sz="2000" b="1" smtClean="0"/>
            </a:br>
            <a:endParaRPr lang="en-US" sz="2000" b="1" smtClean="0"/>
          </a:p>
          <a:p>
            <a:pPr eaLnBrk="1" hangingPunct="1">
              <a:lnSpc>
                <a:spcPct val="80000"/>
              </a:lnSpc>
            </a:pPr>
            <a:r>
              <a:rPr lang="en-US" sz="2000" b="1" smtClean="0"/>
              <a:t>Breast cancer (n = 214)</a:t>
            </a:r>
          </a:p>
          <a:p>
            <a:pPr eaLnBrk="1" hangingPunct="1">
              <a:lnSpc>
                <a:spcPct val="80000"/>
              </a:lnSpc>
            </a:pPr>
            <a:r>
              <a:rPr lang="en-US" sz="2000" b="1" smtClean="0"/>
              <a:t>Prostate cancer (n = 197)</a:t>
            </a:r>
          </a:p>
          <a:p>
            <a:pPr eaLnBrk="1" hangingPunct="1">
              <a:lnSpc>
                <a:spcPct val="80000"/>
              </a:lnSpc>
            </a:pPr>
            <a:r>
              <a:rPr lang="en-US" sz="2000" b="1" smtClean="0"/>
              <a:t>Colon cancer (n = 89)</a:t>
            </a:r>
            <a:br>
              <a:rPr lang="en-US" sz="2000" b="1" smtClean="0"/>
            </a:br>
            <a:endParaRPr lang="en-US" sz="2000" b="1" smtClean="0"/>
          </a:p>
          <a:p>
            <a:pPr eaLnBrk="1" hangingPunct="1">
              <a:lnSpc>
                <a:spcPct val="80000"/>
              </a:lnSpc>
            </a:pPr>
            <a:r>
              <a:rPr lang="en-US" sz="2000" b="1" smtClean="0"/>
              <a:t>Currently free of cancer</a:t>
            </a:r>
            <a:br>
              <a:rPr lang="en-US" sz="2000" b="1" smtClean="0"/>
            </a:br>
            <a:endParaRPr lang="en-US" sz="2000" b="1" smtClean="0"/>
          </a:p>
          <a:p>
            <a:pPr eaLnBrk="1" hangingPunct="1">
              <a:lnSpc>
                <a:spcPct val="80000"/>
              </a:lnSpc>
            </a:pPr>
            <a:r>
              <a:rPr lang="en-US" sz="2000" b="1" smtClean="0"/>
              <a:t>Completed primary treatment 3+ years ago</a:t>
            </a:r>
            <a:br>
              <a:rPr lang="en-US" sz="2000" b="1" smtClean="0"/>
            </a:br>
            <a:endParaRPr lang="en-US" sz="2000" b="1" smtClean="0"/>
          </a:p>
        </p:txBody>
      </p:sp>
      <p:sp>
        <p:nvSpPr>
          <p:cNvPr id="14340" name="Rectangle 6"/>
          <p:cNvSpPr>
            <a:spLocks noGrp="1" noChangeArrowheads="1"/>
          </p:cNvSpPr>
          <p:nvPr>
            <p:ph type="body" sz="half" idx="2"/>
          </p:nvPr>
        </p:nvSpPr>
        <p:spPr/>
        <p:txBody>
          <a:bodyPr/>
          <a:lstStyle/>
          <a:p>
            <a:pPr eaLnBrk="1" hangingPunct="1">
              <a:lnSpc>
                <a:spcPct val="80000"/>
              </a:lnSpc>
              <a:buFont typeface="Wingdings" pitchFamily="2" charset="2"/>
              <a:buNone/>
            </a:pPr>
            <a:r>
              <a:rPr lang="en-US" sz="2400" b="1" u="sng" smtClean="0"/>
              <a:t>Non-Cancer Controls</a:t>
            </a:r>
            <a:r>
              <a:rPr lang="en-US" sz="2400" b="1" smtClean="0"/>
              <a:t>:  </a:t>
            </a:r>
          </a:p>
          <a:p>
            <a:pPr eaLnBrk="1" hangingPunct="1">
              <a:lnSpc>
                <a:spcPct val="80000"/>
              </a:lnSpc>
              <a:buFont typeface="Wingdings" pitchFamily="2" charset="2"/>
              <a:buNone/>
            </a:pPr>
            <a:r>
              <a:rPr lang="en-US" sz="2000" b="1" smtClean="0"/>
              <a:t>512 African Americans</a:t>
            </a:r>
            <a:br>
              <a:rPr lang="en-US" sz="2000" b="1" smtClean="0"/>
            </a:br>
            <a:endParaRPr lang="en-US" sz="2000" b="1" smtClean="0"/>
          </a:p>
          <a:p>
            <a:pPr eaLnBrk="1" hangingPunct="1">
              <a:lnSpc>
                <a:spcPct val="80000"/>
              </a:lnSpc>
            </a:pPr>
            <a:r>
              <a:rPr lang="en-US" sz="2000" b="1" smtClean="0"/>
              <a:t>Never diagnosed with cancer</a:t>
            </a:r>
            <a:br>
              <a:rPr lang="en-US" sz="2000" b="1" smtClean="0"/>
            </a:br>
            <a:endParaRPr lang="en-US" sz="2000" b="1" smtClean="0"/>
          </a:p>
          <a:p>
            <a:pPr eaLnBrk="1" hangingPunct="1">
              <a:lnSpc>
                <a:spcPct val="80000"/>
              </a:lnSpc>
            </a:pPr>
            <a:r>
              <a:rPr lang="en-US" sz="2000" b="1" smtClean="0"/>
              <a:t>Controls selected via random digit dialing from the areas in which the cancer survivors resided. </a:t>
            </a:r>
            <a:br>
              <a:rPr lang="en-US" sz="2000" b="1" smtClean="0"/>
            </a:br>
            <a:r>
              <a:rPr lang="en-US" sz="2000" b="1" smtClean="0"/>
              <a:t> </a:t>
            </a:r>
          </a:p>
          <a:p>
            <a:pPr eaLnBrk="1" hangingPunct="1">
              <a:lnSpc>
                <a:spcPct val="80000"/>
              </a:lnSpc>
            </a:pPr>
            <a:r>
              <a:rPr lang="en-US" sz="2000" b="1" smtClean="0"/>
              <a:t>Controls matched (as a group) to the survivor group on age, gender, health insurance status, and education level.</a:t>
            </a:r>
          </a:p>
          <a:p>
            <a:pPr eaLnBrk="1" hangingPunct="1">
              <a:lnSpc>
                <a:spcPct val="80000"/>
              </a:lnSpc>
            </a:pPr>
            <a:endParaRPr lang="en-US" sz="2000" smtClean="0"/>
          </a:p>
          <a:p>
            <a:pPr eaLnBrk="1" hangingPunct="1">
              <a:lnSpc>
                <a:spcPct val="80000"/>
              </a:lnSpc>
            </a:pPr>
            <a:endParaRPr lang="en-US" sz="1200" smtClean="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defTabSz="976313" eaLnBrk="1" hangingPunct="1"/>
            <a:r>
              <a:rPr lang="en-US" smtClean="0"/>
              <a:t>16 Participating CALGB Institutions</a:t>
            </a:r>
          </a:p>
        </p:txBody>
      </p:sp>
      <p:sp>
        <p:nvSpPr>
          <p:cNvPr id="15363" name="Rectangle 3"/>
          <p:cNvSpPr>
            <a:spLocks noGrp="1" noChangeArrowheads="1"/>
          </p:cNvSpPr>
          <p:nvPr>
            <p:ph type="body" sz="half" idx="1"/>
          </p:nvPr>
        </p:nvSpPr>
        <p:spPr>
          <a:xfrm>
            <a:off x="685800" y="1600200"/>
            <a:ext cx="3822700" cy="4419600"/>
          </a:xfrm>
        </p:spPr>
        <p:txBody>
          <a:bodyPr/>
          <a:lstStyle/>
          <a:p>
            <a:pPr marL="366713" indent="-366713" defTabSz="976313" eaLnBrk="1" hangingPunct="1">
              <a:lnSpc>
                <a:spcPct val="90000"/>
              </a:lnSpc>
            </a:pPr>
            <a:r>
              <a:rPr lang="en-US" sz="2200" b="1" smtClean="0">
                <a:cs typeface="Times New Roman" pitchFamily="18" charset="0"/>
              </a:rPr>
              <a:t>Heme/Onc Associates of Central NY</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Northern Indiana </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Ohio State University</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University of Chicago</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University of Illinois at Chicago</a:t>
            </a:r>
          </a:p>
          <a:p>
            <a:pPr marL="366713" indent="-366713" defTabSz="976313" eaLnBrk="1" hangingPunct="1">
              <a:lnSpc>
                <a:spcPct val="90000"/>
              </a:lnSpc>
            </a:pPr>
            <a:r>
              <a:rPr lang="en-US" sz="2200" b="1" smtClean="0">
                <a:cs typeface="Times New Roman" pitchFamily="18" charset="0"/>
              </a:rPr>
              <a:t>Wake Forest</a:t>
            </a:r>
          </a:p>
          <a:p>
            <a:pPr marL="366713" indent="-366713" defTabSz="976313" eaLnBrk="1" hangingPunct="1">
              <a:lnSpc>
                <a:spcPct val="90000"/>
              </a:lnSpc>
            </a:pPr>
            <a:r>
              <a:rPr lang="en-US" sz="2200" b="1" smtClean="0">
                <a:cs typeface="Times New Roman" pitchFamily="18" charset="0"/>
              </a:rPr>
              <a:t>Walter Reed </a:t>
            </a:r>
          </a:p>
          <a:p>
            <a:pPr marL="366713" indent="-366713" defTabSz="976313" eaLnBrk="1" hangingPunct="1">
              <a:lnSpc>
                <a:spcPct val="90000"/>
              </a:lnSpc>
            </a:pPr>
            <a:r>
              <a:rPr lang="en-US" sz="2200" b="1" smtClean="0">
                <a:cs typeface="Times New Roman" pitchFamily="18" charset="0"/>
              </a:rPr>
              <a:t>Washington University – St. Louis</a:t>
            </a:r>
          </a:p>
          <a:p>
            <a:pPr marL="366713" indent="-366713" defTabSz="976313" eaLnBrk="1" hangingPunct="1">
              <a:lnSpc>
                <a:spcPct val="90000"/>
              </a:lnSpc>
            </a:pPr>
            <a:r>
              <a:rPr lang="en-US" sz="2200" b="1" smtClean="0">
                <a:cs typeface="Times New Roman" pitchFamily="18" charset="0"/>
              </a:rPr>
              <a:t>Hartford Hospital</a:t>
            </a:r>
            <a:endParaRPr lang="en-US" sz="2200" smtClean="0">
              <a:cs typeface="Times New Roman" pitchFamily="18" charset="0"/>
            </a:endParaRPr>
          </a:p>
          <a:p>
            <a:pPr marL="366713" indent="-366713" defTabSz="976313" eaLnBrk="1" hangingPunct="1">
              <a:lnSpc>
                <a:spcPct val="90000"/>
              </a:lnSpc>
            </a:pPr>
            <a:endParaRPr lang="en-US" sz="2200" smtClean="0">
              <a:cs typeface="Times New Roman" pitchFamily="18" charset="0"/>
            </a:endParaRPr>
          </a:p>
        </p:txBody>
      </p:sp>
      <p:sp>
        <p:nvSpPr>
          <p:cNvPr id="15364" name="Rectangle 4"/>
          <p:cNvSpPr>
            <a:spLocks noGrp="1" noChangeArrowheads="1"/>
          </p:cNvSpPr>
          <p:nvPr>
            <p:ph type="body" sz="half" idx="2"/>
          </p:nvPr>
        </p:nvSpPr>
        <p:spPr>
          <a:xfrm>
            <a:off x="4633913" y="1600200"/>
            <a:ext cx="3824287" cy="4419600"/>
          </a:xfrm>
        </p:spPr>
        <p:txBody>
          <a:bodyPr/>
          <a:lstStyle/>
          <a:p>
            <a:pPr marL="366713" indent="-366713" defTabSz="976313" eaLnBrk="1" hangingPunct="1">
              <a:lnSpc>
                <a:spcPct val="90000"/>
              </a:lnSpc>
            </a:pPr>
            <a:r>
              <a:rPr lang="en-US" sz="2200" b="1" smtClean="0">
                <a:cs typeface="Times New Roman" pitchFamily="18" charset="0"/>
              </a:rPr>
              <a:t>Jersey Shore Medical Center</a:t>
            </a:r>
            <a:r>
              <a:rPr lang="en-US" sz="2200" smtClean="0">
                <a:cs typeface="Times New Roman" pitchFamily="18" charset="0"/>
              </a:rPr>
              <a:t> </a:t>
            </a:r>
            <a:endParaRPr lang="en-US" sz="2200" smtClean="0"/>
          </a:p>
          <a:p>
            <a:pPr marL="366713" indent="-366713" defTabSz="976313" eaLnBrk="1" hangingPunct="1">
              <a:lnSpc>
                <a:spcPct val="90000"/>
              </a:lnSpc>
            </a:pPr>
            <a:r>
              <a:rPr lang="en-US" sz="2200" b="1" smtClean="0">
                <a:cs typeface="Times New Roman" pitchFamily="18" charset="0"/>
              </a:rPr>
              <a:t>Navy Medical Center – San Diego</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Queens Hospital Medical Center</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Roswell Park Cancer Center</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Sibley Memorial Hospital</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Wayne Memorial Hospital - SCCC</a:t>
            </a:r>
            <a:endParaRPr lang="en-US" sz="2200" smtClean="0">
              <a:cs typeface="Times New Roman" pitchFamily="18" charset="0"/>
            </a:endParaRPr>
          </a:p>
          <a:p>
            <a:pPr marL="366713" indent="-366713" defTabSz="976313" eaLnBrk="1" hangingPunct="1">
              <a:lnSpc>
                <a:spcPct val="90000"/>
              </a:lnSpc>
            </a:pPr>
            <a:r>
              <a:rPr lang="en-US" sz="2200" b="1" smtClean="0">
                <a:cs typeface="Times New Roman" pitchFamily="18" charset="0"/>
              </a:rPr>
              <a:t>Jesse Brown VA Medical Center</a:t>
            </a:r>
            <a:endParaRPr lang="en-US" sz="2200" smtClean="0">
              <a:cs typeface="Times New Roman" pitchFamily="18" charset="0"/>
            </a:endParaRPr>
          </a:p>
          <a:p>
            <a:pPr marL="366713" indent="-366713" defTabSz="976313" eaLnBrk="1" hangingPunct="1">
              <a:lnSpc>
                <a:spcPct val="90000"/>
              </a:lnSpc>
            </a:pPr>
            <a:endParaRPr lang="en-US" sz="2400" smtClean="0"/>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noChangeArrowheads="1"/>
          </p:cNvSpPr>
          <p:nvPr>
            <p:ph type="title" idx="4294967295"/>
          </p:nvPr>
        </p:nvSpPr>
        <p:spPr>
          <a:xfrm>
            <a:off x="381000" y="0"/>
            <a:ext cx="8458200" cy="1143000"/>
          </a:xfrm>
        </p:spPr>
        <p:txBody>
          <a:bodyPr/>
          <a:lstStyle/>
          <a:p>
            <a:pPr algn="ctr" defTabSz="976313" eaLnBrk="1" hangingPunct="1"/>
            <a:r>
              <a:rPr lang="en-US" smtClean="0"/>
              <a:t>Locations of Participating Institutions</a:t>
            </a:r>
          </a:p>
        </p:txBody>
      </p:sp>
      <p:grpSp>
        <p:nvGrpSpPr>
          <p:cNvPr id="16387" name="Group 1027"/>
          <p:cNvGrpSpPr>
            <a:grpSpLocks/>
          </p:cNvGrpSpPr>
          <p:nvPr/>
        </p:nvGrpSpPr>
        <p:grpSpPr bwMode="auto">
          <a:xfrm>
            <a:off x="685800" y="1600200"/>
            <a:ext cx="7620000" cy="4724400"/>
            <a:chOff x="672" y="702"/>
            <a:chExt cx="4250" cy="2658"/>
          </a:xfrm>
        </p:grpSpPr>
        <p:sp>
          <p:nvSpPr>
            <p:cNvPr id="16401" name="Freeform 1028"/>
            <p:cNvSpPr>
              <a:spLocks/>
            </p:cNvSpPr>
            <p:nvPr/>
          </p:nvSpPr>
          <p:spPr bwMode="auto">
            <a:xfrm>
              <a:off x="1322" y="799"/>
              <a:ext cx="478" cy="770"/>
            </a:xfrm>
            <a:custGeom>
              <a:avLst/>
              <a:gdLst>
                <a:gd name="T0" fmla="*/ 3 w 1913"/>
                <a:gd name="T1" fmla="*/ 0 h 3078"/>
                <a:gd name="T2" fmla="*/ 3 w 1913"/>
                <a:gd name="T3" fmla="*/ 2 h 3078"/>
                <a:gd name="T4" fmla="*/ 3 w 1913"/>
                <a:gd name="T5" fmla="*/ 3 h 3078"/>
                <a:gd name="T6" fmla="*/ 3 w 1913"/>
                <a:gd name="T7" fmla="*/ 3 h 3078"/>
                <a:gd name="T8" fmla="*/ 4 w 1913"/>
                <a:gd name="T9" fmla="*/ 3 h 3078"/>
                <a:gd name="T10" fmla="*/ 4 w 1913"/>
                <a:gd name="T11" fmla="*/ 4 h 3078"/>
                <a:gd name="T12" fmla="*/ 4 w 1913"/>
                <a:gd name="T13" fmla="*/ 4 h 3078"/>
                <a:gd name="T14" fmla="*/ 4 w 1913"/>
                <a:gd name="T15" fmla="*/ 4 h 3078"/>
                <a:gd name="T16" fmla="*/ 4 w 1913"/>
                <a:gd name="T17" fmla="*/ 5 h 3078"/>
                <a:gd name="T18" fmla="*/ 4 w 1913"/>
                <a:gd name="T19" fmla="*/ 5 h 3078"/>
                <a:gd name="T20" fmla="*/ 4 w 1913"/>
                <a:gd name="T21" fmla="*/ 5 h 3078"/>
                <a:gd name="T22" fmla="*/ 4 w 1913"/>
                <a:gd name="T23" fmla="*/ 6 h 3078"/>
                <a:gd name="T24" fmla="*/ 4 w 1913"/>
                <a:gd name="T25" fmla="*/ 6 h 3078"/>
                <a:gd name="T26" fmla="*/ 4 w 1913"/>
                <a:gd name="T27" fmla="*/ 6 h 3078"/>
                <a:gd name="T28" fmla="*/ 4 w 1913"/>
                <a:gd name="T29" fmla="*/ 6 h 3078"/>
                <a:gd name="T30" fmla="*/ 4 w 1913"/>
                <a:gd name="T31" fmla="*/ 6 h 3078"/>
                <a:gd name="T32" fmla="*/ 5 w 1913"/>
                <a:gd name="T33" fmla="*/ 6 h 3078"/>
                <a:gd name="T34" fmla="*/ 5 w 1913"/>
                <a:gd name="T35" fmla="*/ 6 h 3078"/>
                <a:gd name="T36" fmla="*/ 5 w 1913"/>
                <a:gd name="T37" fmla="*/ 7 h 3078"/>
                <a:gd name="T38" fmla="*/ 5 w 1913"/>
                <a:gd name="T39" fmla="*/ 7 h 3078"/>
                <a:gd name="T40" fmla="*/ 5 w 1913"/>
                <a:gd name="T41" fmla="*/ 7 h 3078"/>
                <a:gd name="T42" fmla="*/ 5 w 1913"/>
                <a:gd name="T43" fmla="*/ 8 h 3078"/>
                <a:gd name="T44" fmla="*/ 5 w 1913"/>
                <a:gd name="T45" fmla="*/ 8 h 3078"/>
                <a:gd name="T46" fmla="*/ 5 w 1913"/>
                <a:gd name="T47" fmla="*/ 8 h 3078"/>
                <a:gd name="T48" fmla="*/ 5 w 1913"/>
                <a:gd name="T49" fmla="*/ 8 h 3078"/>
                <a:gd name="T50" fmla="*/ 6 w 1913"/>
                <a:gd name="T51" fmla="*/ 8 h 3078"/>
                <a:gd name="T52" fmla="*/ 6 w 1913"/>
                <a:gd name="T53" fmla="*/ 8 h 3078"/>
                <a:gd name="T54" fmla="*/ 6 w 1913"/>
                <a:gd name="T55" fmla="*/ 8 h 3078"/>
                <a:gd name="T56" fmla="*/ 6 w 1913"/>
                <a:gd name="T57" fmla="*/ 8 h 3078"/>
                <a:gd name="T58" fmla="*/ 7 w 1913"/>
                <a:gd name="T59" fmla="*/ 8 h 3078"/>
                <a:gd name="T60" fmla="*/ 7 w 1913"/>
                <a:gd name="T61" fmla="*/ 8 h 3078"/>
                <a:gd name="T62" fmla="*/ 7 w 1913"/>
                <a:gd name="T63" fmla="*/ 8 h 3078"/>
                <a:gd name="T64" fmla="*/ 7 w 1913"/>
                <a:gd name="T65" fmla="*/ 8 h 3078"/>
                <a:gd name="T66" fmla="*/ 7 w 1913"/>
                <a:gd name="T67" fmla="*/ 12 h 3078"/>
                <a:gd name="T68" fmla="*/ 0 w 1913"/>
                <a:gd name="T69" fmla="*/ 11 h 3078"/>
                <a:gd name="T70" fmla="*/ 1 w 1913"/>
                <a:gd name="T71" fmla="*/ 8 h 3078"/>
                <a:gd name="T72" fmla="*/ 1 w 1913"/>
                <a:gd name="T73" fmla="*/ 8 h 3078"/>
                <a:gd name="T74" fmla="*/ 1 w 1913"/>
                <a:gd name="T75" fmla="*/ 8 h 3078"/>
                <a:gd name="T76" fmla="*/ 0 w 1913"/>
                <a:gd name="T77" fmla="*/ 7 h 3078"/>
                <a:gd name="T78" fmla="*/ 0 w 1913"/>
                <a:gd name="T79" fmla="*/ 7 h 3078"/>
                <a:gd name="T80" fmla="*/ 1 w 1913"/>
                <a:gd name="T81" fmla="*/ 7 h 3078"/>
                <a:gd name="T82" fmla="*/ 1 w 1913"/>
                <a:gd name="T83" fmla="*/ 6 h 3078"/>
                <a:gd name="T84" fmla="*/ 2 w 1913"/>
                <a:gd name="T85" fmla="*/ 5 h 3078"/>
                <a:gd name="T86" fmla="*/ 2 w 1913"/>
                <a:gd name="T87" fmla="*/ 5 h 3078"/>
                <a:gd name="T88" fmla="*/ 1 w 1913"/>
                <a:gd name="T89" fmla="*/ 5 h 3078"/>
                <a:gd name="T90" fmla="*/ 1 w 1913"/>
                <a:gd name="T91" fmla="*/ 5 h 3078"/>
                <a:gd name="T92" fmla="*/ 1 w 1913"/>
                <a:gd name="T93" fmla="*/ 4 h 3078"/>
                <a:gd name="T94" fmla="*/ 1 w 1913"/>
                <a:gd name="T95" fmla="*/ 4 h 3078"/>
                <a:gd name="T96" fmla="*/ 2 w 1913"/>
                <a:gd name="T97" fmla="*/ 0 h 30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3" h="3078">
                  <a:moveTo>
                    <a:pt x="609" y="0"/>
                  </a:moveTo>
                  <a:lnTo>
                    <a:pt x="865" y="50"/>
                  </a:lnTo>
                  <a:lnTo>
                    <a:pt x="795" y="435"/>
                  </a:lnTo>
                  <a:lnTo>
                    <a:pt x="843" y="539"/>
                  </a:lnTo>
                  <a:lnTo>
                    <a:pt x="856" y="605"/>
                  </a:lnTo>
                  <a:lnTo>
                    <a:pt x="843" y="646"/>
                  </a:lnTo>
                  <a:lnTo>
                    <a:pt x="827" y="666"/>
                  </a:lnTo>
                  <a:lnTo>
                    <a:pt x="846" y="688"/>
                  </a:lnTo>
                  <a:lnTo>
                    <a:pt x="877" y="732"/>
                  </a:lnTo>
                  <a:lnTo>
                    <a:pt x="947" y="797"/>
                  </a:lnTo>
                  <a:lnTo>
                    <a:pt x="994" y="905"/>
                  </a:lnTo>
                  <a:lnTo>
                    <a:pt x="1004" y="956"/>
                  </a:lnTo>
                  <a:lnTo>
                    <a:pt x="1026" y="1006"/>
                  </a:lnTo>
                  <a:lnTo>
                    <a:pt x="1070" y="1009"/>
                  </a:lnTo>
                  <a:lnTo>
                    <a:pt x="1073" y="1041"/>
                  </a:lnTo>
                  <a:lnTo>
                    <a:pt x="1133" y="1050"/>
                  </a:lnTo>
                  <a:lnTo>
                    <a:pt x="1153" y="1073"/>
                  </a:lnTo>
                  <a:lnTo>
                    <a:pt x="1089" y="1201"/>
                  </a:lnTo>
                  <a:lnTo>
                    <a:pt x="1092" y="1224"/>
                  </a:lnTo>
                  <a:lnTo>
                    <a:pt x="1070" y="1243"/>
                  </a:lnTo>
                  <a:lnTo>
                    <a:pt x="1066" y="1306"/>
                  </a:lnTo>
                  <a:lnTo>
                    <a:pt x="1073" y="1312"/>
                  </a:lnTo>
                  <a:lnTo>
                    <a:pt x="1070" y="1347"/>
                  </a:lnTo>
                  <a:lnTo>
                    <a:pt x="1023" y="1378"/>
                  </a:lnTo>
                  <a:lnTo>
                    <a:pt x="1023" y="1413"/>
                  </a:lnTo>
                  <a:lnTo>
                    <a:pt x="1026" y="1438"/>
                  </a:lnTo>
                  <a:lnTo>
                    <a:pt x="1010" y="1470"/>
                  </a:lnTo>
                  <a:lnTo>
                    <a:pt x="1066" y="1527"/>
                  </a:lnTo>
                  <a:lnTo>
                    <a:pt x="1082" y="1520"/>
                  </a:lnTo>
                  <a:lnTo>
                    <a:pt x="1171" y="1451"/>
                  </a:lnTo>
                  <a:lnTo>
                    <a:pt x="1183" y="1445"/>
                  </a:lnTo>
                  <a:lnTo>
                    <a:pt x="1193" y="1451"/>
                  </a:lnTo>
                  <a:lnTo>
                    <a:pt x="1206" y="1479"/>
                  </a:lnTo>
                  <a:lnTo>
                    <a:pt x="1215" y="1488"/>
                  </a:lnTo>
                  <a:lnTo>
                    <a:pt x="1231" y="1501"/>
                  </a:lnTo>
                  <a:lnTo>
                    <a:pt x="1222" y="1552"/>
                  </a:lnTo>
                  <a:lnTo>
                    <a:pt x="1222" y="1634"/>
                  </a:lnTo>
                  <a:lnTo>
                    <a:pt x="1241" y="1687"/>
                  </a:lnTo>
                  <a:lnTo>
                    <a:pt x="1272" y="1732"/>
                  </a:lnTo>
                  <a:lnTo>
                    <a:pt x="1272" y="1757"/>
                  </a:lnTo>
                  <a:lnTo>
                    <a:pt x="1253" y="1791"/>
                  </a:lnTo>
                  <a:lnTo>
                    <a:pt x="1284" y="1842"/>
                  </a:lnTo>
                  <a:lnTo>
                    <a:pt x="1319" y="1842"/>
                  </a:lnTo>
                  <a:lnTo>
                    <a:pt x="1348" y="1879"/>
                  </a:lnTo>
                  <a:lnTo>
                    <a:pt x="1353" y="1905"/>
                  </a:lnTo>
                  <a:lnTo>
                    <a:pt x="1345" y="1958"/>
                  </a:lnTo>
                  <a:lnTo>
                    <a:pt x="1345" y="1974"/>
                  </a:lnTo>
                  <a:lnTo>
                    <a:pt x="1363" y="2019"/>
                  </a:lnTo>
                  <a:lnTo>
                    <a:pt x="1405" y="2041"/>
                  </a:lnTo>
                  <a:lnTo>
                    <a:pt x="1424" y="2003"/>
                  </a:lnTo>
                  <a:lnTo>
                    <a:pt x="1440" y="1990"/>
                  </a:lnTo>
                  <a:lnTo>
                    <a:pt x="1502" y="2016"/>
                  </a:lnTo>
                  <a:lnTo>
                    <a:pt x="1531" y="2019"/>
                  </a:lnTo>
                  <a:lnTo>
                    <a:pt x="1555" y="1993"/>
                  </a:lnTo>
                  <a:lnTo>
                    <a:pt x="1578" y="1990"/>
                  </a:lnTo>
                  <a:lnTo>
                    <a:pt x="1594" y="2006"/>
                  </a:lnTo>
                  <a:lnTo>
                    <a:pt x="1669" y="2009"/>
                  </a:lnTo>
                  <a:lnTo>
                    <a:pt x="1704" y="2028"/>
                  </a:lnTo>
                  <a:lnTo>
                    <a:pt x="1717" y="2022"/>
                  </a:lnTo>
                  <a:lnTo>
                    <a:pt x="1799" y="2022"/>
                  </a:lnTo>
                  <a:lnTo>
                    <a:pt x="1796" y="1990"/>
                  </a:lnTo>
                  <a:lnTo>
                    <a:pt x="1831" y="1961"/>
                  </a:lnTo>
                  <a:lnTo>
                    <a:pt x="1871" y="2006"/>
                  </a:lnTo>
                  <a:lnTo>
                    <a:pt x="1884" y="2054"/>
                  </a:lnTo>
                  <a:lnTo>
                    <a:pt x="1913" y="2081"/>
                  </a:lnTo>
                  <a:lnTo>
                    <a:pt x="1913" y="2078"/>
                  </a:lnTo>
                  <a:lnTo>
                    <a:pt x="1767" y="3078"/>
                  </a:lnTo>
                  <a:lnTo>
                    <a:pt x="1764" y="3078"/>
                  </a:lnTo>
                  <a:lnTo>
                    <a:pt x="877" y="2921"/>
                  </a:lnTo>
                  <a:lnTo>
                    <a:pt x="0" y="2738"/>
                  </a:lnTo>
                  <a:lnTo>
                    <a:pt x="159" y="2025"/>
                  </a:lnTo>
                  <a:lnTo>
                    <a:pt x="199" y="1974"/>
                  </a:lnTo>
                  <a:lnTo>
                    <a:pt x="202" y="1927"/>
                  </a:lnTo>
                  <a:lnTo>
                    <a:pt x="212" y="1921"/>
                  </a:lnTo>
                  <a:lnTo>
                    <a:pt x="215" y="1908"/>
                  </a:lnTo>
                  <a:lnTo>
                    <a:pt x="228" y="1886"/>
                  </a:lnTo>
                  <a:lnTo>
                    <a:pt x="209" y="1855"/>
                  </a:lnTo>
                  <a:lnTo>
                    <a:pt x="162" y="1833"/>
                  </a:lnTo>
                  <a:lnTo>
                    <a:pt x="152" y="1807"/>
                  </a:lnTo>
                  <a:lnTo>
                    <a:pt x="165" y="1760"/>
                  </a:lnTo>
                  <a:lnTo>
                    <a:pt x="237" y="1650"/>
                  </a:lnTo>
                  <a:lnTo>
                    <a:pt x="281" y="1628"/>
                  </a:lnTo>
                  <a:lnTo>
                    <a:pt x="313" y="1596"/>
                  </a:lnTo>
                  <a:lnTo>
                    <a:pt x="313" y="1568"/>
                  </a:lnTo>
                  <a:lnTo>
                    <a:pt x="338" y="1546"/>
                  </a:lnTo>
                  <a:lnTo>
                    <a:pt x="477" y="1331"/>
                  </a:lnTo>
                  <a:lnTo>
                    <a:pt x="468" y="1275"/>
                  </a:lnTo>
                  <a:lnTo>
                    <a:pt x="439" y="1249"/>
                  </a:lnTo>
                  <a:lnTo>
                    <a:pt x="414" y="1243"/>
                  </a:lnTo>
                  <a:lnTo>
                    <a:pt x="385" y="1205"/>
                  </a:lnTo>
                  <a:lnTo>
                    <a:pt x="379" y="1171"/>
                  </a:lnTo>
                  <a:lnTo>
                    <a:pt x="376" y="1119"/>
                  </a:lnTo>
                  <a:lnTo>
                    <a:pt x="388" y="1100"/>
                  </a:lnTo>
                  <a:lnTo>
                    <a:pt x="395" y="1079"/>
                  </a:lnTo>
                  <a:lnTo>
                    <a:pt x="376" y="1047"/>
                  </a:lnTo>
                  <a:lnTo>
                    <a:pt x="376" y="1012"/>
                  </a:lnTo>
                  <a:lnTo>
                    <a:pt x="388" y="996"/>
                  </a:lnTo>
                  <a:lnTo>
                    <a:pt x="609" y="0"/>
                  </a:lnTo>
                  <a:close/>
                </a:path>
              </a:pathLst>
            </a:custGeom>
            <a:noFill/>
            <a:ln w="9525">
              <a:solidFill>
                <a:schemeClr val="tx1"/>
              </a:solidFill>
              <a:round/>
              <a:headEnd/>
              <a:tailEnd/>
            </a:ln>
          </p:spPr>
          <p:txBody>
            <a:bodyPr/>
            <a:lstStyle/>
            <a:p>
              <a:endParaRPr lang="en-US"/>
            </a:p>
          </p:txBody>
        </p:sp>
        <p:sp>
          <p:nvSpPr>
            <p:cNvPr id="16402" name="Freeform 1029"/>
            <p:cNvSpPr>
              <a:spLocks/>
            </p:cNvSpPr>
            <p:nvPr/>
          </p:nvSpPr>
          <p:spPr bwMode="auto">
            <a:xfrm>
              <a:off x="1322" y="799"/>
              <a:ext cx="478" cy="770"/>
            </a:xfrm>
            <a:custGeom>
              <a:avLst/>
              <a:gdLst>
                <a:gd name="T0" fmla="*/ 3 w 1913"/>
                <a:gd name="T1" fmla="*/ 0 h 3078"/>
                <a:gd name="T2" fmla="*/ 3 w 1913"/>
                <a:gd name="T3" fmla="*/ 2 h 3078"/>
                <a:gd name="T4" fmla="*/ 3 w 1913"/>
                <a:gd name="T5" fmla="*/ 3 h 3078"/>
                <a:gd name="T6" fmla="*/ 3 w 1913"/>
                <a:gd name="T7" fmla="*/ 3 h 3078"/>
                <a:gd name="T8" fmla="*/ 4 w 1913"/>
                <a:gd name="T9" fmla="*/ 3 h 3078"/>
                <a:gd name="T10" fmla="*/ 4 w 1913"/>
                <a:gd name="T11" fmla="*/ 4 h 3078"/>
                <a:gd name="T12" fmla="*/ 4 w 1913"/>
                <a:gd name="T13" fmla="*/ 4 h 3078"/>
                <a:gd name="T14" fmla="*/ 4 w 1913"/>
                <a:gd name="T15" fmla="*/ 4 h 3078"/>
                <a:gd name="T16" fmla="*/ 4 w 1913"/>
                <a:gd name="T17" fmla="*/ 5 h 3078"/>
                <a:gd name="T18" fmla="*/ 4 w 1913"/>
                <a:gd name="T19" fmla="*/ 5 h 3078"/>
                <a:gd name="T20" fmla="*/ 4 w 1913"/>
                <a:gd name="T21" fmla="*/ 5 h 3078"/>
                <a:gd name="T22" fmla="*/ 4 w 1913"/>
                <a:gd name="T23" fmla="*/ 6 h 3078"/>
                <a:gd name="T24" fmla="*/ 4 w 1913"/>
                <a:gd name="T25" fmla="*/ 6 h 3078"/>
                <a:gd name="T26" fmla="*/ 4 w 1913"/>
                <a:gd name="T27" fmla="*/ 6 h 3078"/>
                <a:gd name="T28" fmla="*/ 4 w 1913"/>
                <a:gd name="T29" fmla="*/ 6 h 3078"/>
                <a:gd name="T30" fmla="*/ 4 w 1913"/>
                <a:gd name="T31" fmla="*/ 6 h 3078"/>
                <a:gd name="T32" fmla="*/ 5 w 1913"/>
                <a:gd name="T33" fmla="*/ 6 h 3078"/>
                <a:gd name="T34" fmla="*/ 5 w 1913"/>
                <a:gd name="T35" fmla="*/ 6 h 3078"/>
                <a:gd name="T36" fmla="*/ 5 w 1913"/>
                <a:gd name="T37" fmla="*/ 7 h 3078"/>
                <a:gd name="T38" fmla="*/ 5 w 1913"/>
                <a:gd name="T39" fmla="*/ 7 h 3078"/>
                <a:gd name="T40" fmla="*/ 5 w 1913"/>
                <a:gd name="T41" fmla="*/ 7 h 3078"/>
                <a:gd name="T42" fmla="*/ 5 w 1913"/>
                <a:gd name="T43" fmla="*/ 8 h 3078"/>
                <a:gd name="T44" fmla="*/ 5 w 1913"/>
                <a:gd name="T45" fmla="*/ 8 h 3078"/>
                <a:gd name="T46" fmla="*/ 5 w 1913"/>
                <a:gd name="T47" fmla="*/ 8 h 3078"/>
                <a:gd name="T48" fmla="*/ 5 w 1913"/>
                <a:gd name="T49" fmla="*/ 8 h 3078"/>
                <a:gd name="T50" fmla="*/ 6 w 1913"/>
                <a:gd name="T51" fmla="*/ 8 h 3078"/>
                <a:gd name="T52" fmla="*/ 6 w 1913"/>
                <a:gd name="T53" fmla="*/ 8 h 3078"/>
                <a:gd name="T54" fmla="*/ 6 w 1913"/>
                <a:gd name="T55" fmla="*/ 8 h 3078"/>
                <a:gd name="T56" fmla="*/ 6 w 1913"/>
                <a:gd name="T57" fmla="*/ 8 h 3078"/>
                <a:gd name="T58" fmla="*/ 7 w 1913"/>
                <a:gd name="T59" fmla="*/ 8 h 3078"/>
                <a:gd name="T60" fmla="*/ 7 w 1913"/>
                <a:gd name="T61" fmla="*/ 8 h 3078"/>
                <a:gd name="T62" fmla="*/ 7 w 1913"/>
                <a:gd name="T63" fmla="*/ 8 h 3078"/>
                <a:gd name="T64" fmla="*/ 7 w 1913"/>
                <a:gd name="T65" fmla="*/ 8 h 3078"/>
                <a:gd name="T66" fmla="*/ 7 w 1913"/>
                <a:gd name="T67" fmla="*/ 12 h 3078"/>
                <a:gd name="T68" fmla="*/ 0 w 1913"/>
                <a:gd name="T69" fmla="*/ 11 h 3078"/>
                <a:gd name="T70" fmla="*/ 1 w 1913"/>
                <a:gd name="T71" fmla="*/ 8 h 3078"/>
                <a:gd name="T72" fmla="*/ 1 w 1913"/>
                <a:gd name="T73" fmla="*/ 8 h 3078"/>
                <a:gd name="T74" fmla="*/ 1 w 1913"/>
                <a:gd name="T75" fmla="*/ 8 h 3078"/>
                <a:gd name="T76" fmla="*/ 0 w 1913"/>
                <a:gd name="T77" fmla="*/ 7 h 3078"/>
                <a:gd name="T78" fmla="*/ 0 w 1913"/>
                <a:gd name="T79" fmla="*/ 7 h 3078"/>
                <a:gd name="T80" fmla="*/ 1 w 1913"/>
                <a:gd name="T81" fmla="*/ 7 h 3078"/>
                <a:gd name="T82" fmla="*/ 1 w 1913"/>
                <a:gd name="T83" fmla="*/ 6 h 3078"/>
                <a:gd name="T84" fmla="*/ 2 w 1913"/>
                <a:gd name="T85" fmla="*/ 5 h 3078"/>
                <a:gd name="T86" fmla="*/ 2 w 1913"/>
                <a:gd name="T87" fmla="*/ 5 h 3078"/>
                <a:gd name="T88" fmla="*/ 1 w 1913"/>
                <a:gd name="T89" fmla="*/ 5 h 3078"/>
                <a:gd name="T90" fmla="*/ 1 w 1913"/>
                <a:gd name="T91" fmla="*/ 5 h 3078"/>
                <a:gd name="T92" fmla="*/ 1 w 1913"/>
                <a:gd name="T93" fmla="*/ 4 h 3078"/>
                <a:gd name="T94" fmla="*/ 1 w 1913"/>
                <a:gd name="T95" fmla="*/ 4 h 3078"/>
                <a:gd name="T96" fmla="*/ 2 w 1913"/>
                <a:gd name="T97" fmla="*/ 0 h 307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913" h="3078">
                  <a:moveTo>
                    <a:pt x="609" y="0"/>
                  </a:moveTo>
                  <a:lnTo>
                    <a:pt x="865" y="50"/>
                  </a:lnTo>
                  <a:lnTo>
                    <a:pt x="795" y="435"/>
                  </a:lnTo>
                  <a:lnTo>
                    <a:pt x="843" y="539"/>
                  </a:lnTo>
                  <a:lnTo>
                    <a:pt x="856" y="605"/>
                  </a:lnTo>
                  <a:lnTo>
                    <a:pt x="843" y="646"/>
                  </a:lnTo>
                  <a:lnTo>
                    <a:pt x="827" y="666"/>
                  </a:lnTo>
                  <a:lnTo>
                    <a:pt x="846" y="688"/>
                  </a:lnTo>
                  <a:lnTo>
                    <a:pt x="877" y="732"/>
                  </a:lnTo>
                  <a:lnTo>
                    <a:pt x="947" y="797"/>
                  </a:lnTo>
                  <a:lnTo>
                    <a:pt x="994" y="905"/>
                  </a:lnTo>
                  <a:lnTo>
                    <a:pt x="1004" y="956"/>
                  </a:lnTo>
                  <a:lnTo>
                    <a:pt x="1026" y="1006"/>
                  </a:lnTo>
                  <a:lnTo>
                    <a:pt x="1070" y="1009"/>
                  </a:lnTo>
                  <a:lnTo>
                    <a:pt x="1073" y="1041"/>
                  </a:lnTo>
                  <a:lnTo>
                    <a:pt x="1133" y="1050"/>
                  </a:lnTo>
                  <a:lnTo>
                    <a:pt x="1153" y="1073"/>
                  </a:lnTo>
                  <a:lnTo>
                    <a:pt x="1089" y="1201"/>
                  </a:lnTo>
                  <a:lnTo>
                    <a:pt x="1092" y="1224"/>
                  </a:lnTo>
                  <a:lnTo>
                    <a:pt x="1070" y="1243"/>
                  </a:lnTo>
                  <a:lnTo>
                    <a:pt x="1066" y="1306"/>
                  </a:lnTo>
                  <a:lnTo>
                    <a:pt x="1073" y="1312"/>
                  </a:lnTo>
                  <a:lnTo>
                    <a:pt x="1070" y="1347"/>
                  </a:lnTo>
                  <a:lnTo>
                    <a:pt x="1023" y="1378"/>
                  </a:lnTo>
                  <a:lnTo>
                    <a:pt x="1023" y="1413"/>
                  </a:lnTo>
                  <a:lnTo>
                    <a:pt x="1026" y="1438"/>
                  </a:lnTo>
                  <a:lnTo>
                    <a:pt x="1010" y="1470"/>
                  </a:lnTo>
                  <a:lnTo>
                    <a:pt x="1066" y="1527"/>
                  </a:lnTo>
                  <a:lnTo>
                    <a:pt x="1082" y="1520"/>
                  </a:lnTo>
                  <a:lnTo>
                    <a:pt x="1171" y="1451"/>
                  </a:lnTo>
                  <a:lnTo>
                    <a:pt x="1183" y="1445"/>
                  </a:lnTo>
                  <a:lnTo>
                    <a:pt x="1193" y="1451"/>
                  </a:lnTo>
                  <a:lnTo>
                    <a:pt x="1206" y="1479"/>
                  </a:lnTo>
                  <a:lnTo>
                    <a:pt x="1215" y="1488"/>
                  </a:lnTo>
                  <a:lnTo>
                    <a:pt x="1231" y="1501"/>
                  </a:lnTo>
                  <a:lnTo>
                    <a:pt x="1222" y="1552"/>
                  </a:lnTo>
                  <a:lnTo>
                    <a:pt x="1222" y="1634"/>
                  </a:lnTo>
                  <a:lnTo>
                    <a:pt x="1241" y="1687"/>
                  </a:lnTo>
                  <a:lnTo>
                    <a:pt x="1272" y="1732"/>
                  </a:lnTo>
                  <a:lnTo>
                    <a:pt x="1272" y="1757"/>
                  </a:lnTo>
                  <a:lnTo>
                    <a:pt x="1253" y="1791"/>
                  </a:lnTo>
                  <a:lnTo>
                    <a:pt x="1284" y="1842"/>
                  </a:lnTo>
                  <a:lnTo>
                    <a:pt x="1319" y="1842"/>
                  </a:lnTo>
                  <a:lnTo>
                    <a:pt x="1348" y="1879"/>
                  </a:lnTo>
                  <a:lnTo>
                    <a:pt x="1353" y="1905"/>
                  </a:lnTo>
                  <a:lnTo>
                    <a:pt x="1345" y="1958"/>
                  </a:lnTo>
                  <a:lnTo>
                    <a:pt x="1345" y="1974"/>
                  </a:lnTo>
                  <a:lnTo>
                    <a:pt x="1363" y="2019"/>
                  </a:lnTo>
                  <a:lnTo>
                    <a:pt x="1405" y="2041"/>
                  </a:lnTo>
                  <a:lnTo>
                    <a:pt x="1424" y="2003"/>
                  </a:lnTo>
                  <a:lnTo>
                    <a:pt x="1440" y="1990"/>
                  </a:lnTo>
                  <a:lnTo>
                    <a:pt x="1502" y="2016"/>
                  </a:lnTo>
                  <a:lnTo>
                    <a:pt x="1531" y="2019"/>
                  </a:lnTo>
                  <a:lnTo>
                    <a:pt x="1555" y="1993"/>
                  </a:lnTo>
                  <a:lnTo>
                    <a:pt x="1578" y="1990"/>
                  </a:lnTo>
                  <a:lnTo>
                    <a:pt x="1594" y="2006"/>
                  </a:lnTo>
                  <a:lnTo>
                    <a:pt x="1669" y="2009"/>
                  </a:lnTo>
                  <a:lnTo>
                    <a:pt x="1704" y="2028"/>
                  </a:lnTo>
                  <a:lnTo>
                    <a:pt x="1717" y="2022"/>
                  </a:lnTo>
                  <a:lnTo>
                    <a:pt x="1799" y="2022"/>
                  </a:lnTo>
                  <a:lnTo>
                    <a:pt x="1796" y="1990"/>
                  </a:lnTo>
                  <a:lnTo>
                    <a:pt x="1831" y="1961"/>
                  </a:lnTo>
                  <a:lnTo>
                    <a:pt x="1871" y="2006"/>
                  </a:lnTo>
                  <a:lnTo>
                    <a:pt x="1884" y="2054"/>
                  </a:lnTo>
                  <a:lnTo>
                    <a:pt x="1913" y="2081"/>
                  </a:lnTo>
                  <a:lnTo>
                    <a:pt x="1913" y="2078"/>
                  </a:lnTo>
                  <a:lnTo>
                    <a:pt x="1767" y="3078"/>
                  </a:lnTo>
                  <a:lnTo>
                    <a:pt x="1764" y="3078"/>
                  </a:lnTo>
                  <a:lnTo>
                    <a:pt x="877" y="2921"/>
                  </a:lnTo>
                  <a:lnTo>
                    <a:pt x="0" y="2738"/>
                  </a:lnTo>
                  <a:lnTo>
                    <a:pt x="159" y="2025"/>
                  </a:lnTo>
                  <a:lnTo>
                    <a:pt x="199" y="1974"/>
                  </a:lnTo>
                  <a:lnTo>
                    <a:pt x="202" y="1927"/>
                  </a:lnTo>
                  <a:lnTo>
                    <a:pt x="212" y="1921"/>
                  </a:lnTo>
                  <a:lnTo>
                    <a:pt x="215" y="1908"/>
                  </a:lnTo>
                  <a:lnTo>
                    <a:pt x="228" y="1886"/>
                  </a:lnTo>
                  <a:lnTo>
                    <a:pt x="209" y="1855"/>
                  </a:lnTo>
                  <a:lnTo>
                    <a:pt x="162" y="1833"/>
                  </a:lnTo>
                  <a:lnTo>
                    <a:pt x="152" y="1807"/>
                  </a:lnTo>
                  <a:lnTo>
                    <a:pt x="165" y="1760"/>
                  </a:lnTo>
                  <a:lnTo>
                    <a:pt x="237" y="1650"/>
                  </a:lnTo>
                  <a:lnTo>
                    <a:pt x="281" y="1628"/>
                  </a:lnTo>
                  <a:lnTo>
                    <a:pt x="313" y="1596"/>
                  </a:lnTo>
                  <a:lnTo>
                    <a:pt x="313" y="1568"/>
                  </a:lnTo>
                  <a:lnTo>
                    <a:pt x="338" y="1546"/>
                  </a:lnTo>
                  <a:lnTo>
                    <a:pt x="477" y="1331"/>
                  </a:lnTo>
                  <a:lnTo>
                    <a:pt x="468" y="1275"/>
                  </a:lnTo>
                  <a:lnTo>
                    <a:pt x="439" y="1249"/>
                  </a:lnTo>
                  <a:lnTo>
                    <a:pt x="414" y="1243"/>
                  </a:lnTo>
                  <a:lnTo>
                    <a:pt x="385" y="1205"/>
                  </a:lnTo>
                  <a:lnTo>
                    <a:pt x="379" y="1171"/>
                  </a:lnTo>
                  <a:lnTo>
                    <a:pt x="376" y="1119"/>
                  </a:lnTo>
                  <a:lnTo>
                    <a:pt x="388" y="1100"/>
                  </a:lnTo>
                  <a:lnTo>
                    <a:pt x="395" y="1079"/>
                  </a:lnTo>
                  <a:lnTo>
                    <a:pt x="376" y="1047"/>
                  </a:lnTo>
                  <a:lnTo>
                    <a:pt x="376" y="1012"/>
                  </a:lnTo>
                  <a:lnTo>
                    <a:pt x="388" y="996"/>
                  </a:lnTo>
                  <a:lnTo>
                    <a:pt x="609" y="0"/>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03" name="Freeform 1030"/>
            <p:cNvSpPr>
              <a:spLocks/>
            </p:cNvSpPr>
            <p:nvPr/>
          </p:nvSpPr>
          <p:spPr bwMode="auto">
            <a:xfrm>
              <a:off x="797" y="947"/>
              <a:ext cx="644" cy="537"/>
            </a:xfrm>
            <a:custGeom>
              <a:avLst/>
              <a:gdLst>
                <a:gd name="T0" fmla="*/ 0 w 2574"/>
                <a:gd name="T1" fmla="*/ 6 h 2146"/>
                <a:gd name="T2" fmla="*/ 0 w 2574"/>
                <a:gd name="T3" fmla="*/ 6 h 2146"/>
                <a:gd name="T4" fmla="*/ 0 w 2574"/>
                <a:gd name="T5" fmla="*/ 6 h 2146"/>
                <a:gd name="T6" fmla="*/ 0 w 2574"/>
                <a:gd name="T7" fmla="*/ 5 h 2146"/>
                <a:gd name="T8" fmla="*/ 1 w 2574"/>
                <a:gd name="T9" fmla="*/ 5 h 2146"/>
                <a:gd name="T10" fmla="*/ 1 w 2574"/>
                <a:gd name="T11" fmla="*/ 5 h 2146"/>
                <a:gd name="T12" fmla="*/ 1 w 2574"/>
                <a:gd name="T13" fmla="*/ 4 h 2146"/>
                <a:gd name="T14" fmla="*/ 1 w 2574"/>
                <a:gd name="T15" fmla="*/ 4 h 2146"/>
                <a:gd name="T16" fmla="*/ 2 w 2574"/>
                <a:gd name="T17" fmla="*/ 2 h 2146"/>
                <a:gd name="T18" fmla="*/ 2 w 2574"/>
                <a:gd name="T19" fmla="*/ 1 h 2146"/>
                <a:gd name="T20" fmla="*/ 2 w 2574"/>
                <a:gd name="T21" fmla="*/ 0 h 2146"/>
                <a:gd name="T22" fmla="*/ 2 w 2574"/>
                <a:gd name="T23" fmla="*/ 0 h 2146"/>
                <a:gd name="T24" fmla="*/ 3 w 2574"/>
                <a:gd name="T25" fmla="*/ 0 h 2146"/>
                <a:gd name="T26" fmla="*/ 3 w 2574"/>
                <a:gd name="T27" fmla="*/ 0 h 2146"/>
                <a:gd name="T28" fmla="*/ 3 w 2574"/>
                <a:gd name="T29" fmla="*/ 0 h 2146"/>
                <a:gd name="T30" fmla="*/ 3 w 2574"/>
                <a:gd name="T31" fmla="*/ 1 h 2146"/>
                <a:gd name="T32" fmla="*/ 3 w 2574"/>
                <a:gd name="T33" fmla="*/ 1 h 2146"/>
                <a:gd name="T34" fmla="*/ 4 w 2574"/>
                <a:gd name="T35" fmla="*/ 1 h 2146"/>
                <a:gd name="T36" fmla="*/ 4 w 2574"/>
                <a:gd name="T37" fmla="*/ 2 h 2146"/>
                <a:gd name="T38" fmla="*/ 5 w 2574"/>
                <a:gd name="T39" fmla="*/ 2 h 2146"/>
                <a:gd name="T40" fmla="*/ 5 w 2574"/>
                <a:gd name="T41" fmla="*/ 2 h 2146"/>
                <a:gd name="T42" fmla="*/ 6 w 2574"/>
                <a:gd name="T43" fmla="*/ 2 h 2146"/>
                <a:gd name="T44" fmla="*/ 6 w 2574"/>
                <a:gd name="T45" fmla="*/ 2 h 2146"/>
                <a:gd name="T46" fmla="*/ 7 w 2574"/>
                <a:gd name="T47" fmla="*/ 2 h 2146"/>
                <a:gd name="T48" fmla="*/ 7 w 2574"/>
                <a:gd name="T49" fmla="*/ 2 h 2146"/>
                <a:gd name="T50" fmla="*/ 7 w 2574"/>
                <a:gd name="T51" fmla="*/ 2 h 2146"/>
                <a:gd name="T52" fmla="*/ 7 w 2574"/>
                <a:gd name="T53" fmla="*/ 2 h 2146"/>
                <a:gd name="T54" fmla="*/ 7 w 2574"/>
                <a:gd name="T55" fmla="*/ 2 h 2146"/>
                <a:gd name="T56" fmla="*/ 10 w 2574"/>
                <a:gd name="T57" fmla="*/ 2 h 2146"/>
                <a:gd name="T58" fmla="*/ 10 w 2574"/>
                <a:gd name="T59" fmla="*/ 3 h 2146"/>
                <a:gd name="T60" fmla="*/ 10 w 2574"/>
                <a:gd name="T61" fmla="*/ 3 h 2146"/>
                <a:gd name="T62" fmla="*/ 10 w 2574"/>
                <a:gd name="T63" fmla="*/ 4 h 2146"/>
                <a:gd name="T64" fmla="*/ 10 w 2574"/>
                <a:gd name="T65" fmla="*/ 4 h 2146"/>
                <a:gd name="T66" fmla="*/ 9 w 2574"/>
                <a:gd name="T67" fmla="*/ 4 h 2146"/>
                <a:gd name="T68" fmla="*/ 9 w 2574"/>
                <a:gd name="T69" fmla="*/ 5 h 2146"/>
                <a:gd name="T70" fmla="*/ 9 w 2574"/>
                <a:gd name="T71" fmla="*/ 5 h 2146"/>
                <a:gd name="T72" fmla="*/ 9 w 2574"/>
                <a:gd name="T73" fmla="*/ 5 h 2146"/>
                <a:gd name="T74" fmla="*/ 9 w 2574"/>
                <a:gd name="T75" fmla="*/ 5 h 2146"/>
                <a:gd name="T76" fmla="*/ 9 w 2574"/>
                <a:gd name="T77" fmla="*/ 6 h 2146"/>
                <a:gd name="T78" fmla="*/ 5 w 2574"/>
                <a:gd name="T79" fmla="*/ 8 h 21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574" h="2146">
                  <a:moveTo>
                    <a:pt x="38" y="1616"/>
                  </a:moveTo>
                  <a:lnTo>
                    <a:pt x="22" y="1597"/>
                  </a:lnTo>
                  <a:lnTo>
                    <a:pt x="0" y="1515"/>
                  </a:lnTo>
                  <a:lnTo>
                    <a:pt x="19" y="1474"/>
                  </a:lnTo>
                  <a:lnTo>
                    <a:pt x="19" y="1439"/>
                  </a:lnTo>
                  <a:lnTo>
                    <a:pt x="44" y="1376"/>
                  </a:lnTo>
                  <a:lnTo>
                    <a:pt x="32" y="1250"/>
                  </a:lnTo>
                  <a:lnTo>
                    <a:pt x="50" y="1222"/>
                  </a:lnTo>
                  <a:lnTo>
                    <a:pt x="75" y="1209"/>
                  </a:lnTo>
                  <a:lnTo>
                    <a:pt x="91" y="1187"/>
                  </a:lnTo>
                  <a:lnTo>
                    <a:pt x="107" y="1146"/>
                  </a:lnTo>
                  <a:lnTo>
                    <a:pt x="123" y="1130"/>
                  </a:lnTo>
                  <a:lnTo>
                    <a:pt x="130" y="1074"/>
                  </a:lnTo>
                  <a:lnTo>
                    <a:pt x="141" y="1071"/>
                  </a:lnTo>
                  <a:lnTo>
                    <a:pt x="218" y="978"/>
                  </a:lnTo>
                  <a:lnTo>
                    <a:pt x="255" y="893"/>
                  </a:lnTo>
                  <a:lnTo>
                    <a:pt x="322" y="771"/>
                  </a:lnTo>
                  <a:lnTo>
                    <a:pt x="394" y="547"/>
                  </a:lnTo>
                  <a:lnTo>
                    <a:pt x="448" y="452"/>
                  </a:lnTo>
                  <a:lnTo>
                    <a:pt x="495" y="313"/>
                  </a:lnTo>
                  <a:lnTo>
                    <a:pt x="552" y="140"/>
                  </a:lnTo>
                  <a:lnTo>
                    <a:pt x="574" y="80"/>
                  </a:lnTo>
                  <a:lnTo>
                    <a:pt x="584" y="26"/>
                  </a:lnTo>
                  <a:lnTo>
                    <a:pt x="584" y="10"/>
                  </a:lnTo>
                  <a:lnTo>
                    <a:pt x="612" y="0"/>
                  </a:lnTo>
                  <a:lnTo>
                    <a:pt x="643" y="10"/>
                  </a:lnTo>
                  <a:lnTo>
                    <a:pt x="662" y="3"/>
                  </a:lnTo>
                  <a:lnTo>
                    <a:pt x="713" y="26"/>
                  </a:lnTo>
                  <a:lnTo>
                    <a:pt x="738" y="51"/>
                  </a:lnTo>
                  <a:lnTo>
                    <a:pt x="744" y="64"/>
                  </a:lnTo>
                  <a:lnTo>
                    <a:pt x="789" y="70"/>
                  </a:lnTo>
                  <a:lnTo>
                    <a:pt x="848" y="114"/>
                  </a:lnTo>
                  <a:lnTo>
                    <a:pt x="858" y="178"/>
                  </a:lnTo>
                  <a:lnTo>
                    <a:pt x="851" y="196"/>
                  </a:lnTo>
                  <a:lnTo>
                    <a:pt x="845" y="297"/>
                  </a:lnTo>
                  <a:lnTo>
                    <a:pt x="861" y="329"/>
                  </a:lnTo>
                  <a:lnTo>
                    <a:pt x="943" y="373"/>
                  </a:lnTo>
                  <a:lnTo>
                    <a:pt x="1041" y="380"/>
                  </a:lnTo>
                  <a:lnTo>
                    <a:pt x="1108" y="373"/>
                  </a:lnTo>
                  <a:lnTo>
                    <a:pt x="1158" y="380"/>
                  </a:lnTo>
                  <a:lnTo>
                    <a:pt x="1265" y="411"/>
                  </a:lnTo>
                  <a:lnTo>
                    <a:pt x="1290" y="446"/>
                  </a:lnTo>
                  <a:lnTo>
                    <a:pt x="1419" y="430"/>
                  </a:lnTo>
                  <a:lnTo>
                    <a:pt x="1461" y="446"/>
                  </a:lnTo>
                  <a:lnTo>
                    <a:pt x="1480" y="458"/>
                  </a:lnTo>
                  <a:lnTo>
                    <a:pt x="1549" y="468"/>
                  </a:lnTo>
                  <a:lnTo>
                    <a:pt x="1581" y="462"/>
                  </a:lnTo>
                  <a:lnTo>
                    <a:pt x="1621" y="442"/>
                  </a:lnTo>
                  <a:lnTo>
                    <a:pt x="1656" y="442"/>
                  </a:lnTo>
                  <a:lnTo>
                    <a:pt x="1697" y="452"/>
                  </a:lnTo>
                  <a:lnTo>
                    <a:pt x="1728" y="442"/>
                  </a:lnTo>
                  <a:lnTo>
                    <a:pt x="1757" y="442"/>
                  </a:lnTo>
                  <a:lnTo>
                    <a:pt x="1779" y="452"/>
                  </a:lnTo>
                  <a:lnTo>
                    <a:pt x="1817" y="455"/>
                  </a:lnTo>
                  <a:lnTo>
                    <a:pt x="1845" y="465"/>
                  </a:lnTo>
                  <a:lnTo>
                    <a:pt x="1874" y="465"/>
                  </a:lnTo>
                  <a:lnTo>
                    <a:pt x="1914" y="446"/>
                  </a:lnTo>
                  <a:lnTo>
                    <a:pt x="2476" y="579"/>
                  </a:lnTo>
                  <a:lnTo>
                    <a:pt x="2482" y="613"/>
                  </a:lnTo>
                  <a:lnTo>
                    <a:pt x="2511" y="651"/>
                  </a:lnTo>
                  <a:lnTo>
                    <a:pt x="2536" y="657"/>
                  </a:lnTo>
                  <a:lnTo>
                    <a:pt x="2565" y="683"/>
                  </a:lnTo>
                  <a:lnTo>
                    <a:pt x="2574" y="739"/>
                  </a:lnTo>
                  <a:lnTo>
                    <a:pt x="2435" y="954"/>
                  </a:lnTo>
                  <a:lnTo>
                    <a:pt x="2410" y="976"/>
                  </a:lnTo>
                  <a:lnTo>
                    <a:pt x="2410" y="1004"/>
                  </a:lnTo>
                  <a:lnTo>
                    <a:pt x="2378" y="1036"/>
                  </a:lnTo>
                  <a:lnTo>
                    <a:pt x="2334" y="1058"/>
                  </a:lnTo>
                  <a:lnTo>
                    <a:pt x="2262" y="1168"/>
                  </a:lnTo>
                  <a:lnTo>
                    <a:pt x="2249" y="1215"/>
                  </a:lnTo>
                  <a:lnTo>
                    <a:pt x="2259" y="1241"/>
                  </a:lnTo>
                  <a:lnTo>
                    <a:pt x="2306" y="1263"/>
                  </a:lnTo>
                  <a:lnTo>
                    <a:pt x="2325" y="1294"/>
                  </a:lnTo>
                  <a:lnTo>
                    <a:pt x="2312" y="1316"/>
                  </a:lnTo>
                  <a:lnTo>
                    <a:pt x="2309" y="1329"/>
                  </a:lnTo>
                  <a:lnTo>
                    <a:pt x="2299" y="1335"/>
                  </a:lnTo>
                  <a:lnTo>
                    <a:pt x="2296" y="1382"/>
                  </a:lnTo>
                  <a:lnTo>
                    <a:pt x="2256" y="1433"/>
                  </a:lnTo>
                  <a:lnTo>
                    <a:pt x="2097" y="2146"/>
                  </a:lnTo>
                  <a:lnTo>
                    <a:pt x="1236" y="1944"/>
                  </a:lnTo>
                  <a:lnTo>
                    <a:pt x="38" y="1616"/>
                  </a:lnTo>
                  <a:close/>
                </a:path>
              </a:pathLst>
            </a:custGeom>
            <a:noFill/>
            <a:ln w="9525">
              <a:solidFill>
                <a:schemeClr val="tx1"/>
              </a:solidFill>
              <a:round/>
              <a:headEnd/>
              <a:tailEnd/>
            </a:ln>
          </p:spPr>
          <p:txBody>
            <a:bodyPr/>
            <a:lstStyle/>
            <a:p>
              <a:endParaRPr lang="en-US"/>
            </a:p>
          </p:txBody>
        </p:sp>
        <p:sp>
          <p:nvSpPr>
            <p:cNvPr id="16404" name="Freeform 1031"/>
            <p:cNvSpPr>
              <a:spLocks/>
            </p:cNvSpPr>
            <p:nvPr/>
          </p:nvSpPr>
          <p:spPr bwMode="auto">
            <a:xfrm>
              <a:off x="797" y="947"/>
              <a:ext cx="644" cy="537"/>
            </a:xfrm>
            <a:custGeom>
              <a:avLst/>
              <a:gdLst>
                <a:gd name="T0" fmla="*/ 0 w 2574"/>
                <a:gd name="T1" fmla="*/ 6 h 2146"/>
                <a:gd name="T2" fmla="*/ 0 w 2574"/>
                <a:gd name="T3" fmla="*/ 6 h 2146"/>
                <a:gd name="T4" fmla="*/ 0 w 2574"/>
                <a:gd name="T5" fmla="*/ 6 h 2146"/>
                <a:gd name="T6" fmla="*/ 0 w 2574"/>
                <a:gd name="T7" fmla="*/ 5 h 2146"/>
                <a:gd name="T8" fmla="*/ 1 w 2574"/>
                <a:gd name="T9" fmla="*/ 5 h 2146"/>
                <a:gd name="T10" fmla="*/ 1 w 2574"/>
                <a:gd name="T11" fmla="*/ 5 h 2146"/>
                <a:gd name="T12" fmla="*/ 1 w 2574"/>
                <a:gd name="T13" fmla="*/ 4 h 2146"/>
                <a:gd name="T14" fmla="*/ 1 w 2574"/>
                <a:gd name="T15" fmla="*/ 4 h 2146"/>
                <a:gd name="T16" fmla="*/ 2 w 2574"/>
                <a:gd name="T17" fmla="*/ 2 h 2146"/>
                <a:gd name="T18" fmla="*/ 2 w 2574"/>
                <a:gd name="T19" fmla="*/ 1 h 2146"/>
                <a:gd name="T20" fmla="*/ 2 w 2574"/>
                <a:gd name="T21" fmla="*/ 0 h 2146"/>
                <a:gd name="T22" fmla="*/ 2 w 2574"/>
                <a:gd name="T23" fmla="*/ 0 h 2146"/>
                <a:gd name="T24" fmla="*/ 3 w 2574"/>
                <a:gd name="T25" fmla="*/ 0 h 2146"/>
                <a:gd name="T26" fmla="*/ 3 w 2574"/>
                <a:gd name="T27" fmla="*/ 0 h 2146"/>
                <a:gd name="T28" fmla="*/ 3 w 2574"/>
                <a:gd name="T29" fmla="*/ 0 h 2146"/>
                <a:gd name="T30" fmla="*/ 3 w 2574"/>
                <a:gd name="T31" fmla="*/ 1 h 2146"/>
                <a:gd name="T32" fmla="*/ 3 w 2574"/>
                <a:gd name="T33" fmla="*/ 1 h 2146"/>
                <a:gd name="T34" fmla="*/ 4 w 2574"/>
                <a:gd name="T35" fmla="*/ 1 h 2146"/>
                <a:gd name="T36" fmla="*/ 4 w 2574"/>
                <a:gd name="T37" fmla="*/ 2 h 2146"/>
                <a:gd name="T38" fmla="*/ 5 w 2574"/>
                <a:gd name="T39" fmla="*/ 2 h 2146"/>
                <a:gd name="T40" fmla="*/ 5 w 2574"/>
                <a:gd name="T41" fmla="*/ 2 h 2146"/>
                <a:gd name="T42" fmla="*/ 6 w 2574"/>
                <a:gd name="T43" fmla="*/ 2 h 2146"/>
                <a:gd name="T44" fmla="*/ 6 w 2574"/>
                <a:gd name="T45" fmla="*/ 2 h 2146"/>
                <a:gd name="T46" fmla="*/ 7 w 2574"/>
                <a:gd name="T47" fmla="*/ 2 h 2146"/>
                <a:gd name="T48" fmla="*/ 7 w 2574"/>
                <a:gd name="T49" fmla="*/ 2 h 2146"/>
                <a:gd name="T50" fmla="*/ 7 w 2574"/>
                <a:gd name="T51" fmla="*/ 2 h 2146"/>
                <a:gd name="T52" fmla="*/ 7 w 2574"/>
                <a:gd name="T53" fmla="*/ 2 h 2146"/>
                <a:gd name="T54" fmla="*/ 7 w 2574"/>
                <a:gd name="T55" fmla="*/ 2 h 2146"/>
                <a:gd name="T56" fmla="*/ 10 w 2574"/>
                <a:gd name="T57" fmla="*/ 2 h 2146"/>
                <a:gd name="T58" fmla="*/ 10 w 2574"/>
                <a:gd name="T59" fmla="*/ 3 h 2146"/>
                <a:gd name="T60" fmla="*/ 10 w 2574"/>
                <a:gd name="T61" fmla="*/ 3 h 2146"/>
                <a:gd name="T62" fmla="*/ 10 w 2574"/>
                <a:gd name="T63" fmla="*/ 4 h 2146"/>
                <a:gd name="T64" fmla="*/ 10 w 2574"/>
                <a:gd name="T65" fmla="*/ 4 h 2146"/>
                <a:gd name="T66" fmla="*/ 9 w 2574"/>
                <a:gd name="T67" fmla="*/ 4 h 2146"/>
                <a:gd name="T68" fmla="*/ 9 w 2574"/>
                <a:gd name="T69" fmla="*/ 5 h 2146"/>
                <a:gd name="T70" fmla="*/ 9 w 2574"/>
                <a:gd name="T71" fmla="*/ 5 h 2146"/>
                <a:gd name="T72" fmla="*/ 9 w 2574"/>
                <a:gd name="T73" fmla="*/ 5 h 2146"/>
                <a:gd name="T74" fmla="*/ 9 w 2574"/>
                <a:gd name="T75" fmla="*/ 5 h 2146"/>
                <a:gd name="T76" fmla="*/ 9 w 2574"/>
                <a:gd name="T77" fmla="*/ 6 h 2146"/>
                <a:gd name="T78" fmla="*/ 5 w 2574"/>
                <a:gd name="T79" fmla="*/ 8 h 2146"/>
                <a:gd name="T80" fmla="*/ 0 w 2574"/>
                <a:gd name="T81" fmla="*/ 6 h 2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74" h="2146">
                  <a:moveTo>
                    <a:pt x="38" y="1616"/>
                  </a:moveTo>
                  <a:lnTo>
                    <a:pt x="22" y="1597"/>
                  </a:lnTo>
                  <a:lnTo>
                    <a:pt x="0" y="1515"/>
                  </a:lnTo>
                  <a:lnTo>
                    <a:pt x="19" y="1474"/>
                  </a:lnTo>
                  <a:lnTo>
                    <a:pt x="19" y="1439"/>
                  </a:lnTo>
                  <a:lnTo>
                    <a:pt x="44" y="1376"/>
                  </a:lnTo>
                  <a:lnTo>
                    <a:pt x="32" y="1250"/>
                  </a:lnTo>
                  <a:lnTo>
                    <a:pt x="50" y="1222"/>
                  </a:lnTo>
                  <a:lnTo>
                    <a:pt x="75" y="1209"/>
                  </a:lnTo>
                  <a:lnTo>
                    <a:pt x="91" y="1187"/>
                  </a:lnTo>
                  <a:lnTo>
                    <a:pt x="107" y="1146"/>
                  </a:lnTo>
                  <a:lnTo>
                    <a:pt x="123" y="1130"/>
                  </a:lnTo>
                  <a:lnTo>
                    <a:pt x="130" y="1074"/>
                  </a:lnTo>
                  <a:lnTo>
                    <a:pt x="141" y="1071"/>
                  </a:lnTo>
                  <a:lnTo>
                    <a:pt x="218" y="978"/>
                  </a:lnTo>
                  <a:lnTo>
                    <a:pt x="255" y="893"/>
                  </a:lnTo>
                  <a:lnTo>
                    <a:pt x="322" y="771"/>
                  </a:lnTo>
                  <a:lnTo>
                    <a:pt x="394" y="547"/>
                  </a:lnTo>
                  <a:lnTo>
                    <a:pt x="448" y="452"/>
                  </a:lnTo>
                  <a:lnTo>
                    <a:pt x="495" y="313"/>
                  </a:lnTo>
                  <a:lnTo>
                    <a:pt x="552" y="140"/>
                  </a:lnTo>
                  <a:lnTo>
                    <a:pt x="574" y="80"/>
                  </a:lnTo>
                  <a:lnTo>
                    <a:pt x="584" y="26"/>
                  </a:lnTo>
                  <a:lnTo>
                    <a:pt x="584" y="10"/>
                  </a:lnTo>
                  <a:lnTo>
                    <a:pt x="612" y="0"/>
                  </a:lnTo>
                  <a:lnTo>
                    <a:pt x="643" y="10"/>
                  </a:lnTo>
                  <a:lnTo>
                    <a:pt x="662" y="3"/>
                  </a:lnTo>
                  <a:lnTo>
                    <a:pt x="713" y="26"/>
                  </a:lnTo>
                  <a:lnTo>
                    <a:pt x="738" y="51"/>
                  </a:lnTo>
                  <a:lnTo>
                    <a:pt x="744" y="64"/>
                  </a:lnTo>
                  <a:lnTo>
                    <a:pt x="789" y="70"/>
                  </a:lnTo>
                  <a:lnTo>
                    <a:pt x="848" y="114"/>
                  </a:lnTo>
                  <a:lnTo>
                    <a:pt x="858" y="178"/>
                  </a:lnTo>
                  <a:lnTo>
                    <a:pt x="851" y="196"/>
                  </a:lnTo>
                  <a:lnTo>
                    <a:pt x="845" y="297"/>
                  </a:lnTo>
                  <a:lnTo>
                    <a:pt x="861" y="329"/>
                  </a:lnTo>
                  <a:lnTo>
                    <a:pt x="943" y="373"/>
                  </a:lnTo>
                  <a:lnTo>
                    <a:pt x="1041" y="380"/>
                  </a:lnTo>
                  <a:lnTo>
                    <a:pt x="1108" y="373"/>
                  </a:lnTo>
                  <a:lnTo>
                    <a:pt x="1158" y="380"/>
                  </a:lnTo>
                  <a:lnTo>
                    <a:pt x="1265" y="411"/>
                  </a:lnTo>
                  <a:lnTo>
                    <a:pt x="1290" y="446"/>
                  </a:lnTo>
                  <a:lnTo>
                    <a:pt x="1419" y="430"/>
                  </a:lnTo>
                  <a:lnTo>
                    <a:pt x="1461" y="446"/>
                  </a:lnTo>
                  <a:lnTo>
                    <a:pt x="1480" y="458"/>
                  </a:lnTo>
                  <a:lnTo>
                    <a:pt x="1549" y="468"/>
                  </a:lnTo>
                  <a:lnTo>
                    <a:pt x="1581" y="462"/>
                  </a:lnTo>
                  <a:lnTo>
                    <a:pt x="1621" y="442"/>
                  </a:lnTo>
                  <a:lnTo>
                    <a:pt x="1656" y="442"/>
                  </a:lnTo>
                  <a:lnTo>
                    <a:pt x="1697" y="452"/>
                  </a:lnTo>
                  <a:lnTo>
                    <a:pt x="1728" y="442"/>
                  </a:lnTo>
                  <a:lnTo>
                    <a:pt x="1757" y="442"/>
                  </a:lnTo>
                  <a:lnTo>
                    <a:pt x="1779" y="452"/>
                  </a:lnTo>
                  <a:lnTo>
                    <a:pt x="1817" y="455"/>
                  </a:lnTo>
                  <a:lnTo>
                    <a:pt x="1845" y="465"/>
                  </a:lnTo>
                  <a:lnTo>
                    <a:pt x="1874" y="465"/>
                  </a:lnTo>
                  <a:lnTo>
                    <a:pt x="1914" y="446"/>
                  </a:lnTo>
                  <a:lnTo>
                    <a:pt x="2476" y="579"/>
                  </a:lnTo>
                  <a:lnTo>
                    <a:pt x="2482" y="613"/>
                  </a:lnTo>
                  <a:lnTo>
                    <a:pt x="2511" y="651"/>
                  </a:lnTo>
                  <a:lnTo>
                    <a:pt x="2536" y="657"/>
                  </a:lnTo>
                  <a:lnTo>
                    <a:pt x="2565" y="683"/>
                  </a:lnTo>
                  <a:lnTo>
                    <a:pt x="2574" y="739"/>
                  </a:lnTo>
                  <a:lnTo>
                    <a:pt x="2435" y="954"/>
                  </a:lnTo>
                  <a:lnTo>
                    <a:pt x="2410" y="976"/>
                  </a:lnTo>
                  <a:lnTo>
                    <a:pt x="2410" y="1004"/>
                  </a:lnTo>
                  <a:lnTo>
                    <a:pt x="2378" y="1036"/>
                  </a:lnTo>
                  <a:lnTo>
                    <a:pt x="2334" y="1058"/>
                  </a:lnTo>
                  <a:lnTo>
                    <a:pt x="2262" y="1168"/>
                  </a:lnTo>
                  <a:lnTo>
                    <a:pt x="2249" y="1215"/>
                  </a:lnTo>
                  <a:lnTo>
                    <a:pt x="2259" y="1241"/>
                  </a:lnTo>
                  <a:lnTo>
                    <a:pt x="2306" y="1263"/>
                  </a:lnTo>
                  <a:lnTo>
                    <a:pt x="2325" y="1294"/>
                  </a:lnTo>
                  <a:lnTo>
                    <a:pt x="2312" y="1316"/>
                  </a:lnTo>
                  <a:lnTo>
                    <a:pt x="2309" y="1329"/>
                  </a:lnTo>
                  <a:lnTo>
                    <a:pt x="2299" y="1335"/>
                  </a:lnTo>
                  <a:lnTo>
                    <a:pt x="2296" y="1382"/>
                  </a:lnTo>
                  <a:lnTo>
                    <a:pt x="2256" y="1433"/>
                  </a:lnTo>
                  <a:lnTo>
                    <a:pt x="2097" y="2146"/>
                  </a:lnTo>
                  <a:lnTo>
                    <a:pt x="1236" y="1944"/>
                  </a:lnTo>
                  <a:lnTo>
                    <a:pt x="38" y="161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05" name="Freeform 1032"/>
            <p:cNvSpPr>
              <a:spLocks/>
            </p:cNvSpPr>
            <p:nvPr/>
          </p:nvSpPr>
          <p:spPr bwMode="auto">
            <a:xfrm>
              <a:off x="745" y="1351"/>
              <a:ext cx="639" cy="1091"/>
            </a:xfrm>
            <a:custGeom>
              <a:avLst/>
              <a:gdLst>
                <a:gd name="T0" fmla="*/ 5 w 2559"/>
                <a:gd name="T1" fmla="*/ 16 h 4365"/>
                <a:gd name="T2" fmla="*/ 5 w 2559"/>
                <a:gd name="T3" fmla="*/ 16 h 4365"/>
                <a:gd name="T4" fmla="*/ 5 w 2559"/>
                <a:gd name="T5" fmla="*/ 16 h 4365"/>
                <a:gd name="T6" fmla="*/ 5 w 2559"/>
                <a:gd name="T7" fmla="*/ 15 h 4365"/>
                <a:gd name="T8" fmla="*/ 5 w 2559"/>
                <a:gd name="T9" fmla="*/ 14 h 4365"/>
                <a:gd name="T10" fmla="*/ 4 w 2559"/>
                <a:gd name="T11" fmla="*/ 14 h 4365"/>
                <a:gd name="T12" fmla="*/ 4 w 2559"/>
                <a:gd name="T13" fmla="*/ 14 h 4365"/>
                <a:gd name="T14" fmla="*/ 3 w 2559"/>
                <a:gd name="T15" fmla="*/ 13 h 4365"/>
                <a:gd name="T16" fmla="*/ 3 w 2559"/>
                <a:gd name="T17" fmla="*/ 13 h 4365"/>
                <a:gd name="T18" fmla="*/ 2 w 2559"/>
                <a:gd name="T19" fmla="*/ 12 h 4365"/>
                <a:gd name="T20" fmla="*/ 2 w 2559"/>
                <a:gd name="T21" fmla="*/ 12 h 4365"/>
                <a:gd name="T22" fmla="*/ 2 w 2559"/>
                <a:gd name="T23" fmla="*/ 12 h 4365"/>
                <a:gd name="T24" fmla="*/ 2 w 2559"/>
                <a:gd name="T25" fmla="*/ 11 h 4365"/>
                <a:gd name="T26" fmla="*/ 2 w 2559"/>
                <a:gd name="T27" fmla="*/ 11 h 4365"/>
                <a:gd name="T28" fmla="*/ 1 w 2559"/>
                <a:gd name="T29" fmla="*/ 10 h 4365"/>
                <a:gd name="T30" fmla="*/ 1 w 2559"/>
                <a:gd name="T31" fmla="*/ 9 h 4365"/>
                <a:gd name="T32" fmla="*/ 1 w 2559"/>
                <a:gd name="T33" fmla="*/ 9 h 4365"/>
                <a:gd name="T34" fmla="*/ 1 w 2559"/>
                <a:gd name="T35" fmla="*/ 8 h 4365"/>
                <a:gd name="T36" fmla="*/ 1 w 2559"/>
                <a:gd name="T37" fmla="*/ 8 h 4365"/>
                <a:gd name="T38" fmla="*/ 1 w 2559"/>
                <a:gd name="T39" fmla="*/ 7 h 4365"/>
                <a:gd name="T40" fmla="*/ 1 w 2559"/>
                <a:gd name="T41" fmla="*/ 7 h 4365"/>
                <a:gd name="T42" fmla="*/ 1 w 2559"/>
                <a:gd name="T43" fmla="*/ 7 h 4365"/>
                <a:gd name="T44" fmla="*/ 1 w 2559"/>
                <a:gd name="T45" fmla="*/ 7 h 4365"/>
                <a:gd name="T46" fmla="*/ 1 w 2559"/>
                <a:gd name="T47" fmla="*/ 6 h 4365"/>
                <a:gd name="T48" fmla="*/ 1 w 2559"/>
                <a:gd name="T49" fmla="*/ 7 h 4365"/>
                <a:gd name="T50" fmla="*/ 1 w 2559"/>
                <a:gd name="T51" fmla="*/ 6 h 4365"/>
                <a:gd name="T52" fmla="*/ 0 w 2559"/>
                <a:gd name="T53" fmla="*/ 6 h 4365"/>
                <a:gd name="T54" fmla="*/ 0 w 2559"/>
                <a:gd name="T55" fmla="*/ 5 h 4365"/>
                <a:gd name="T56" fmla="*/ 0 w 2559"/>
                <a:gd name="T57" fmla="*/ 4 h 4365"/>
                <a:gd name="T58" fmla="*/ 0 w 2559"/>
                <a:gd name="T59" fmla="*/ 4 h 4365"/>
                <a:gd name="T60" fmla="*/ 0 w 2559"/>
                <a:gd name="T61" fmla="*/ 3 h 4365"/>
                <a:gd name="T62" fmla="*/ 0 w 2559"/>
                <a:gd name="T63" fmla="*/ 2 h 4365"/>
                <a:gd name="T64" fmla="*/ 0 w 2559"/>
                <a:gd name="T65" fmla="*/ 2 h 4365"/>
                <a:gd name="T66" fmla="*/ 0 w 2559"/>
                <a:gd name="T67" fmla="*/ 1 h 4365"/>
                <a:gd name="T68" fmla="*/ 1 w 2559"/>
                <a:gd name="T69" fmla="*/ 1 h 4365"/>
                <a:gd name="T70" fmla="*/ 1 w 2559"/>
                <a:gd name="T71" fmla="*/ 0 h 4365"/>
                <a:gd name="T72" fmla="*/ 4 w 2559"/>
                <a:gd name="T73" fmla="*/ 6 h 4365"/>
                <a:gd name="T74" fmla="*/ 9 w 2559"/>
                <a:gd name="T75" fmla="*/ 14 h 4365"/>
                <a:gd name="T76" fmla="*/ 10 w 2559"/>
                <a:gd name="T77" fmla="*/ 14 h 4365"/>
                <a:gd name="T78" fmla="*/ 10 w 2559"/>
                <a:gd name="T79" fmla="*/ 14 h 4365"/>
                <a:gd name="T80" fmla="*/ 10 w 2559"/>
                <a:gd name="T81" fmla="*/ 15 h 4365"/>
                <a:gd name="T82" fmla="*/ 9 w 2559"/>
                <a:gd name="T83" fmla="*/ 15 h 4365"/>
                <a:gd name="T84" fmla="*/ 9 w 2559"/>
                <a:gd name="T85" fmla="*/ 16 h 4365"/>
                <a:gd name="T86" fmla="*/ 9 w 2559"/>
                <a:gd name="T87" fmla="*/ 16 h 4365"/>
                <a:gd name="T88" fmla="*/ 9 w 2559"/>
                <a:gd name="T89" fmla="*/ 16 h 4365"/>
                <a:gd name="T90" fmla="*/ 9 w 2559"/>
                <a:gd name="T91" fmla="*/ 17 h 4365"/>
                <a:gd name="T92" fmla="*/ 9 w 2559"/>
                <a:gd name="T93" fmla="*/ 17 h 43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559" h="4365">
                  <a:moveTo>
                    <a:pt x="2231" y="4353"/>
                  </a:moveTo>
                  <a:lnTo>
                    <a:pt x="1451" y="4277"/>
                  </a:lnTo>
                  <a:lnTo>
                    <a:pt x="1445" y="4264"/>
                  </a:lnTo>
                  <a:lnTo>
                    <a:pt x="1436" y="4227"/>
                  </a:lnTo>
                  <a:lnTo>
                    <a:pt x="1445" y="4205"/>
                  </a:lnTo>
                  <a:lnTo>
                    <a:pt x="1451" y="4202"/>
                  </a:lnTo>
                  <a:lnTo>
                    <a:pt x="1442" y="4189"/>
                  </a:lnTo>
                  <a:lnTo>
                    <a:pt x="1436" y="4189"/>
                  </a:lnTo>
                  <a:lnTo>
                    <a:pt x="1423" y="4154"/>
                  </a:lnTo>
                  <a:lnTo>
                    <a:pt x="1426" y="4141"/>
                  </a:lnTo>
                  <a:lnTo>
                    <a:pt x="1423" y="4013"/>
                  </a:lnTo>
                  <a:lnTo>
                    <a:pt x="1357" y="3870"/>
                  </a:lnTo>
                  <a:lnTo>
                    <a:pt x="1320" y="3833"/>
                  </a:lnTo>
                  <a:lnTo>
                    <a:pt x="1285" y="3772"/>
                  </a:lnTo>
                  <a:lnTo>
                    <a:pt x="1209" y="3703"/>
                  </a:lnTo>
                  <a:lnTo>
                    <a:pt x="1158" y="3706"/>
                  </a:lnTo>
                  <a:lnTo>
                    <a:pt x="1133" y="3678"/>
                  </a:lnTo>
                  <a:lnTo>
                    <a:pt x="1148" y="3641"/>
                  </a:lnTo>
                  <a:lnTo>
                    <a:pt x="1136" y="3615"/>
                  </a:lnTo>
                  <a:lnTo>
                    <a:pt x="1139" y="3593"/>
                  </a:lnTo>
                  <a:lnTo>
                    <a:pt x="1111" y="3561"/>
                  </a:lnTo>
                  <a:lnTo>
                    <a:pt x="1032" y="3551"/>
                  </a:lnTo>
                  <a:lnTo>
                    <a:pt x="985" y="3533"/>
                  </a:lnTo>
                  <a:lnTo>
                    <a:pt x="928" y="3482"/>
                  </a:lnTo>
                  <a:lnTo>
                    <a:pt x="893" y="3394"/>
                  </a:lnTo>
                  <a:lnTo>
                    <a:pt x="842" y="3357"/>
                  </a:lnTo>
                  <a:lnTo>
                    <a:pt x="792" y="3344"/>
                  </a:lnTo>
                  <a:lnTo>
                    <a:pt x="647" y="3277"/>
                  </a:lnTo>
                  <a:lnTo>
                    <a:pt x="600" y="3277"/>
                  </a:lnTo>
                  <a:lnTo>
                    <a:pt x="540" y="3237"/>
                  </a:lnTo>
                  <a:lnTo>
                    <a:pt x="502" y="3202"/>
                  </a:lnTo>
                  <a:lnTo>
                    <a:pt x="502" y="3170"/>
                  </a:lnTo>
                  <a:lnTo>
                    <a:pt x="525" y="3142"/>
                  </a:lnTo>
                  <a:lnTo>
                    <a:pt x="537" y="3072"/>
                  </a:lnTo>
                  <a:lnTo>
                    <a:pt x="546" y="3028"/>
                  </a:lnTo>
                  <a:lnTo>
                    <a:pt x="555" y="3009"/>
                  </a:lnTo>
                  <a:lnTo>
                    <a:pt x="544" y="2959"/>
                  </a:lnTo>
                  <a:lnTo>
                    <a:pt x="505" y="2940"/>
                  </a:lnTo>
                  <a:lnTo>
                    <a:pt x="502" y="2895"/>
                  </a:lnTo>
                  <a:lnTo>
                    <a:pt x="512" y="2883"/>
                  </a:lnTo>
                  <a:lnTo>
                    <a:pt x="521" y="2883"/>
                  </a:lnTo>
                  <a:lnTo>
                    <a:pt x="525" y="2842"/>
                  </a:lnTo>
                  <a:lnTo>
                    <a:pt x="486" y="2810"/>
                  </a:lnTo>
                  <a:lnTo>
                    <a:pt x="388" y="2637"/>
                  </a:lnTo>
                  <a:lnTo>
                    <a:pt x="382" y="2589"/>
                  </a:lnTo>
                  <a:lnTo>
                    <a:pt x="363" y="2552"/>
                  </a:lnTo>
                  <a:lnTo>
                    <a:pt x="357" y="2514"/>
                  </a:lnTo>
                  <a:lnTo>
                    <a:pt x="287" y="2413"/>
                  </a:lnTo>
                  <a:lnTo>
                    <a:pt x="294" y="2312"/>
                  </a:lnTo>
                  <a:lnTo>
                    <a:pt x="313" y="2293"/>
                  </a:lnTo>
                  <a:lnTo>
                    <a:pt x="332" y="2286"/>
                  </a:lnTo>
                  <a:lnTo>
                    <a:pt x="366" y="2249"/>
                  </a:lnTo>
                  <a:lnTo>
                    <a:pt x="373" y="2183"/>
                  </a:lnTo>
                  <a:lnTo>
                    <a:pt x="350" y="2158"/>
                  </a:lnTo>
                  <a:lnTo>
                    <a:pt x="300" y="2135"/>
                  </a:lnTo>
                  <a:lnTo>
                    <a:pt x="250" y="2091"/>
                  </a:lnTo>
                  <a:lnTo>
                    <a:pt x="231" y="2044"/>
                  </a:lnTo>
                  <a:lnTo>
                    <a:pt x="234" y="1908"/>
                  </a:lnTo>
                  <a:lnTo>
                    <a:pt x="244" y="1890"/>
                  </a:lnTo>
                  <a:lnTo>
                    <a:pt x="238" y="1855"/>
                  </a:lnTo>
                  <a:lnTo>
                    <a:pt x="252" y="1848"/>
                  </a:lnTo>
                  <a:lnTo>
                    <a:pt x="262" y="1786"/>
                  </a:lnTo>
                  <a:lnTo>
                    <a:pt x="275" y="1779"/>
                  </a:lnTo>
                  <a:lnTo>
                    <a:pt x="287" y="1804"/>
                  </a:lnTo>
                  <a:lnTo>
                    <a:pt x="287" y="1855"/>
                  </a:lnTo>
                  <a:lnTo>
                    <a:pt x="294" y="1871"/>
                  </a:lnTo>
                  <a:lnTo>
                    <a:pt x="342" y="1905"/>
                  </a:lnTo>
                  <a:lnTo>
                    <a:pt x="350" y="1893"/>
                  </a:lnTo>
                  <a:lnTo>
                    <a:pt x="353" y="1855"/>
                  </a:lnTo>
                  <a:lnTo>
                    <a:pt x="332" y="1782"/>
                  </a:lnTo>
                  <a:lnTo>
                    <a:pt x="326" y="1738"/>
                  </a:lnTo>
                  <a:lnTo>
                    <a:pt x="332" y="1682"/>
                  </a:lnTo>
                  <a:lnTo>
                    <a:pt x="323" y="1678"/>
                  </a:lnTo>
                  <a:lnTo>
                    <a:pt x="287" y="1712"/>
                  </a:lnTo>
                  <a:lnTo>
                    <a:pt x="287" y="1735"/>
                  </a:lnTo>
                  <a:lnTo>
                    <a:pt x="275" y="1754"/>
                  </a:lnTo>
                  <a:lnTo>
                    <a:pt x="231" y="1738"/>
                  </a:lnTo>
                  <a:lnTo>
                    <a:pt x="183" y="1672"/>
                  </a:lnTo>
                  <a:lnTo>
                    <a:pt x="140" y="1653"/>
                  </a:lnTo>
                  <a:lnTo>
                    <a:pt x="161" y="1608"/>
                  </a:lnTo>
                  <a:lnTo>
                    <a:pt x="161" y="1464"/>
                  </a:lnTo>
                  <a:lnTo>
                    <a:pt x="98" y="1395"/>
                  </a:lnTo>
                  <a:lnTo>
                    <a:pt x="73" y="1340"/>
                  </a:lnTo>
                  <a:lnTo>
                    <a:pt x="26" y="1217"/>
                  </a:lnTo>
                  <a:lnTo>
                    <a:pt x="51" y="1177"/>
                  </a:lnTo>
                  <a:lnTo>
                    <a:pt x="42" y="1138"/>
                  </a:lnTo>
                  <a:lnTo>
                    <a:pt x="36" y="1108"/>
                  </a:lnTo>
                  <a:lnTo>
                    <a:pt x="60" y="1018"/>
                  </a:lnTo>
                  <a:lnTo>
                    <a:pt x="89" y="975"/>
                  </a:lnTo>
                  <a:lnTo>
                    <a:pt x="98" y="952"/>
                  </a:lnTo>
                  <a:lnTo>
                    <a:pt x="89" y="867"/>
                  </a:lnTo>
                  <a:lnTo>
                    <a:pt x="51" y="782"/>
                  </a:lnTo>
                  <a:lnTo>
                    <a:pt x="48" y="760"/>
                  </a:lnTo>
                  <a:lnTo>
                    <a:pt x="39" y="738"/>
                  </a:lnTo>
                  <a:lnTo>
                    <a:pt x="20" y="720"/>
                  </a:lnTo>
                  <a:lnTo>
                    <a:pt x="7" y="681"/>
                  </a:lnTo>
                  <a:lnTo>
                    <a:pt x="0" y="630"/>
                  </a:lnTo>
                  <a:lnTo>
                    <a:pt x="10" y="615"/>
                  </a:lnTo>
                  <a:lnTo>
                    <a:pt x="7" y="574"/>
                  </a:lnTo>
                  <a:lnTo>
                    <a:pt x="48" y="508"/>
                  </a:lnTo>
                  <a:lnTo>
                    <a:pt x="161" y="382"/>
                  </a:lnTo>
                  <a:lnTo>
                    <a:pt x="161" y="356"/>
                  </a:lnTo>
                  <a:lnTo>
                    <a:pt x="171" y="306"/>
                  </a:lnTo>
                  <a:lnTo>
                    <a:pt x="196" y="284"/>
                  </a:lnTo>
                  <a:lnTo>
                    <a:pt x="225" y="237"/>
                  </a:lnTo>
                  <a:lnTo>
                    <a:pt x="234" y="126"/>
                  </a:lnTo>
                  <a:lnTo>
                    <a:pt x="212" y="75"/>
                  </a:lnTo>
                  <a:lnTo>
                    <a:pt x="234" y="22"/>
                  </a:lnTo>
                  <a:lnTo>
                    <a:pt x="250" y="0"/>
                  </a:lnTo>
                  <a:lnTo>
                    <a:pt x="1448" y="328"/>
                  </a:lnTo>
                  <a:lnTo>
                    <a:pt x="1145" y="1520"/>
                  </a:lnTo>
                  <a:lnTo>
                    <a:pt x="2468" y="3463"/>
                  </a:lnTo>
                  <a:lnTo>
                    <a:pt x="2464" y="3520"/>
                  </a:lnTo>
                  <a:lnTo>
                    <a:pt x="2468" y="3543"/>
                  </a:lnTo>
                  <a:lnTo>
                    <a:pt x="2464" y="3558"/>
                  </a:lnTo>
                  <a:lnTo>
                    <a:pt x="2490" y="3609"/>
                  </a:lnTo>
                  <a:lnTo>
                    <a:pt x="2490" y="3647"/>
                  </a:lnTo>
                  <a:lnTo>
                    <a:pt x="2502" y="3675"/>
                  </a:lnTo>
                  <a:lnTo>
                    <a:pt x="2514" y="3722"/>
                  </a:lnTo>
                  <a:lnTo>
                    <a:pt x="2534" y="3735"/>
                  </a:lnTo>
                  <a:lnTo>
                    <a:pt x="2553" y="3760"/>
                  </a:lnTo>
                  <a:lnTo>
                    <a:pt x="2559" y="3798"/>
                  </a:lnTo>
                  <a:lnTo>
                    <a:pt x="2553" y="3811"/>
                  </a:lnTo>
                  <a:lnTo>
                    <a:pt x="2540" y="3801"/>
                  </a:lnTo>
                  <a:lnTo>
                    <a:pt x="2499" y="3836"/>
                  </a:lnTo>
                  <a:lnTo>
                    <a:pt x="2452" y="3851"/>
                  </a:lnTo>
                  <a:lnTo>
                    <a:pt x="2417" y="3899"/>
                  </a:lnTo>
                  <a:lnTo>
                    <a:pt x="2392" y="4009"/>
                  </a:lnTo>
                  <a:lnTo>
                    <a:pt x="2328" y="4091"/>
                  </a:lnTo>
                  <a:lnTo>
                    <a:pt x="2294" y="4091"/>
                  </a:lnTo>
                  <a:lnTo>
                    <a:pt x="2291" y="4114"/>
                  </a:lnTo>
                  <a:lnTo>
                    <a:pt x="2300" y="4141"/>
                  </a:lnTo>
                  <a:lnTo>
                    <a:pt x="2297" y="4163"/>
                  </a:lnTo>
                  <a:lnTo>
                    <a:pt x="2282" y="4214"/>
                  </a:lnTo>
                  <a:lnTo>
                    <a:pt x="2294" y="4239"/>
                  </a:lnTo>
                  <a:lnTo>
                    <a:pt x="2338" y="4277"/>
                  </a:lnTo>
                  <a:lnTo>
                    <a:pt x="2344" y="4293"/>
                  </a:lnTo>
                  <a:lnTo>
                    <a:pt x="2332" y="4312"/>
                  </a:lnTo>
                  <a:lnTo>
                    <a:pt x="2325" y="4337"/>
                  </a:lnTo>
                  <a:lnTo>
                    <a:pt x="2297" y="4365"/>
                  </a:lnTo>
                  <a:lnTo>
                    <a:pt x="2282" y="4362"/>
                  </a:lnTo>
                  <a:lnTo>
                    <a:pt x="2231" y="4353"/>
                  </a:lnTo>
                  <a:close/>
                </a:path>
              </a:pathLst>
            </a:custGeom>
            <a:noFill/>
            <a:ln w="9525">
              <a:solidFill>
                <a:schemeClr val="tx1"/>
              </a:solidFill>
              <a:round/>
              <a:headEnd/>
              <a:tailEnd/>
            </a:ln>
          </p:spPr>
          <p:txBody>
            <a:bodyPr/>
            <a:lstStyle/>
            <a:p>
              <a:endParaRPr lang="en-US"/>
            </a:p>
          </p:txBody>
        </p:sp>
        <p:sp>
          <p:nvSpPr>
            <p:cNvPr id="16406" name="Freeform 1033"/>
            <p:cNvSpPr>
              <a:spLocks/>
            </p:cNvSpPr>
            <p:nvPr/>
          </p:nvSpPr>
          <p:spPr bwMode="auto">
            <a:xfrm>
              <a:off x="745" y="1351"/>
              <a:ext cx="639" cy="1091"/>
            </a:xfrm>
            <a:custGeom>
              <a:avLst/>
              <a:gdLst>
                <a:gd name="T0" fmla="*/ 5 w 2559"/>
                <a:gd name="T1" fmla="*/ 16 h 4365"/>
                <a:gd name="T2" fmla="*/ 5 w 2559"/>
                <a:gd name="T3" fmla="*/ 16 h 4365"/>
                <a:gd name="T4" fmla="*/ 5 w 2559"/>
                <a:gd name="T5" fmla="*/ 16 h 4365"/>
                <a:gd name="T6" fmla="*/ 5 w 2559"/>
                <a:gd name="T7" fmla="*/ 15 h 4365"/>
                <a:gd name="T8" fmla="*/ 5 w 2559"/>
                <a:gd name="T9" fmla="*/ 14 h 4365"/>
                <a:gd name="T10" fmla="*/ 4 w 2559"/>
                <a:gd name="T11" fmla="*/ 14 h 4365"/>
                <a:gd name="T12" fmla="*/ 4 w 2559"/>
                <a:gd name="T13" fmla="*/ 14 h 4365"/>
                <a:gd name="T14" fmla="*/ 3 w 2559"/>
                <a:gd name="T15" fmla="*/ 13 h 4365"/>
                <a:gd name="T16" fmla="*/ 3 w 2559"/>
                <a:gd name="T17" fmla="*/ 13 h 4365"/>
                <a:gd name="T18" fmla="*/ 2 w 2559"/>
                <a:gd name="T19" fmla="*/ 12 h 4365"/>
                <a:gd name="T20" fmla="*/ 2 w 2559"/>
                <a:gd name="T21" fmla="*/ 12 h 4365"/>
                <a:gd name="T22" fmla="*/ 2 w 2559"/>
                <a:gd name="T23" fmla="*/ 12 h 4365"/>
                <a:gd name="T24" fmla="*/ 2 w 2559"/>
                <a:gd name="T25" fmla="*/ 11 h 4365"/>
                <a:gd name="T26" fmla="*/ 2 w 2559"/>
                <a:gd name="T27" fmla="*/ 11 h 4365"/>
                <a:gd name="T28" fmla="*/ 1 w 2559"/>
                <a:gd name="T29" fmla="*/ 10 h 4365"/>
                <a:gd name="T30" fmla="*/ 1 w 2559"/>
                <a:gd name="T31" fmla="*/ 9 h 4365"/>
                <a:gd name="T32" fmla="*/ 1 w 2559"/>
                <a:gd name="T33" fmla="*/ 9 h 4365"/>
                <a:gd name="T34" fmla="*/ 1 w 2559"/>
                <a:gd name="T35" fmla="*/ 8 h 4365"/>
                <a:gd name="T36" fmla="*/ 1 w 2559"/>
                <a:gd name="T37" fmla="*/ 8 h 4365"/>
                <a:gd name="T38" fmla="*/ 1 w 2559"/>
                <a:gd name="T39" fmla="*/ 7 h 4365"/>
                <a:gd name="T40" fmla="*/ 1 w 2559"/>
                <a:gd name="T41" fmla="*/ 7 h 4365"/>
                <a:gd name="T42" fmla="*/ 1 w 2559"/>
                <a:gd name="T43" fmla="*/ 7 h 4365"/>
                <a:gd name="T44" fmla="*/ 1 w 2559"/>
                <a:gd name="T45" fmla="*/ 7 h 4365"/>
                <a:gd name="T46" fmla="*/ 1 w 2559"/>
                <a:gd name="T47" fmla="*/ 6 h 4365"/>
                <a:gd name="T48" fmla="*/ 1 w 2559"/>
                <a:gd name="T49" fmla="*/ 7 h 4365"/>
                <a:gd name="T50" fmla="*/ 1 w 2559"/>
                <a:gd name="T51" fmla="*/ 6 h 4365"/>
                <a:gd name="T52" fmla="*/ 0 w 2559"/>
                <a:gd name="T53" fmla="*/ 6 h 4365"/>
                <a:gd name="T54" fmla="*/ 0 w 2559"/>
                <a:gd name="T55" fmla="*/ 5 h 4365"/>
                <a:gd name="T56" fmla="*/ 0 w 2559"/>
                <a:gd name="T57" fmla="*/ 4 h 4365"/>
                <a:gd name="T58" fmla="*/ 0 w 2559"/>
                <a:gd name="T59" fmla="*/ 4 h 4365"/>
                <a:gd name="T60" fmla="*/ 0 w 2559"/>
                <a:gd name="T61" fmla="*/ 3 h 4365"/>
                <a:gd name="T62" fmla="*/ 0 w 2559"/>
                <a:gd name="T63" fmla="*/ 3 h 4365"/>
                <a:gd name="T64" fmla="*/ 0 w 2559"/>
                <a:gd name="T65" fmla="*/ 2 h 4365"/>
                <a:gd name="T66" fmla="*/ 0 w 2559"/>
                <a:gd name="T67" fmla="*/ 1 h 4365"/>
                <a:gd name="T68" fmla="*/ 1 w 2559"/>
                <a:gd name="T69" fmla="*/ 1 h 4365"/>
                <a:gd name="T70" fmla="*/ 1 w 2559"/>
                <a:gd name="T71" fmla="*/ 0 h 4365"/>
                <a:gd name="T72" fmla="*/ 5 w 2559"/>
                <a:gd name="T73" fmla="*/ 1 h 4365"/>
                <a:gd name="T74" fmla="*/ 9 w 2559"/>
                <a:gd name="T75" fmla="*/ 14 h 4365"/>
                <a:gd name="T76" fmla="*/ 10 w 2559"/>
                <a:gd name="T77" fmla="*/ 14 h 4365"/>
                <a:gd name="T78" fmla="*/ 10 w 2559"/>
                <a:gd name="T79" fmla="*/ 14 h 4365"/>
                <a:gd name="T80" fmla="*/ 10 w 2559"/>
                <a:gd name="T81" fmla="*/ 15 h 4365"/>
                <a:gd name="T82" fmla="*/ 10 w 2559"/>
                <a:gd name="T83" fmla="*/ 15 h 4365"/>
                <a:gd name="T84" fmla="*/ 9 w 2559"/>
                <a:gd name="T85" fmla="*/ 15 h 4365"/>
                <a:gd name="T86" fmla="*/ 9 w 2559"/>
                <a:gd name="T87" fmla="*/ 16 h 4365"/>
                <a:gd name="T88" fmla="*/ 9 w 2559"/>
                <a:gd name="T89" fmla="*/ 16 h 4365"/>
                <a:gd name="T90" fmla="*/ 9 w 2559"/>
                <a:gd name="T91" fmla="*/ 17 h 4365"/>
                <a:gd name="T92" fmla="*/ 9 w 2559"/>
                <a:gd name="T93" fmla="*/ 17 h 4365"/>
                <a:gd name="T94" fmla="*/ 9 w 2559"/>
                <a:gd name="T95" fmla="*/ 17 h 43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559" h="4365">
                  <a:moveTo>
                    <a:pt x="2231" y="4353"/>
                  </a:moveTo>
                  <a:lnTo>
                    <a:pt x="1451" y="4277"/>
                  </a:lnTo>
                  <a:lnTo>
                    <a:pt x="1445" y="4264"/>
                  </a:lnTo>
                  <a:lnTo>
                    <a:pt x="1436" y="4227"/>
                  </a:lnTo>
                  <a:lnTo>
                    <a:pt x="1445" y="4205"/>
                  </a:lnTo>
                  <a:lnTo>
                    <a:pt x="1451" y="4202"/>
                  </a:lnTo>
                  <a:lnTo>
                    <a:pt x="1442" y="4189"/>
                  </a:lnTo>
                  <a:lnTo>
                    <a:pt x="1436" y="4189"/>
                  </a:lnTo>
                  <a:lnTo>
                    <a:pt x="1423" y="4154"/>
                  </a:lnTo>
                  <a:lnTo>
                    <a:pt x="1426" y="4141"/>
                  </a:lnTo>
                  <a:lnTo>
                    <a:pt x="1423" y="4013"/>
                  </a:lnTo>
                  <a:lnTo>
                    <a:pt x="1357" y="3870"/>
                  </a:lnTo>
                  <a:lnTo>
                    <a:pt x="1320" y="3833"/>
                  </a:lnTo>
                  <a:lnTo>
                    <a:pt x="1285" y="3772"/>
                  </a:lnTo>
                  <a:lnTo>
                    <a:pt x="1209" y="3703"/>
                  </a:lnTo>
                  <a:lnTo>
                    <a:pt x="1158" y="3706"/>
                  </a:lnTo>
                  <a:lnTo>
                    <a:pt x="1133" y="3678"/>
                  </a:lnTo>
                  <a:lnTo>
                    <a:pt x="1148" y="3641"/>
                  </a:lnTo>
                  <a:lnTo>
                    <a:pt x="1136" y="3615"/>
                  </a:lnTo>
                  <a:lnTo>
                    <a:pt x="1139" y="3593"/>
                  </a:lnTo>
                  <a:lnTo>
                    <a:pt x="1111" y="3561"/>
                  </a:lnTo>
                  <a:lnTo>
                    <a:pt x="1032" y="3551"/>
                  </a:lnTo>
                  <a:lnTo>
                    <a:pt x="985" y="3533"/>
                  </a:lnTo>
                  <a:lnTo>
                    <a:pt x="928" y="3482"/>
                  </a:lnTo>
                  <a:lnTo>
                    <a:pt x="893" y="3394"/>
                  </a:lnTo>
                  <a:lnTo>
                    <a:pt x="842" y="3357"/>
                  </a:lnTo>
                  <a:lnTo>
                    <a:pt x="792" y="3344"/>
                  </a:lnTo>
                  <a:lnTo>
                    <a:pt x="647" y="3277"/>
                  </a:lnTo>
                  <a:lnTo>
                    <a:pt x="600" y="3277"/>
                  </a:lnTo>
                  <a:lnTo>
                    <a:pt x="540" y="3237"/>
                  </a:lnTo>
                  <a:lnTo>
                    <a:pt x="502" y="3202"/>
                  </a:lnTo>
                  <a:lnTo>
                    <a:pt x="502" y="3170"/>
                  </a:lnTo>
                  <a:lnTo>
                    <a:pt x="525" y="3142"/>
                  </a:lnTo>
                  <a:lnTo>
                    <a:pt x="537" y="3072"/>
                  </a:lnTo>
                  <a:lnTo>
                    <a:pt x="546" y="3028"/>
                  </a:lnTo>
                  <a:lnTo>
                    <a:pt x="555" y="3009"/>
                  </a:lnTo>
                  <a:lnTo>
                    <a:pt x="544" y="2959"/>
                  </a:lnTo>
                  <a:lnTo>
                    <a:pt x="505" y="2940"/>
                  </a:lnTo>
                  <a:lnTo>
                    <a:pt x="502" y="2895"/>
                  </a:lnTo>
                  <a:lnTo>
                    <a:pt x="512" y="2883"/>
                  </a:lnTo>
                  <a:lnTo>
                    <a:pt x="521" y="2883"/>
                  </a:lnTo>
                  <a:lnTo>
                    <a:pt x="525" y="2842"/>
                  </a:lnTo>
                  <a:lnTo>
                    <a:pt x="486" y="2810"/>
                  </a:lnTo>
                  <a:lnTo>
                    <a:pt x="388" y="2637"/>
                  </a:lnTo>
                  <a:lnTo>
                    <a:pt x="382" y="2589"/>
                  </a:lnTo>
                  <a:lnTo>
                    <a:pt x="363" y="2552"/>
                  </a:lnTo>
                  <a:lnTo>
                    <a:pt x="357" y="2514"/>
                  </a:lnTo>
                  <a:lnTo>
                    <a:pt x="287" y="2413"/>
                  </a:lnTo>
                  <a:lnTo>
                    <a:pt x="294" y="2312"/>
                  </a:lnTo>
                  <a:lnTo>
                    <a:pt x="313" y="2293"/>
                  </a:lnTo>
                  <a:lnTo>
                    <a:pt x="332" y="2286"/>
                  </a:lnTo>
                  <a:lnTo>
                    <a:pt x="366" y="2249"/>
                  </a:lnTo>
                  <a:lnTo>
                    <a:pt x="373" y="2183"/>
                  </a:lnTo>
                  <a:lnTo>
                    <a:pt x="350" y="2158"/>
                  </a:lnTo>
                  <a:lnTo>
                    <a:pt x="300" y="2135"/>
                  </a:lnTo>
                  <a:lnTo>
                    <a:pt x="250" y="2091"/>
                  </a:lnTo>
                  <a:lnTo>
                    <a:pt x="231" y="2044"/>
                  </a:lnTo>
                  <a:lnTo>
                    <a:pt x="234" y="1908"/>
                  </a:lnTo>
                  <a:lnTo>
                    <a:pt x="244" y="1890"/>
                  </a:lnTo>
                  <a:lnTo>
                    <a:pt x="238" y="1855"/>
                  </a:lnTo>
                  <a:lnTo>
                    <a:pt x="252" y="1848"/>
                  </a:lnTo>
                  <a:lnTo>
                    <a:pt x="262" y="1786"/>
                  </a:lnTo>
                  <a:lnTo>
                    <a:pt x="275" y="1779"/>
                  </a:lnTo>
                  <a:lnTo>
                    <a:pt x="287" y="1804"/>
                  </a:lnTo>
                  <a:lnTo>
                    <a:pt x="287" y="1855"/>
                  </a:lnTo>
                  <a:lnTo>
                    <a:pt x="294" y="1871"/>
                  </a:lnTo>
                  <a:lnTo>
                    <a:pt x="342" y="1905"/>
                  </a:lnTo>
                  <a:lnTo>
                    <a:pt x="350" y="1893"/>
                  </a:lnTo>
                  <a:lnTo>
                    <a:pt x="353" y="1855"/>
                  </a:lnTo>
                  <a:lnTo>
                    <a:pt x="332" y="1782"/>
                  </a:lnTo>
                  <a:lnTo>
                    <a:pt x="326" y="1738"/>
                  </a:lnTo>
                  <a:lnTo>
                    <a:pt x="332" y="1682"/>
                  </a:lnTo>
                  <a:lnTo>
                    <a:pt x="323" y="1678"/>
                  </a:lnTo>
                  <a:lnTo>
                    <a:pt x="287" y="1712"/>
                  </a:lnTo>
                  <a:lnTo>
                    <a:pt x="287" y="1735"/>
                  </a:lnTo>
                  <a:lnTo>
                    <a:pt x="275" y="1754"/>
                  </a:lnTo>
                  <a:lnTo>
                    <a:pt x="231" y="1738"/>
                  </a:lnTo>
                  <a:lnTo>
                    <a:pt x="183" y="1672"/>
                  </a:lnTo>
                  <a:lnTo>
                    <a:pt x="140" y="1653"/>
                  </a:lnTo>
                  <a:lnTo>
                    <a:pt x="161" y="1608"/>
                  </a:lnTo>
                  <a:lnTo>
                    <a:pt x="161" y="1464"/>
                  </a:lnTo>
                  <a:lnTo>
                    <a:pt x="98" y="1395"/>
                  </a:lnTo>
                  <a:lnTo>
                    <a:pt x="73" y="1340"/>
                  </a:lnTo>
                  <a:lnTo>
                    <a:pt x="26" y="1217"/>
                  </a:lnTo>
                  <a:lnTo>
                    <a:pt x="51" y="1177"/>
                  </a:lnTo>
                  <a:lnTo>
                    <a:pt x="42" y="1138"/>
                  </a:lnTo>
                  <a:lnTo>
                    <a:pt x="36" y="1108"/>
                  </a:lnTo>
                  <a:lnTo>
                    <a:pt x="60" y="1018"/>
                  </a:lnTo>
                  <a:lnTo>
                    <a:pt x="89" y="975"/>
                  </a:lnTo>
                  <a:lnTo>
                    <a:pt x="98" y="952"/>
                  </a:lnTo>
                  <a:lnTo>
                    <a:pt x="89" y="867"/>
                  </a:lnTo>
                  <a:lnTo>
                    <a:pt x="51" y="782"/>
                  </a:lnTo>
                  <a:lnTo>
                    <a:pt x="48" y="760"/>
                  </a:lnTo>
                  <a:lnTo>
                    <a:pt x="39" y="738"/>
                  </a:lnTo>
                  <a:lnTo>
                    <a:pt x="20" y="720"/>
                  </a:lnTo>
                  <a:lnTo>
                    <a:pt x="7" y="681"/>
                  </a:lnTo>
                  <a:lnTo>
                    <a:pt x="0" y="630"/>
                  </a:lnTo>
                  <a:lnTo>
                    <a:pt x="10" y="615"/>
                  </a:lnTo>
                  <a:lnTo>
                    <a:pt x="7" y="574"/>
                  </a:lnTo>
                  <a:lnTo>
                    <a:pt x="48" y="508"/>
                  </a:lnTo>
                  <a:lnTo>
                    <a:pt x="161" y="382"/>
                  </a:lnTo>
                  <a:lnTo>
                    <a:pt x="161" y="356"/>
                  </a:lnTo>
                  <a:lnTo>
                    <a:pt x="171" y="306"/>
                  </a:lnTo>
                  <a:lnTo>
                    <a:pt x="196" y="284"/>
                  </a:lnTo>
                  <a:lnTo>
                    <a:pt x="225" y="237"/>
                  </a:lnTo>
                  <a:lnTo>
                    <a:pt x="234" y="126"/>
                  </a:lnTo>
                  <a:lnTo>
                    <a:pt x="212" y="75"/>
                  </a:lnTo>
                  <a:lnTo>
                    <a:pt x="234" y="22"/>
                  </a:lnTo>
                  <a:lnTo>
                    <a:pt x="250" y="0"/>
                  </a:lnTo>
                  <a:lnTo>
                    <a:pt x="1448" y="328"/>
                  </a:lnTo>
                  <a:lnTo>
                    <a:pt x="1145" y="1520"/>
                  </a:lnTo>
                  <a:lnTo>
                    <a:pt x="2468" y="3463"/>
                  </a:lnTo>
                  <a:lnTo>
                    <a:pt x="2464" y="3520"/>
                  </a:lnTo>
                  <a:lnTo>
                    <a:pt x="2468" y="3543"/>
                  </a:lnTo>
                  <a:lnTo>
                    <a:pt x="2464" y="3558"/>
                  </a:lnTo>
                  <a:lnTo>
                    <a:pt x="2490" y="3609"/>
                  </a:lnTo>
                  <a:lnTo>
                    <a:pt x="2490" y="3647"/>
                  </a:lnTo>
                  <a:lnTo>
                    <a:pt x="2502" y="3675"/>
                  </a:lnTo>
                  <a:lnTo>
                    <a:pt x="2514" y="3722"/>
                  </a:lnTo>
                  <a:lnTo>
                    <a:pt x="2534" y="3735"/>
                  </a:lnTo>
                  <a:lnTo>
                    <a:pt x="2553" y="3760"/>
                  </a:lnTo>
                  <a:lnTo>
                    <a:pt x="2559" y="3798"/>
                  </a:lnTo>
                  <a:lnTo>
                    <a:pt x="2553" y="3811"/>
                  </a:lnTo>
                  <a:lnTo>
                    <a:pt x="2540" y="3801"/>
                  </a:lnTo>
                  <a:lnTo>
                    <a:pt x="2499" y="3836"/>
                  </a:lnTo>
                  <a:lnTo>
                    <a:pt x="2452" y="3851"/>
                  </a:lnTo>
                  <a:lnTo>
                    <a:pt x="2417" y="3899"/>
                  </a:lnTo>
                  <a:lnTo>
                    <a:pt x="2392" y="4009"/>
                  </a:lnTo>
                  <a:lnTo>
                    <a:pt x="2328" y="4091"/>
                  </a:lnTo>
                  <a:lnTo>
                    <a:pt x="2294" y="4091"/>
                  </a:lnTo>
                  <a:lnTo>
                    <a:pt x="2291" y="4114"/>
                  </a:lnTo>
                  <a:lnTo>
                    <a:pt x="2300" y="4141"/>
                  </a:lnTo>
                  <a:lnTo>
                    <a:pt x="2297" y="4163"/>
                  </a:lnTo>
                  <a:lnTo>
                    <a:pt x="2282" y="4214"/>
                  </a:lnTo>
                  <a:lnTo>
                    <a:pt x="2294" y="4239"/>
                  </a:lnTo>
                  <a:lnTo>
                    <a:pt x="2338" y="4277"/>
                  </a:lnTo>
                  <a:lnTo>
                    <a:pt x="2344" y="4293"/>
                  </a:lnTo>
                  <a:lnTo>
                    <a:pt x="2332" y="4312"/>
                  </a:lnTo>
                  <a:lnTo>
                    <a:pt x="2325" y="4337"/>
                  </a:lnTo>
                  <a:lnTo>
                    <a:pt x="2297" y="4365"/>
                  </a:lnTo>
                  <a:lnTo>
                    <a:pt x="2282" y="4362"/>
                  </a:lnTo>
                  <a:lnTo>
                    <a:pt x="2231" y="4353"/>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07" name="Freeform 1034"/>
            <p:cNvSpPr>
              <a:spLocks/>
            </p:cNvSpPr>
            <p:nvPr/>
          </p:nvSpPr>
          <p:spPr bwMode="auto">
            <a:xfrm>
              <a:off x="1296" y="2028"/>
              <a:ext cx="545" cy="632"/>
            </a:xfrm>
            <a:custGeom>
              <a:avLst/>
              <a:gdLst>
                <a:gd name="T0" fmla="*/ 7 w 2180"/>
                <a:gd name="T1" fmla="*/ 10 h 2527"/>
                <a:gd name="T2" fmla="*/ 9 w 2180"/>
                <a:gd name="T3" fmla="*/ 1 h 2527"/>
                <a:gd name="T4" fmla="*/ 2 w 2180"/>
                <a:gd name="T5" fmla="*/ 0 h 2527"/>
                <a:gd name="T6" fmla="*/ 2 w 2180"/>
                <a:gd name="T7" fmla="*/ 1 h 2527"/>
                <a:gd name="T8" fmla="*/ 2 w 2180"/>
                <a:gd name="T9" fmla="*/ 2 h 2527"/>
                <a:gd name="T10" fmla="*/ 2 w 2180"/>
                <a:gd name="T11" fmla="*/ 2 h 2527"/>
                <a:gd name="T12" fmla="*/ 2 w 2180"/>
                <a:gd name="T13" fmla="*/ 2 h 2527"/>
                <a:gd name="T14" fmla="*/ 2 w 2180"/>
                <a:gd name="T15" fmla="*/ 2 h 2527"/>
                <a:gd name="T16" fmla="*/ 2 w 2180"/>
                <a:gd name="T17" fmla="*/ 1 h 2527"/>
                <a:gd name="T18" fmla="*/ 2 w 2180"/>
                <a:gd name="T19" fmla="*/ 1 h 2527"/>
                <a:gd name="T20" fmla="*/ 1 w 2180"/>
                <a:gd name="T21" fmla="*/ 1 h 2527"/>
                <a:gd name="T22" fmla="*/ 1 w 2180"/>
                <a:gd name="T23" fmla="*/ 1 h 2527"/>
                <a:gd name="T24" fmla="*/ 1 w 2180"/>
                <a:gd name="T25" fmla="*/ 2 h 2527"/>
                <a:gd name="T26" fmla="*/ 1 w 2180"/>
                <a:gd name="T27" fmla="*/ 2 h 2527"/>
                <a:gd name="T28" fmla="*/ 1 w 2180"/>
                <a:gd name="T29" fmla="*/ 3 h 2527"/>
                <a:gd name="T30" fmla="*/ 1 w 2180"/>
                <a:gd name="T31" fmla="*/ 3 h 2527"/>
                <a:gd name="T32" fmla="*/ 1 w 2180"/>
                <a:gd name="T33" fmla="*/ 3 h 2527"/>
                <a:gd name="T34" fmla="*/ 1 w 2180"/>
                <a:gd name="T35" fmla="*/ 3 h 2527"/>
                <a:gd name="T36" fmla="*/ 1 w 2180"/>
                <a:gd name="T37" fmla="*/ 3 h 2527"/>
                <a:gd name="T38" fmla="*/ 1 w 2180"/>
                <a:gd name="T39" fmla="*/ 3 h 2527"/>
                <a:gd name="T40" fmla="*/ 1 w 2180"/>
                <a:gd name="T41" fmla="*/ 3 h 2527"/>
                <a:gd name="T42" fmla="*/ 1 w 2180"/>
                <a:gd name="T43" fmla="*/ 4 h 2527"/>
                <a:gd name="T44" fmla="*/ 1 w 2180"/>
                <a:gd name="T45" fmla="*/ 4 h 2527"/>
                <a:gd name="T46" fmla="*/ 1 w 2180"/>
                <a:gd name="T47" fmla="*/ 4 h 2527"/>
                <a:gd name="T48" fmla="*/ 1 w 2180"/>
                <a:gd name="T49" fmla="*/ 4 h 2527"/>
                <a:gd name="T50" fmla="*/ 1 w 2180"/>
                <a:gd name="T51" fmla="*/ 4 h 2527"/>
                <a:gd name="T52" fmla="*/ 2 w 2180"/>
                <a:gd name="T53" fmla="*/ 4 h 2527"/>
                <a:gd name="T54" fmla="*/ 2 w 2180"/>
                <a:gd name="T55" fmla="*/ 4 h 2527"/>
                <a:gd name="T56" fmla="*/ 2 w 2180"/>
                <a:gd name="T57" fmla="*/ 4 h 2527"/>
                <a:gd name="T58" fmla="*/ 1 w 2180"/>
                <a:gd name="T59" fmla="*/ 4 h 2527"/>
                <a:gd name="T60" fmla="*/ 1 w 2180"/>
                <a:gd name="T61" fmla="*/ 5 h 2527"/>
                <a:gd name="T62" fmla="*/ 1 w 2180"/>
                <a:gd name="T63" fmla="*/ 5 h 2527"/>
                <a:gd name="T64" fmla="*/ 1 w 2180"/>
                <a:gd name="T65" fmla="*/ 5 h 2527"/>
                <a:gd name="T66" fmla="*/ 1 w 2180"/>
                <a:gd name="T67" fmla="*/ 5 h 2527"/>
                <a:gd name="T68" fmla="*/ 1 w 2180"/>
                <a:gd name="T69" fmla="*/ 6 h 2527"/>
                <a:gd name="T70" fmla="*/ 1 w 2180"/>
                <a:gd name="T71" fmla="*/ 6 h 2527"/>
                <a:gd name="T72" fmla="*/ 1 w 2180"/>
                <a:gd name="T73" fmla="*/ 6 h 2527"/>
                <a:gd name="T74" fmla="*/ 1 w 2180"/>
                <a:gd name="T75" fmla="*/ 6 h 2527"/>
                <a:gd name="T76" fmla="*/ 1 w 2180"/>
                <a:gd name="T77" fmla="*/ 6 h 2527"/>
                <a:gd name="T78" fmla="*/ 0 w 2180"/>
                <a:gd name="T79" fmla="*/ 6 h 2527"/>
                <a:gd name="T80" fmla="*/ 1 w 2180"/>
                <a:gd name="T81" fmla="*/ 6 h 2527"/>
                <a:gd name="T82" fmla="*/ 1 w 2180"/>
                <a:gd name="T83" fmla="*/ 6 h 2527"/>
                <a:gd name="T84" fmla="*/ 1 w 2180"/>
                <a:gd name="T85" fmla="*/ 6 h 2527"/>
                <a:gd name="T86" fmla="*/ 1 w 2180"/>
                <a:gd name="T87" fmla="*/ 6 h 2527"/>
                <a:gd name="T88" fmla="*/ 1 w 2180"/>
                <a:gd name="T89" fmla="*/ 7 h 2527"/>
                <a:gd name="T90" fmla="*/ 1 w 2180"/>
                <a:gd name="T91" fmla="*/ 7 h 2527"/>
                <a:gd name="T92" fmla="*/ 0 w 2180"/>
                <a:gd name="T93" fmla="*/ 7 h 2527"/>
                <a:gd name="T94" fmla="*/ 0 w 2180"/>
                <a:gd name="T95" fmla="*/ 7 h 2527"/>
                <a:gd name="T96" fmla="*/ 0 w 2180"/>
                <a:gd name="T97" fmla="*/ 7 h 2527"/>
                <a:gd name="T98" fmla="*/ 5 w 2180"/>
                <a:gd name="T99" fmla="*/ 10 h 2527"/>
                <a:gd name="T100" fmla="*/ 7 w 2180"/>
                <a:gd name="T101" fmla="*/ 10 h 2527"/>
                <a:gd name="T102" fmla="*/ 7 w 2180"/>
                <a:gd name="T103" fmla="*/ 10 h 25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80" h="2527">
                  <a:moveTo>
                    <a:pt x="1858" y="2524"/>
                  </a:moveTo>
                  <a:lnTo>
                    <a:pt x="2180" y="250"/>
                  </a:lnTo>
                  <a:lnTo>
                    <a:pt x="593" y="0"/>
                  </a:lnTo>
                  <a:lnTo>
                    <a:pt x="556" y="209"/>
                  </a:lnTo>
                  <a:lnTo>
                    <a:pt x="495" y="379"/>
                  </a:lnTo>
                  <a:lnTo>
                    <a:pt x="461" y="379"/>
                  </a:lnTo>
                  <a:lnTo>
                    <a:pt x="436" y="354"/>
                  </a:lnTo>
                  <a:lnTo>
                    <a:pt x="439" y="342"/>
                  </a:lnTo>
                  <a:lnTo>
                    <a:pt x="417" y="313"/>
                  </a:lnTo>
                  <a:lnTo>
                    <a:pt x="354" y="297"/>
                  </a:lnTo>
                  <a:lnTo>
                    <a:pt x="306" y="306"/>
                  </a:lnTo>
                  <a:lnTo>
                    <a:pt x="290" y="326"/>
                  </a:lnTo>
                  <a:lnTo>
                    <a:pt x="303" y="401"/>
                  </a:lnTo>
                  <a:lnTo>
                    <a:pt x="285" y="593"/>
                  </a:lnTo>
                  <a:lnTo>
                    <a:pt x="300" y="622"/>
                  </a:lnTo>
                  <a:lnTo>
                    <a:pt x="275" y="707"/>
                  </a:lnTo>
                  <a:lnTo>
                    <a:pt x="259" y="736"/>
                  </a:lnTo>
                  <a:lnTo>
                    <a:pt x="263" y="754"/>
                  </a:lnTo>
                  <a:lnTo>
                    <a:pt x="259" y="811"/>
                  </a:lnTo>
                  <a:lnTo>
                    <a:pt x="263" y="834"/>
                  </a:lnTo>
                  <a:lnTo>
                    <a:pt x="259" y="849"/>
                  </a:lnTo>
                  <a:lnTo>
                    <a:pt x="285" y="900"/>
                  </a:lnTo>
                  <a:lnTo>
                    <a:pt x="285" y="938"/>
                  </a:lnTo>
                  <a:lnTo>
                    <a:pt x="297" y="966"/>
                  </a:lnTo>
                  <a:lnTo>
                    <a:pt x="309" y="1013"/>
                  </a:lnTo>
                  <a:lnTo>
                    <a:pt x="329" y="1026"/>
                  </a:lnTo>
                  <a:lnTo>
                    <a:pt x="348" y="1051"/>
                  </a:lnTo>
                  <a:lnTo>
                    <a:pt x="354" y="1089"/>
                  </a:lnTo>
                  <a:lnTo>
                    <a:pt x="348" y="1102"/>
                  </a:lnTo>
                  <a:lnTo>
                    <a:pt x="335" y="1092"/>
                  </a:lnTo>
                  <a:lnTo>
                    <a:pt x="294" y="1127"/>
                  </a:lnTo>
                  <a:lnTo>
                    <a:pt x="247" y="1142"/>
                  </a:lnTo>
                  <a:lnTo>
                    <a:pt x="212" y="1190"/>
                  </a:lnTo>
                  <a:lnTo>
                    <a:pt x="187" y="1300"/>
                  </a:lnTo>
                  <a:lnTo>
                    <a:pt x="123" y="1382"/>
                  </a:lnTo>
                  <a:lnTo>
                    <a:pt x="89" y="1382"/>
                  </a:lnTo>
                  <a:lnTo>
                    <a:pt x="86" y="1405"/>
                  </a:lnTo>
                  <a:lnTo>
                    <a:pt x="95" y="1432"/>
                  </a:lnTo>
                  <a:lnTo>
                    <a:pt x="92" y="1454"/>
                  </a:lnTo>
                  <a:lnTo>
                    <a:pt x="77" y="1505"/>
                  </a:lnTo>
                  <a:lnTo>
                    <a:pt x="89" y="1530"/>
                  </a:lnTo>
                  <a:lnTo>
                    <a:pt x="133" y="1568"/>
                  </a:lnTo>
                  <a:lnTo>
                    <a:pt x="139" y="1584"/>
                  </a:lnTo>
                  <a:lnTo>
                    <a:pt x="127" y="1603"/>
                  </a:lnTo>
                  <a:lnTo>
                    <a:pt x="120" y="1628"/>
                  </a:lnTo>
                  <a:lnTo>
                    <a:pt x="92" y="1656"/>
                  </a:lnTo>
                  <a:lnTo>
                    <a:pt x="77" y="1653"/>
                  </a:lnTo>
                  <a:lnTo>
                    <a:pt x="26" y="1644"/>
                  </a:lnTo>
                  <a:lnTo>
                    <a:pt x="0" y="1738"/>
                  </a:lnTo>
                  <a:lnTo>
                    <a:pt x="1174" y="2413"/>
                  </a:lnTo>
                  <a:lnTo>
                    <a:pt x="1858" y="2527"/>
                  </a:lnTo>
                  <a:lnTo>
                    <a:pt x="1858" y="2524"/>
                  </a:lnTo>
                  <a:close/>
                </a:path>
              </a:pathLst>
            </a:custGeom>
            <a:noFill/>
            <a:ln w="9525">
              <a:solidFill>
                <a:schemeClr val="tx1"/>
              </a:solidFill>
              <a:round/>
              <a:headEnd/>
              <a:tailEnd/>
            </a:ln>
          </p:spPr>
          <p:txBody>
            <a:bodyPr/>
            <a:lstStyle/>
            <a:p>
              <a:endParaRPr lang="en-US"/>
            </a:p>
          </p:txBody>
        </p:sp>
        <p:sp>
          <p:nvSpPr>
            <p:cNvPr id="16408" name="Freeform 1035"/>
            <p:cNvSpPr>
              <a:spLocks/>
            </p:cNvSpPr>
            <p:nvPr/>
          </p:nvSpPr>
          <p:spPr bwMode="auto">
            <a:xfrm>
              <a:off x="1296" y="2028"/>
              <a:ext cx="545" cy="632"/>
            </a:xfrm>
            <a:custGeom>
              <a:avLst/>
              <a:gdLst>
                <a:gd name="T0" fmla="*/ 7 w 2180"/>
                <a:gd name="T1" fmla="*/ 10 h 2527"/>
                <a:gd name="T2" fmla="*/ 9 w 2180"/>
                <a:gd name="T3" fmla="*/ 1 h 2527"/>
                <a:gd name="T4" fmla="*/ 2 w 2180"/>
                <a:gd name="T5" fmla="*/ 0 h 2527"/>
                <a:gd name="T6" fmla="*/ 2 w 2180"/>
                <a:gd name="T7" fmla="*/ 0 h 2527"/>
                <a:gd name="T8" fmla="*/ 2 w 2180"/>
                <a:gd name="T9" fmla="*/ 1 h 2527"/>
                <a:gd name="T10" fmla="*/ 2 w 2180"/>
                <a:gd name="T11" fmla="*/ 2 h 2527"/>
                <a:gd name="T12" fmla="*/ 2 w 2180"/>
                <a:gd name="T13" fmla="*/ 2 h 2527"/>
                <a:gd name="T14" fmla="*/ 2 w 2180"/>
                <a:gd name="T15" fmla="*/ 2 h 2527"/>
                <a:gd name="T16" fmla="*/ 2 w 2180"/>
                <a:gd name="T17" fmla="*/ 2 h 2527"/>
                <a:gd name="T18" fmla="*/ 2 w 2180"/>
                <a:gd name="T19" fmla="*/ 1 h 2527"/>
                <a:gd name="T20" fmla="*/ 2 w 2180"/>
                <a:gd name="T21" fmla="*/ 1 h 2527"/>
                <a:gd name="T22" fmla="*/ 1 w 2180"/>
                <a:gd name="T23" fmla="*/ 1 h 2527"/>
                <a:gd name="T24" fmla="*/ 1 w 2180"/>
                <a:gd name="T25" fmla="*/ 1 h 2527"/>
                <a:gd name="T26" fmla="*/ 1 w 2180"/>
                <a:gd name="T27" fmla="*/ 2 h 2527"/>
                <a:gd name="T28" fmla="*/ 1 w 2180"/>
                <a:gd name="T29" fmla="*/ 2 h 2527"/>
                <a:gd name="T30" fmla="*/ 1 w 2180"/>
                <a:gd name="T31" fmla="*/ 3 h 2527"/>
                <a:gd name="T32" fmla="*/ 1 w 2180"/>
                <a:gd name="T33" fmla="*/ 3 h 2527"/>
                <a:gd name="T34" fmla="*/ 1 w 2180"/>
                <a:gd name="T35" fmla="*/ 3 h 2527"/>
                <a:gd name="T36" fmla="*/ 1 w 2180"/>
                <a:gd name="T37" fmla="*/ 3 h 2527"/>
                <a:gd name="T38" fmla="*/ 1 w 2180"/>
                <a:gd name="T39" fmla="*/ 3 h 2527"/>
                <a:gd name="T40" fmla="*/ 1 w 2180"/>
                <a:gd name="T41" fmla="*/ 3 h 2527"/>
                <a:gd name="T42" fmla="*/ 1 w 2180"/>
                <a:gd name="T43" fmla="*/ 3 h 2527"/>
                <a:gd name="T44" fmla="*/ 1 w 2180"/>
                <a:gd name="T45" fmla="*/ 4 h 2527"/>
                <a:gd name="T46" fmla="*/ 1 w 2180"/>
                <a:gd name="T47" fmla="*/ 4 h 2527"/>
                <a:gd name="T48" fmla="*/ 1 w 2180"/>
                <a:gd name="T49" fmla="*/ 4 h 2527"/>
                <a:gd name="T50" fmla="*/ 1 w 2180"/>
                <a:gd name="T51" fmla="*/ 4 h 2527"/>
                <a:gd name="T52" fmla="*/ 1 w 2180"/>
                <a:gd name="T53" fmla="*/ 4 h 2527"/>
                <a:gd name="T54" fmla="*/ 2 w 2180"/>
                <a:gd name="T55" fmla="*/ 4 h 2527"/>
                <a:gd name="T56" fmla="*/ 2 w 2180"/>
                <a:gd name="T57" fmla="*/ 4 h 2527"/>
                <a:gd name="T58" fmla="*/ 2 w 2180"/>
                <a:gd name="T59" fmla="*/ 4 h 2527"/>
                <a:gd name="T60" fmla="*/ 1 w 2180"/>
                <a:gd name="T61" fmla="*/ 4 h 2527"/>
                <a:gd name="T62" fmla="*/ 1 w 2180"/>
                <a:gd name="T63" fmla="*/ 5 h 2527"/>
                <a:gd name="T64" fmla="*/ 1 w 2180"/>
                <a:gd name="T65" fmla="*/ 5 h 2527"/>
                <a:gd name="T66" fmla="*/ 1 w 2180"/>
                <a:gd name="T67" fmla="*/ 5 h 2527"/>
                <a:gd name="T68" fmla="*/ 1 w 2180"/>
                <a:gd name="T69" fmla="*/ 5 h 2527"/>
                <a:gd name="T70" fmla="*/ 1 w 2180"/>
                <a:gd name="T71" fmla="*/ 6 h 2527"/>
                <a:gd name="T72" fmla="*/ 1 w 2180"/>
                <a:gd name="T73" fmla="*/ 6 h 2527"/>
                <a:gd name="T74" fmla="*/ 1 w 2180"/>
                <a:gd name="T75" fmla="*/ 6 h 2527"/>
                <a:gd name="T76" fmla="*/ 1 w 2180"/>
                <a:gd name="T77" fmla="*/ 6 h 2527"/>
                <a:gd name="T78" fmla="*/ 1 w 2180"/>
                <a:gd name="T79" fmla="*/ 6 h 2527"/>
                <a:gd name="T80" fmla="*/ 0 w 2180"/>
                <a:gd name="T81" fmla="*/ 6 h 2527"/>
                <a:gd name="T82" fmla="*/ 1 w 2180"/>
                <a:gd name="T83" fmla="*/ 6 h 2527"/>
                <a:gd name="T84" fmla="*/ 1 w 2180"/>
                <a:gd name="T85" fmla="*/ 6 h 2527"/>
                <a:gd name="T86" fmla="*/ 1 w 2180"/>
                <a:gd name="T87" fmla="*/ 6 h 2527"/>
                <a:gd name="T88" fmla="*/ 1 w 2180"/>
                <a:gd name="T89" fmla="*/ 6 h 2527"/>
                <a:gd name="T90" fmla="*/ 1 w 2180"/>
                <a:gd name="T91" fmla="*/ 7 h 2527"/>
                <a:gd name="T92" fmla="*/ 1 w 2180"/>
                <a:gd name="T93" fmla="*/ 7 h 2527"/>
                <a:gd name="T94" fmla="*/ 0 w 2180"/>
                <a:gd name="T95" fmla="*/ 7 h 2527"/>
                <a:gd name="T96" fmla="*/ 0 w 2180"/>
                <a:gd name="T97" fmla="*/ 7 h 2527"/>
                <a:gd name="T98" fmla="*/ 0 w 2180"/>
                <a:gd name="T99" fmla="*/ 7 h 2527"/>
                <a:gd name="T100" fmla="*/ 5 w 2180"/>
                <a:gd name="T101" fmla="*/ 10 h 2527"/>
                <a:gd name="T102" fmla="*/ 7 w 2180"/>
                <a:gd name="T103" fmla="*/ 10 h 2527"/>
                <a:gd name="T104" fmla="*/ 7 w 2180"/>
                <a:gd name="T105" fmla="*/ 10 h 2527"/>
                <a:gd name="T106" fmla="*/ 7 w 2180"/>
                <a:gd name="T107" fmla="*/ 10 h 25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80" h="2527">
                  <a:moveTo>
                    <a:pt x="1858" y="2524"/>
                  </a:moveTo>
                  <a:lnTo>
                    <a:pt x="2180" y="250"/>
                  </a:lnTo>
                  <a:lnTo>
                    <a:pt x="593" y="0"/>
                  </a:lnTo>
                  <a:lnTo>
                    <a:pt x="556" y="209"/>
                  </a:lnTo>
                  <a:lnTo>
                    <a:pt x="495" y="379"/>
                  </a:lnTo>
                  <a:lnTo>
                    <a:pt x="461" y="379"/>
                  </a:lnTo>
                  <a:lnTo>
                    <a:pt x="436" y="354"/>
                  </a:lnTo>
                  <a:lnTo>
                    <a:pt x="439" y="342"/>
                  </a:lnTo>
                  <a:lnTo>
                    <a:pt x="417" y="313"/>
                  </a:lnTo>
                  <a:lnTo>
                    <a:pt x="354" y="297"/>
                  </a:lnTo>
                  <a:lnTo>
                    <a:pt x="306" y="306"/>
                  </a:lnTo>
                  <a:lnTo>
                    <a:pt x="290" y="326"/>
                  </a:lnTo>
                  <a:lnTo>
                    <a:pt x="303" y="401"/>
                  </a:lnTo>
                  <a:lnTo>
                    <a:pt x="285" y="593"/>
                  </a:lnTo>
                  <a:lnTo>
                    <a:pt x="300" y="622"/>
                  </a:lnTo>
                  <a:lnTo>
                    <a:pt x="275" y="707"/>
                  </a:lnTo>
                  <a:lnTo>
                    <a:pt x="259" y="736"/>
                  </a:lnTo>
                  <a:lnTo>
                    <a:pt x="263" y="754"/>
                  </a:lnTo>
                  <a:lnTo>
                    <a:pt x="259" y="811"/>
                  </a:lnTo>
                  <a:lnTo>
                    <a:pt x="263" y="834"/>
                  </a:lnTo>
                  <a:lnTo>
                    <a:pt x="259" y="849"/>
                  </a:lnTo>
                  <a:lnTo>
                    <a:pt x="285" y="900"/>
                  </a:lnTo>
                  <a:lnTo>
                    <a:pt x="285" y="938"/>
                  </a:lnTo>
                  <a:lnTo>
                    <a:pt x="297" y="966"/>
                  </a:lnTo>
                  <a:lnTo>
                    <a:pt x="309" y="1013"/>
                  </a:lnTo>
                  <a:lnTo>
                    <a:pt x="329" y="1026"/>
                  </a:lnTo>
                  <a:lnTo>
                    <a:pt x="348" y="1051"/>
                  </a:lnTo>
                  <a:lnTo>
                    <a:pt x="354" y="1089"/>
                  </a:lnTo>
                  <a:lnTo>
                    <a:pt x="348" y="1102"/>
                  </a:lnTo>
                  <a:lnTo>
                    <a:pt x="335" y="1092"/>
                  </a:lnTo>
                  <a:lnTo>
                    <a:pt x="294" y="1127"/>
                  </a:lnTo>
                  <a:lnTo>
                    <a:pt x="247" y="1142"/>
                  </a:lnTo>
                  <a:lnTo>
                    <a:pt x="212" y="1190"/>
                  </a:lnTo>
                  <a:lnTo>
                    <a:pt x="187" y="1300"/>
                  </a:lnTo>
                  <a:lnTo>
                    <a:pt x="123" y="1382"/>
                  </a:lnTo>
                  <a:lnTo>
                    <a:pt x="89" y="1382"/>
                  </a:lnTo>
                  <a:lnTo>
                    <a:pt x="86" y="1405"/>
                  </a:lnTo>
                  <a:lnTo>
                    <a:pt x="95" y="1432"/>
                  </a:lnTo>
                  <a:lnTo>
                    <a:pt x="92" y="1454"/>
                  </a:lnTo>
                  <a:lnTo>
                    <a:pt x="77" y="1505"/>
                  </a:lnTo>
                  <a:lnTo>
                    <a:pt x="89" y="1530"/>
                  </a:lnTo>
                  <a:lnTo>
                    <a:pt x="133" y="1568"/>
                  </a:lnTo>
                  <a:lnTo>
                    <a:pt x="139" y="1584"/>
                  </a:lnTo>
                  <a:lnTo>
                    <a:pt x="127" y="1603"/>
                  </a:lnTo>
                  <a:lnTo>
                    <a:pt x="120" y="1628"/>
                  </a:lnTo>
                  <a:lnTo>
                    <a:pt x="92" y="1656"/>
                  </a:lnTo>
                  <a:lnTo>
                    <a:pt x="77" y="1653"/>
                  </a:lnTo>
                  <a:lnTo>
                    <a:pt x="26" y="1644"/>
                  </a:lnTo>
                  <a:lnTo>
                    <a:pt x="0" y="1738"/>
                  </a:lnTo>
                  <a:lnTo>
                    <a:pt x="1174" y="2413"/>
                  </a:lnTo>
                  <a:lnTo>
                    <a:pt x="1858" y="2527"/>
                  </a:lnTo>
                  <a:lnTo>
                    <a:pt x="1858" y="2524"/>
                  </a:lnTo>
                </a:path>
              </a:pathLst>
            </a:custGeom>
            <a:noFill/>
            <a:ln w="9525" cap="flat" cmpd="sng">
              <a:solidFill>
                <a:schemeClr val="tx1"/>
              </a:solidFill>
              <a:prstDash val="solid"/>
              <a:round/>
              <a:headEnd/>
              <a:tailEnd/>
            </a:ln>
            <a:effectLst/>
          </p:spPr>
          <p:txBody>
            <a:bodyPr wrap="none" anchor="ctr"/>
            <a:lstStyle/>
            <a:p>
              <a:endParaRPr lang="en-US"/>
            </a:p>
          </p:txBody>
        </p:sp>
        <p:sp>
          <p:nvSpPr>
            <p:cNvPr id="16409" name="Freeform 1036"/>
            <p:cNvSpPr>
              <a:spLocks/>
            </p:cNvSpPr>
            <p:nvPr/>
          </p:nvSpPr>
          <p:spPr bwMode="auto">
            <a:xfrm>
              <a:off x="1031" y="1433"/>
              <a:ext cx="510" cy="784"/>
            </a:xfrm>
            <a:custGeom>
              <a:avLst/>
              <a:gdLst>
                <a:gd name="T0" fmla="*/ 1 w 2041"/>
                <a:gd name="T1" fmla="*/ 0 h 3135"/>
                <a:gd name="T2" fmla="*/ 0 w 2041"/>
                <a:gd name="T3" fmla="*/ 5 h 3135"/>
                <a:gd name="T4" fmla="*/ 5 w 2041"/>
                <a:gd name="T5" fmla="*/ 12 h 3135"/>
                <a:gd name="T6" fmla="*/ 5 w 2041"/>
                <a:gd name="T7" fmla="*/ 12 h 3135"/>
                <a:gd name="T8" fmla="*/ 5 w 2041"/>
                <a:gd name="T9" fmla="*/ 12 h 3135"/>
                <a:gd name="T10" fmla="*/ 5 w 2041"/>
                <a:gd name="T11" fmla="*/ 12 h 3135"/>
                <a:gd name="T12" fmla="*/ 5 w 2041"/>
                <a:gd name="T13" fmla="*/ 12 h 3135"/>
                <a:gd name="T14" fmla="*/ 5 w 2041"/>
                <a:gd name="T15" fmla="*/ 11 h 3135"/>
                <a:gd name="T16" fmla="*/ 5 w 2041"/>
                <a:gd name="T17" fmla="*/ 11 h 3135"/>
                <a:gd name="T18" fmla="*/ 5 w 2041"/>
                <a:gd name="T19" fmla="*/ 11 h 3135"/>
                <a:gd name="T20" fmla="*/ 5 w 2041"/>
                <a:gd name="T21" fmla="*/ 11 h 3135"/>
                <a:gd name="T22" fmla="*/ 6 w 2041"/>
                <a:gd name="T23" fmla="*/ 11 h 3135"/>
                <a:gd name="T24" fmla="*/ 6 w 2041"/>
                <a:gd name="T25" fmla="*/ 11 h 3135"/>
                <a:gd name="T26" fmla="*/ 6 w 2041"/>
                <a:gd name="T27" fmla="*/ 11 h 3135"/>
                <a:gd name="T28" fmla="*/ 6 w 2041"/>
                <a:gd name="T29" fmla="*/ 11 h 3135"/>
                <a:gd name="T30" fmla="*/ 6 w 2041"/>
                <a:gd name="T31" fmla="*/ 11 h 3135"/>
                <a:gd name="T32" fmla="*/ 6 w 2041"/>
                <a:gd name="T33" fmla="*/ 10 h 3135"/>
                <a:gd name="T34" fmla="*/ 6 w 2041"/>
                <a:gd name="T35" fmla="*/ 9 h 3135"/>
                <a:gd name="T36" fmla="*/ 8 w 2041"/>
                <a:gd name="T37" fmla="*/ 2 h 3135"/>
                <a:gd name="T38" fmla="*/ 4 w 2041"/>
                <a:gd name="T39" fmla="*/ 1 h 3135"/>
                <a:gd name="T40" fmla="*/ 1 w 2041"/>
                <a:gd name="T41" fmla="*/ 0 h 31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41" h="3135">
                  <a:moveTo>
                    <a:pt x="303" y="0"/>
                  </a:moveTo>
                  <a:lnTo>
                    <a:pt x="0" y="1192"/>
                  </a:lnTo>
                  <a:lnTo>
                    <a:pt x="1323" y="3135"/>
                  </a:lnTo>
                  <a:lnTo>
                    <a:pt x="1319" y="3117"/>
                  </a:lnTo>
                  <a:lnTo>
                    <a:pt x="1335" y="3088"/>
                  </a:lnTo>
                  <a:lnTo>
                    <a:pt x="1360" y="3003"/>
                  </a:lnTo>
                  <a:lnTo>
                    <a:pt x="1345" y="2974"/>
                  </a:lnTo>
                  <a:lnTo>
                    <a:pt x="1363" y="2782"/>
                  </a:lnTo>
                  <a:lnTo>
                    <a:pt x="1350" y="2707"/>
                  </a:lnTo>
                  <a:lnTo>
                    <a:pt x="1366" y="2687"/>
                  </a:lnTo>
                  <a:lnTo>
                    <a:pt x="1414" y="2678"/>
                  </a:lnTo>
                  <a:lnTo>
                    <a:pt x="1477" y="2694"/>
                  </a:lnTo>
                  <a:lnTo>
                    <a:pt x="1499" y="2723"/>
                  </a:lnTo>
                  <a:lnTo>
                    <a:pt x="1496" y="2735"/>
                  </a:lnTo>
                  <a:lnTo>
                    <a:pt x="1521" y="2760"/>
                  </a:lnTo>
                  <a:lnTo>
                    <a:pt x="1555" y="2760"/>
                  </a:lnTo>
                  <a:lnTo>
                    <a:pt x="1616" y="2590"/>
                  </a:lnTo>
                  <a:lnTo>
                    <a:pt x="1653" y="2381"/>
                  </a:lnTo>
                  <a:lnTo>
                    <a:pt x="2041" y="385"/>
                  </a:lnTo>
                  <a:lnTo>
                    <a:pt x="1164" y="202"/>
                  </a:lnTo>
                  <a:lnTo>
                    <a:pt x="303" y="0"/>
                  </a:lnTo>
                  <a:close/>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10" name="Freeform 1037"/>
            <p:cNvSpPr>
              <a:spLocks/>
            </p:cNvSpPr>
            <p:nvPr/>
          </p:nvSpPr>
          <p:spPr bwMode="auto">
            <a:xfrm>
              <a:off x="1031" y="1433"/>
              <a:ext cx="510" cy="784"/>
            </a:xfrm>
            <a:custGeom>
              <a:avLst/>
              <a:gdLst>
                <a:gd name="T0" fmla="*/ 1 w 2041"/>
                <a:gd name="T1" fmla="*/ 0 h 3135"/>
                <a:gd name="T2" fmla="*/ 0 w 2041"/>
                <a:gd name="T3" fmla="*/ 5 h 3135"/>
                <a:gd name="T4" fmla="*/ 5 w 2041"/>
                <a:gd name="T5" fmla="*/ 12 h 3135"/>
                <a:gd name="T6" fmla="*/ 5 w 2041"/>
                <a:gd name="T7" fmla="*/ 12 h 3135"/>
                <a:gd name="T8" fmla="*/ 5 w 2041"/>
                <a:gd name="T9" fmla="*/ 12 h 3135"/>
                <a:gd name="T10" fmla="*/ 5 w 2041"/>
                <a:gd name="T11" fmla="*/ 12 h 3135"/>
                <a:gd name="T12" fmla="*/ 5 w 2041"/>
                <a:gd name="T13" fmla="*/ 12 h 3135"/>
                <a:gd name="T14" fmla="*/ 5 w 2041"/>
                <a:gd name="T15" fmla="*/ 11 h 3135"/>
                <a:gd name="T16" fmla="*/ 5 w 2041"/>
                <a:gd name="T17" fmla="*/ 11 h 3135"/>
                <a:gd name="T18" fmla="*/ 5 w 2041"/>
                <a:gd name="T19" fmla="*/ 11 h 3135"/>
                <a:gd name="T20" fmla="*/ 5 w 2041"/>
                <a:gd name="T21" fmla="*/ 11 h 3135"/>
                <a:gd name="T22" fmla="*/ 6 w 2041"/>
                <a:gd name="T23" fmla="*/ 11 h 3135"/>
                <a:gd name="T24" fmla="*/ 6 w 2041"/>
                <a:gd name="T25" fmla="*/ 11 h 3135"/>
                <a:gd name="T26" fmla="*/ 6 w 2041"/>
                <a:gd name="T27" fmla="*/ 11 h 3135"/>
                <a:gd name="T28" fmla="*/ 6 w 2041"/>
                <a:gd name="T29" fmla="*/ 11 h 3135"/>
                <a:gd name="T30" fmla="*/ 6 w 2041"/>
                <a:gd name="T31" fmla="*/ 11 h 3135"/>
                <a:gd name="T32" fmla="*/ 6 w 2041"/>
                <a:gd name="T33" fmla="*/ 10 h 3135"/>
                <a:gd name="T34" fmla="*/ 6 w 2041"/>
                <a:gd name="T35" fmla="*/ 9 h 3135"/>
                <a:gd name="T36" fmla="*/ 8 w 2041"/>
                <a:gd name="T37" fmla="*/ 2 h 3135"/>
                <a:gd name="T38" fmla="*/ 4 w 2041"/>
                <a:gd name="T39" fmla="*/ 1 h 3135"/>
                <a:gd name="T40" fmla="*/ 1 w 2041"/>
                <a:gd name="T41" fmla="*/ 0 h 3135"/>
                <a:gd name="T42" fmla="*/ 1 w 2041"/>
                <a:gd name="T43" fmla="*/ 0 h 31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41" h="3135">
                  <a:moveTo>
                    <a:pt x="303" y="0"/>
                  </a:moveTo>
                  <a:lnTo>
                    <a:pt x="0" y="1192"/>
                  </a:lnTo>
                  <a:lnTo>
                    <a:pt x="1323" y="3135"/>
                  </a:lnTo>
                  <a:lnTo>
                    <a:pt x="1319" y="3117"/>
                  </a:lnTo>
                  <a:lnTo>
                    <a:pt x="1335" y="3088"/>
                  </a:lnTo>
                  <a:lnTo>
                    <a:pt x="1360" y="3003"/>
                  </a:lnTo>
                  <a:lnTo>
                    <a:pt x="1345" y="2974"/>
                  </a:lnTo>
                  <a:lnTo>
                    <a:pt x="1363" y="2782"/>
                  </a:lnTo>
                  <a:lnTo>
                    <a:pt x="1350" y="2707"/>
                  </a:lnTo>
                  <a:lnTo>
                    <a:pt x="1366" y="2687"/>
                  </a:lnTo>
                  <a:lnTo>
                    <a:pt x="1414" y="2678"/>
                  </a:lnTo>
                  <a:lnTo>
                    <a:pt x="1477" y="2694"/>
                  </a:lnTo>
                  <a:lnTo>
                    <a:pt x="1499" y="2723"/>
                  </a:lnTo>
                  <a:lnTo>
                    <a:pt x="1496" y="2735"/>
                  </a:lnTo>
                  <a:lnTo>
                    <a:pt x="1521" y="2760"/>
                  </a:lnTo>
                  <a:lnTo>
                    <a:pt x="1555" y="2760"/>
                  </a:lnTo>
                  <a:lnTo>
                    <a:pt x="1616" y="2590"/>
                  </a:lnTo>
                  <a:lnTo>
                    <a:pt x="1653" y="2381"/>
                  </a:lnTo>
                  <a:lnTo>
                    <a:pt x="2041" y="385"/>
                  </a:lnTo>
                  <a:lnTo>
                    <a:pt x="1164" y="202"/>
                  </a:lnTo>
                  <a:lnTo>
                    <a:pt x="303" y="0"/>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11" name="Freeform 1038"/>
            <p:cNvSpPr>
              <a:spLocks/>
            </p:cNvSpPr>
            <p:nvPr/>
          </p:nvSpPr>
          <p:spPr bwMode="auto">
            <a:xfrm>
              <a:off x="1444" y="1529"/>
              <a:ext cx="451" cy="562"/>
            </a:xfrm>
            <a:custGeom>
              <a:avLst/>
              <a:gdLst>
                <a:gd name="T0" fmla="*/ 6 w 1805"/>
                <a:gd name="T1" fmla="*/ 9 h 2246"/>
                <a:gd name="T2" fmla="*/ 7 w 1805"/>
                <a:gd name="T3" fmla="*/ 3 h 2246"/>
                <a:gd name="T4" fmla="*/ 5 w 1805"/>
                <a:gd name="T5" fmla="*/ 2 h 2246"/>
                <a:gd name="T6" fmla="*/ 5 w 1805"/>
                <a:gd name="T7" fmla="*/ 1 h 2246"/>
                <a:gd name="T8" fmla="*/ 1 w 1805"/>
                <a:gd name="T9" fmla="*/ 0 h 2246"/>
                <a:gd name="T10" fmla="*/ 0 w 1805"/>
                <a:gd name="T11" fmla="*/ 8 h 2246"/>
                <a:gd name="T12" fmla="*/ 6 w 1805"/>
                <a:gd name="T13" fmla="*/ 9 h 22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05" h="2246">
                  <a:moveTo>
                    <a:pt x="1587" y="2246"/>
                  </a:moveTo>
                  <a:lnTo>
                    <a:pt x="1805" y="640"/>
                  </a:lnTo>
                  <a:lnTo>
                    <a:pt x="1212" y="549"/>
                  </a:lnTo>
                  <a:lnTo>
                    <a:pt x="1275" y="157"/>
                  </a:lnTo>
                  <a:lnTo>
                    <a:pt x="388" y="0"/>
                  </a:lnTo>
                  <a:lnTo>
                    <a:pt x="0" y="1996"/>
                  </a:lnTo>
                  <a:lnTo>
                    <a:pt x="1587" y="2246"/>
                  </a:lnTo>
                  <a:close/>
                </a:path>
              </a:pathLst>
            </a:custGeom>
            <a:noFill/>
            <a:ln w="9525">
              <a:solidFill>
                <a:schemeClr val="tx1"/>
              </a:solidFill>
              <a:round/>
              <a:headEnd/>
              <a:tailEnd/>
            </a:ln>
          </p:spPr>
          <p:txBody>
            <a:bodyPr/>
            <a:lstStyle/>
            <a:p>
              <a:endParaRPr lang="en-US"/>
            </a:p>
          </p:txBody>
        </p:sp>
        <p:sp>
          <p:nvSpPr>
            <p:cNvPr id="16412" name="Freeform 1039"/>
            <p:cNvSpPr>
              <a:spLocks/>
            </p:cNvSpPr>
            <p:nvPr/>
          </p:nvSpPr>
          <p:spPr bwMode="auto">
            <a:xfrm>
              <a:off x="1444" y="1529"/>
              <a:ext cx="451" cy="562"/>
            </a:xfrm>
            <a:custGeom>
              <a:avLst/>
              <a:gdLst>
                <a:gd name="T0" fmla="*/ 6 w 1805"/>
                <a:gd name="T1" fmla="*/ 9 h 2246"/>
                <a:gd name="T2" fmla="*/ 7 w 1805"/>
                <a:gd name="T3" fmla="*/ 3 h 2246"/>
                <a:gd name="T4" fmla="*/ 5 w 1805"/>
                <a:gd name="T5" fmla="*/ 2 h 2246"/>
                <a:gd name="T6" fmla="*/ 5 w 1805"/>
                <a:gd name="T7" fmla="*/ 1 h 2246"/>
                <a:gd name="T8" fmla="*/ 1 w 1805"/>
                <a:gd name="T9" fmla="*/ 0 h 2246"/>
                <a:gd name="T10" fmla="*/ 0 w 1805"/>
                <a:gd name="T11" fmla="*/ 8 h 2246"/>
                <a:gd name="T12" fmla="*/ 0 w 1805"/>
                <a:gd name="T13" fmla="*/ 8 h 2246"/>
                <a:gd name="T14" fmla="*/ 6 w 1805"/>
                <a:gd name="T15" fmla="*/ 9 h 2246"/>
                <a:gd name="T16" fmla="*/ 6 w 1805"/>
                <a:gd name="T17" fmla="*/ 9 h 22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05" h="2246">
                  <a:moveTo>
                    <a:pt x="1587" y="2246"/>
                  </a:moveTo>
                  <a:lnTo>
                    <a:pt x="1805" y="640"/>
                  </a:lnTo>
                  <a:lnTo>
                    <a:pt x="1212" y="549"/>
                  </a:lnTo>
                  <a:lnTo>
                    <a:pt x="1275" y="157"/>
                  </a:lnTo>
                  <a:lnTo>
                    <a:pt x="388" y="0"/>
                  </a:lnTo>
                  <a:lnTo>
                    <a:pt x="0" y="1996"/>
                  </a:lnTo>
                  <a:lnTo>
                    <a:pt x="1587" y="224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13" name="Freeform 1040"/>
            <p:cNvSpPr>
              <a:spLocks/>
            </p:cNvSpPr>
            <p:nvPr/>
          </p:nvSpPr>
          <p:spPr bwMode="auto">
            <a:xfrm>
              <a:off x="1521" y="812"/>
              <a:ext cx="818" cy="517"/>
            </a:xfrm>
            <a:custGeom>
              <a:avLst/>
              <a:gdLst>
                <a:gd name="T0" fmla="*/ 5 w 3272"/>
                <a:gd name="T1" fmla="*/ 7 h 2070"/>
                <a:gd name="T2" fmla="*/ 5 w 3272"/>
                <a:gd name="T3" fmla="*/ 8 h 2070"/>
                <a:gd name="T4" fmla="*/ 4 w 3272"/>
                <a:gd name="T5" fmla="*/ 7 h 2070"/>
                <a:gd name="T6" fmla="*/ 4 w 3272"/>
                <a:gd name="T7" fmla="*/ 7 h 2070"/>
                <a:gd name="T8" fmla="*/ 4 w 3272"/>
                <a:gd name="T9" fmla="*/ 8 h 2070"/>
                <a:gd name="T10" fmla="*/ 4 w 3272"/>
                <a:gd name="T11" fmla="*/ 7 h 2070"/>
                <a:gd name="T12" fmla="*/ 3 w 3272"/>
                <a:gd name="T13" fmla="*/ 7 h 2070"/>
                <a:gd name="T14" fmla="*/ 3 w 3272"/>
                <a:gd name="T15" fmla="*/ 8 h 2070"/>
                <a:gd name="T16" fmla="*/ 3 w 3272"/>
                <a:gd name="T17" fmla="*/ 7 h 2070"/>
                <a:gd name="T18" fmla="*/ 3 w 3272"/>
                <a:gd name="T19" fmla="*/ 8 h 2070"/>
                <a:gd name="T20" fmla="*/ 2 w 3272"/>
                <a:gd name="T21" fmla="*/ 7 h 2070"/>
                <a:gd name="T22" fmla="*/ 2 w 3272"/>
                <a:gd name="T23" fmla="*/ 7 h 2070"/>
                <a:gd name="T24" fmla="*/ 2 w 3272"/>
                <a:gd name="T25" fmla="*/ 7 h 2070"/>
                <a:gd name="T26" fmla="*/ 2 w 3272"/>
                <a:gd name="T27" fmla="*/ 7 h 2070"/>
                <a:gd name="T28" fmla="*/ 2 w 3272"/>
                <a:gd name="T29" fmla="*/ 6 h 2070"/>
                <a:gd name="T30" fmla="*/ 2 w 3272"/>
                <a:gd name="T31" fmla="*/ 6 h 2070"/>
                <a:gd name="T32" fmla="*/ 2 w 3272"/>
                <a:gd name="T33" fmla="*/ 5 h 2070"/>
                <a:gd name="T34" fmla="*/ 2 w 3272"/>
                <a:gd name="T35" fmla="*/ 5 h 2070"/>
                <a:gd name="T36" fmla="*/ 2 w 3272"/>
                <a:gd name="T37" fmla="*/ 5 h 2070"/>
                <a:gd name="T38" fmla="*/ 1 w 3272"/>
                <a:gd name="T39" fmla="*/ 6 h 2070"/>
                <a:gd name="T40" fmla="*/ 1 w 3272"/>
                <a:gd name="T41" fmla="*/ 5 h 2070"/>
                <a:gd name="T42" fmla="*/ 1 w 3272"/>
                <a:gd name="T43" fmla="*/ 5 h 2070"/>
                <a:gd name="T44" fmla="*/ 1 w 3272"/>
                <a:gd name="T45" fmla="*/ 5 h 2070"/>
                <a:gd name="T46" fmla="*/ 1 w 3272"/>
                <a:gd name="T47" fmla="*/ 5 h 2070"/>
                <a:gd name="T48" fmla="*/ 1 w 3272"/>
                <a:gd name="T49" fmla="*/ 4 h 2070"/>
                <a:gd name="T50" fmla="*/ 2 w 3272"/>
                <a:gd name="T51" fmla="*/ 4 h 2070"/>
                <a:gd name="T52" fmla="*/ 1 w 3272"/>
                <a:gd name="T53" fmla="*/ 4 h 2070"/>
                <a:gd name="T54" fmla="*/ 1 w 3272"/>
                <a:gd name="T55" fmla="*/ 4 h 2070"/>
                <a:gd name="T56" fmla="*/ 1 w 3272"/>
                <a:gd name="T57" fmla="*/ 3 h 2070"/>
                <a:gd name="T58" fmla="*/ 0 w 3272"/>
                <a:gd name="T59" fmla="*/ 2 h 2070"/>
                <a:gd name="T60" fmla="*/ 0 w 3272"/>
                <a:gd name="T61" fmla="*/ 2 h 2070"/>
                <a:gd name="T62" fmla="*/ 0 w 3272"/>
                <a:gd name="T63" fmla="*/ 2 h 2070"/>
                <a:gd name="T64" fmla="*/ 0 w 3272"/>
                <a:gd name="T65" fmla="*/ 1 h 2070"/>
                <a:gd name="T66" fmla="*/ 2 w 3272"/>
                <a:gd name="T67" fmla="*/ 0 h 2070"/>
                <a:gd name="T68" fmla="*/ 8 w 3272"/>
                <a:gd name="T69" fmla="*/ 1 h 2070"/>
                <a:gd name="T70" fmla="*/ 13 w 3272"/>
                <a:gd name="T71" fmla="*/ 6 h 207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72" h="2070">
                  <a:moveTo>
                    <a:pt x="3136" y="2070"/>
                  </a:moveTo>
                  <a:lnTo>
                    <a:pt x="1145" y="1826"/>
                  </a:lnTo>
                  <a:lnTo>
                    <a:pt x="1118" y="2028"/>
                  </a:lnTo>
                  <a:lnTo>
                    <a:pt x="1118" y="2031"/>
                  </a:lnTo>
                  <a:lnTo>
                    <a:pt x="1089" y="2004"/>
                  </a:lnTo>
                  <a:lnTo>
                    <a:pt x="1076" y="1956"/>
                  </a:lnTo>
                  <a:lnTo>
                    <a:pt x="1036" y="1911"/>
                  </a:lnTo>
                  <a:lnTo>
                    <a:pt x="1001" y="1940"/>
                  </a:lnTo>
                  <a:lnTo>
                    <a:pt x="1004" y="1972"/>
                  </a:lnTo>
                  <a:lnTo>
                    <a:pt x="922" y="1972"/>
                  </a:lnTo>
                  <a:lnTo>
                    <a:pt x="909" y="1978"/>
                  </a:lnTo>
                  <a:lnTo>
                    <a:pt x="874" y="1959"/>
                  </a:lnTo>
                  <a:lnTo>
                    <a:pt x="799" y="1956"/>
                  </a:lnTo>
                  <a:lnTo>
                    <a:pt x="783" y="1940"/>
                  </a:lnTo>
                  <a:lnTo>
                    <a:pt x="760" y="1943"/>
                  </a:lnTo>
                  <a:lnTo>
                    <a:pt x="736" y="1969"/>
                  </a:lnTo>
                  <a:lnTo>
                    <a:pt x="707" y="1966"/>
                  </a:lnTo>
                  <a:lnTo>
                    <a:pt x="645" y="1940"/>
                  </a:lnTo>
                  <a:lnTo>
                    <a:pt x="629" y="1953"/>
                  </a:lnTo>
                  <a:lnTo>
                    <a:pt x="610" y="1991"/>
                  </a:lnTo>
                  <a:lnTo>
                    <a:pt x="568" y="1969"/>
                  </a:lnTo>
                  <a:lnTo>
                    <a:pt x="550" y="1924"/>
                  </a:lnTo>
                  <a:lnTo>
                    <a:pt x="550" y="1908"/>
                  </a:lnTo>
                  <a:lnTo>
                    <a:pt x="558" y="1855"/>
                  </a:lnTo>
                  <a:lnTo>
                    <a:pt x="553" y="1829"/>
                  </a:lnTo>
                  <a:lnTo>
                    <a:pt x="524" y="1792"/>
                  </a:lnTo>
                  <a:lnTo>
                    <a:pt x="489" y="1792"/>
                  </a:lnTo>
                  <a:lnTo>
                    <a:pt x="458" y="1741"/>
                  </a:lnTo>
                  <a:lnTo>
                    <a:pt x="477" y="1707"/>
                  </a:lnTo>
                  <a:lnTo>
                    <a:pt x="477" y="1682"/>
                  </a:lnTo>
                  <a:lnTo>
                    <a:pt x="446" y="1637"/>
                  </a:lnTo>
                  <a:lnTo>
                    <a:pt x="427" y="1584"/>
                  </a:lnTo>
                  <a:lnTo>
                    <a:pt x="427" y="1502"/>
                  </a:lnTo>
                  <a:lnTo>
                    <a:pt x="436" y="1451"/>
                  </a:lnTo>
                  <a:lnTo>
                    <a:pt x="420" y="1438"/>
                  </a:lnTo>
                  <a:lnTo>
                    <a:pt x="411" y="1429"/>
                  </a:lnTo>
                  <a:lnTo>
                    <a:pt x="398" y="1401"/>
                  </a:lnTo>
                  <a:lnTo>
                    <a:pt x="388" y="1395"/>
                  </a:lnTo>
                  <a:lnTo>
                    <a:pt x="376" y="1401"/>
                  </a:lnTo>
                  <a:lnTo>
                    <a:pt x="287" y="1470"/>
                  </a:lnTo>
                  <a:lnTo>
                    <a:pt x="271" y="1477"/>
                  </a:lnTo>
                  <a:lnTo>
                    <a:pt x="215" y="1420"/>
                  </a:lnTo>
                  <a:lnTo>
                    <a:pt x="231" y="1388"/>
                  </a:lnTo>
                  <a:lnTo>
                    <a:pt x="228" y="1363"/>
                  </a:lnTo>
                  <a:lnTo>
                    <a:pt x="228" y="1328"/>
                  </a:lnTo>
                  <a:lnTo>
                    <a:pt x="275" y="1297"/>
                  </a:lnTo>
                  <a:lnTo>
                    <a:pt x="278" y="1262"/>
                  </a:lnTo>
                  <a:lnTo>
                    <a:pt x="271" y="1256"/>
                  </a:lnTo>
                  <a:lnTo>
                    <a:pt x="275" y="1193"/>
                  </a:lnTo>
                  <a:lnTo>
                    <a:pt x="297" y="1174"/>
                  </a:lnTo>
                  <a:lnTo>
                    <a:pt x="294" y="1151"/>
                  </a:lnTo>
                  <a:lnTo>
                    <a:pt x="358" y="1023"/>
                  </a:lnTo>
                  <a:lnTo>
                    <a:pt x="338" y="1000"/>
                  </a:lnTo>
                  <a:lnTo>
                    <a:pt x="278" y="991"/>
                  </a:lnTo>
                  <a:lnTo>
                    <a:pt x="275" y="959"/>
                  </a:lnTo>
                  <a:lnTo>
                    <a:pt x="231" y="956"/>
                  </a:lnTo>
                  <a:lnTo>
                    <a:pt x="209" y="906"/>
                  </a:lnTo>
                  <a:lnTo>
                    <a:pt x="199" y="855"/>
                  </a:lnTo>
                  <a:lnTo>
                    <a:pt x="152" y="747"/>
                  </a:lnTo>
                  <a:lnTo>
                    <a:pt x="82" y="682"/>
                  </a:lnTo>
                  <a:lnTo>
                    <a:pt x="51" y="638"/>
                  </a:lnTo>
                  <a:lnTo>
                    <a:pt x="32" y="616"/>
                  </a:lnTo>
                  <a:lnTo>
                    <a:pt x="48" y="596"/>
                  </a:lnTo>
                  <a:lnTo>
                    <a:pt x="61" y="555"/>
                  </a:lnTo>
                  <a:lnTo>
                    <a:pt x="48" y="489"/>
                  </a:lnTo>
                  <a:lnTo>
                    <a:pt x="0" y="385"/>
                  </a:lnTo>
                  <a:lnTo>
                    <a:pt x="70" y="0"/>
                  </a:lnTo>
                  <a:lnTo>
                    <a:pt x="369" y="51"/>
                  </a:lnTo>
                  <a:lnTo>
                    <a:pt x="1171" y="186"/>
                  </a:lnTo>
                  <a:lnTo>
                    <a:pt x="1991" y="325"/>
                  </a:lnTo>
                  <a:lnTo>
                    <a:pt x="3272" y="457"/>
                  </a:lnTo>
                  <a:lnTo>
                    <a:pt x="3171" y="1679"/>
                  </a:lnTo>
                  <a:lnTo>
                    <a:pt x="3136" y="2070"/>
                  </a:lnTo>
                  <a:close/>
                </a:path>
              </a:pathLst>
            </a:custGeom>
            <a:noFill/>
            <a:ln w="9525">
              <a:solidFill>
                <a:schemeClr val="tx1"/>
              </a:solidFill>
              <a:round/>
              <a:headEnd/>
              <a:tailEnd/>
            </a:ln>
          </p:spPr>
          <p:txBody>
            <a:bodyPr/>
            <a:lstStyle/>
            <a:p>
              <a:endParaRPr lang="en-US"/>
            </a:p>
          </p:txBody>
        </p:sp>
        <p:sp>
          <p:nvSpPr>
            <p:cNvPr id="16414" name="Freeform 1041"/>
            <p:cNvSpPr>
              <a:spLocks/>
            </p:cNvSpPr>
            <p:nvPr/>
          </p:nvSpPr>
          <p:spPr bwMode="auto">
            <a:xfrm>
              <a:off x="1521" y="812"/>
              <a:ext cx="818" cy="517"/>
            </a:xfrm>
            <a:custGeom>
              <a:avLst/>
              <a:gdLst>
                <a:gd name="T0" fmla="*/ 5 w 3272"/>
                <a:gd name="T1" fmla="*/ 7 h 2070"/>
                <a:gd name="T2" fmla="*/ 5 w 3272"/>
                <a:gd name="T3" fmla="*/ 8 h 2070"/>
                <a:gd name="T4" fmla="*/ 4 w 3272"/>
                <a:gd name="T5" fmla="*/ 7 h 2070"/>
                <a:gd name="T6" fmla="*/ 4 w 3272"/>
                <a:gd name="T7" fmla="*/ 7 h 2070"/>
                <a:gd name="T8" fmla="*/ 4 w 3272"/>
                <a:gd name="T9" fmla="*/ 8 h 2070"/>
                <a:gd name="T10" fmla="*/ 4 w 3272"/>
                <a:gd name="T11" fmla="*/ 7 h 2070"/>
                <a:gd name="T12" fmla="*/ 3 w 3272"/>
                <a:gd name="T13" fmla="*/ 7 h 2070"/>
                <a:gd name="T14" fmla="*/ 3 w 3272"/>
                <a:gd name="T15" fmla="*/ 8 h 2070"/>
                <a:gd name="T16" fmla="*/ 3 w 3272"/>
                <a:gd name="T17" fmla="*/ 7 h 2070"/>
                <a:gd name="T18" fmla="*/ 3 w 3272"/>
                <a:gd name="T19" fmla="*/ 8 h 2070"/>
                <a:gd name="T20" fmla="*/ 2 w 3272"/>
                <a:gd name="T21" fmla="*/ 7 h 2070"/>
                <a:gd name="T22" fmla="*/ 2 w 3272"/>
                <a:gd name="T23" fmla="*/ 7 h 2070"/>
                <a:gd name="T24" fmla="*/ 2 w 3272"/>
                <a:gd name="T25" fmla="*/ 7 h 2070"/>
                <a:gd name="T26" fmla="*/ 2 w 3272"/>
                <a:gd name="T27" fmla="*/ 7 h 2070"/>
                <a:gd name="T28" fmla="*/ 2 w 3272"/>
                <a:gd name="T29" fmla="*/ 6 h 2070"/>
                <a:gd name="T30" fmla="*/ 2 w 3272"/>
                <a:gd name="T31" fmla="*/ 6 h 2070"/>
                <a:gd name="T32" fmla="*/ 2 w 3272"/>
                <a:gd name="T33" fmla="*/ 5 h 2070"/>
                <a:gd name="T34" fmla="*/ 2 w 3272"/>
                <a:gd name="T35" fmla="*/ 5 h 2070"/>
                <a:gd name="T36" fmla="*/ 2 w 3272"/>
                <a:gd name="T37" fmla="*/ 5 h 2070"/>
                <a:gd name="T38" fmla="*/ 1 w 3272"/>
                <a:gd name="T39" fmla="*/ 6 h 2070"/>
                <a:gd name="T40" fmla="*/ 1 w 3272"/>
                <a:gd name="T41" fmla="*/ 5 h 2070"/>
                <a:gd name="T42" fmla="*/ 1 w 3272"/>
                <a:gd name="T43" fmla="*/ 5 h 2070"/>
                <a:gd name="T44" fmla="*/ 1 w 3272"/>
                <a:gd name="T45" fmla="*/ 5 h 2070"/>
                <a:gd name="T46" fmla="*/ 1 w 3272"/>
                <a:gd name="T47" fmla="*/ 5 h 2070"/>
                <a:gd name="T48" fmla="*/ 1 w 3272"/>
                <a:gd name="T49" fmla="*/ 4 h 2070"/>
                <a:gd name="T50" fmla="*/ 2 w 3272"/>
                <a:gd name="T51" fmla="*/ 4 h 2070"/>
                <a:gd name="T52" fmla="*/ 1 w 3272"/>
                <a:gd name="T53" fmla="*/ 4 h 2070"/>
                <a:gd name="T54" fmla="*/ 1 w 3272"/>
                <a:gd name="T55" fmla="*/ 4 h 2070"/>
                <a:gd name="T56" fmla="*/ 1 w 3272"/>
                <a:gd name="T57" fmla="*/ 3 h 2070"/>
                <a:gd name="T58" fmla="*/ 0 w 3272"/>
                <a:gd name="T59" fmla="*/ 2 h 2070"/>
                <a:gd name="T60" fmla="*/ 0 w 3272"/>
                <a:gd name="T61" fmla="*/ 2 h 2070"/>
                <a:gd name="T62" fmla="*/ 0 w 3272"/>
                <a:gd name="T63" fmla="*/ 2 h 2070"/>
                <a:gd name="T64" fmla="*/ 0 w 3272"/>
                <a:gd name="T65" fmla="*/ 1 h 2070"/>
                <a:gd name="T66" fmla="*/ 2 w 3272"/>
                <a:gd name="T67" fmla="*/ 0 h 2070"/>
                <a:gd name="T68" fmla="*/ 8 w 3272"/>
                <a:gd name="T69" fmla="*/ 1 h 2070"/>
                <a:gd name="T70" fmla="*/ 13 w 3272"/>
                <a:gd name="T71" fmla="*/ 6 h 2070"/>
                <a:gd name="T72" fmla="*/ 12 w 3272"/>
                <a:gd name="T73" fmla="*/ 8 h 207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272" h="2070">
                  <a:moveTo>
                    <a:pt x="3136" y="2070"/>
                  </a:moveTo>
                  <a:lnTo>
                    <a:pt x="1145" y="1826"/>
                  </a:lnTo>
                  <a:lnTo>
                    <a:pt x="1118" y="2028"/>
                  </a:lnTo>
                  <a:lnTo>
                    <a:pt x="1118" y="2031"/>
                  </a:lnTo>
                  <a:lnTo>
                    <a:pt x="1089" y="2004"/>
                  </a:lnTo>
                  <a:lnTo>
                    <a:pt x="1076" y="1956"/>
                  </a:lnTo>
                  <a:lnTo>
                    <a:pt x="1036" y="1911"/>
                  </a:lnTo>
                  <a:lnTo>
                    <a:pt x="1001" y="1940"/>
                  </a:lnTo>
                  <a:lnTo>
                    <a:pt x="1004" y="1972"/>
                  </a:lnTo>
                  <a:lnTo>
                    <a:pt x="922" y="1972"/>
                  </a:lnTo>
                  <a:lnTo>
                    <a:pt x="909" y="1978"/>
                  </a:lnTo>
                  <a:lnTo>
                    <a:pt x="874" y="1959"/>
                  </a:lnTo>
                  <a:lnTo>
                    <a:pt x="799" y="1956"/>
                  </a:lnTo>
                  <a:lnTo>
                    <a:pt x="783" y="1940"/>
                  </a:lnTo>
                  <a:lnTo>
                    <a:pt x="760" y="1943"/>
                  </a:lnTo>
                  <a:lnTo>
                    <a:pt x="736" y="1969"/>
                  </a:lnTo>
                  <a:lnTo>
                    <a:pt x="707" y="1966"/>
                  </a:lnTo>
                  <a:lnTo>
                    <a:pt x="645" y="1940"/>
                  </a:lnTo>
                  <a:lnTo>
                    <a:pt x="629" y="1953"/>
                  </a:lnTo>
                  <a:lnTo>
                    <a:pt x="610" y="1991"/>
                  </a:lnTo>
                  <a:lnTo>
                    <a:pt x="568" y="1969"/>
                  </a:lnTo>
                  <a:lnTo>
                    <a:pt x="550" y="1924"/>
                  </a:lnTo>
                  <a:lnTo>
                    <a:pt x="550" y="1908"/>
                  </a:lnTo>
                  <a:lnTo>
                    <a:pt x="558" y="1855"/>
                  </a:lnTo>
                  <a:lnTo>
                    <a:pt x="553" y="1829"/>
                  </a:lnTo>
                  <a:lnTo>
                    <a:pt x="524" y="1792"/>
                  </a:lnTo>
                  <a:lnTo>
                    <a:pt x="489" y="1792"/>
                  </a:lnTo>
                  <a:lnTo>
                    <a:pt x="458" y="1741"/>
                  </a:lnTo>
                  <a:lnTo>
                    <a:pt x="477" y="1707"/>
                  </a:lnTo>
                  <a:lnTo>
                    <a:pt x="477" y="1682"/>
                  </a:lnTo>
                  <a:lnTo>
                    <a:pt x="446" y="1637"/>
                  </a:lnTo>
                  <a:lnTo>
                    <a:pt x="427" y="1584"/>
                  </a:lnTo>
                  <a:lnTo>
                    <a:pt x="427" y="1502"/>
                  </a:lnTo>
                  <a:lnTo>
                    <a:pt x="436" y="1451"/>
                  </a:lnTo>
                  <a:lnTo>
                    <a:pt x="420" y="1438"/>
                  </a:lnTo>
                  <a:lnTo>
                    <a:pt x="411" y="1429"/>
                  </a:lnTo>
                  <a:lnTo>
                    <a:pt x="398" y="1401"/>
                  </a:lnTo>
                  <a:lnTo>
                    <a:pt x="388" y="1395"/>
                  </a:lnTo>
                  <a:lnTo>
                    <a:pt x="376" y="1401"/>
                  </a:lnTo>
                  <a:lnTo>
                    <a:pt x="287" y="1470"/>
                  </a:lnTo>
                  <a:lnTo>
                    <a:pt x="271" y="1477"/>
                  </a:lnTo>
                  <a:lnTo>
                    <a:pt x="215" y="1420"/>
                  </a:lnTo>
                  <a:lnTo>
                    <a:pt x="231" y="1388"/>
                  </a:lnTo>
                  <a:lnTo>
                    <a:pt x="228" y="1363"/>
                  </a:lnTo>
                  <a:lnTo>
                    <a:pt x="228" y="1328"/>
                  </a:lnTo>
                  <a:lnTo>
                    <a:pt x="275" y="1297"/>
                  </a:lnTo>
                  <a:lnTo>
                    <a:pt x="278" y="1262"/>
                  </a:lnTo>
                  <a:lnTo>
                    <a:pt x="271" y="1256"/>
                  </a:lnTo>
                  <a:lnTo>
                    <a:pt x="275" y="1193"/>
                  </a:lnTo>
                  <a:lnTo>
                    <a:pt x="297" y="1174"/>
                  </a:lnTo>
                  <a:lnTo>
                    <a:pt x="294" y="1151"/>
                  </a:lnTo>
                  <a:lnTo>
                    <a:pt x="358" y="1023"/>
                  </a:lnTo>
                  <a:lnTo>
                    <a:pt x="338" y="1000"/>
                  </a:lnTo>
                  <a:lnTo>
                    <a:pt x="278" y="991"/>
                  </a:lnTo>
                  <a:lnTo>
                    <a:pt x="275" y="959"/>
                  </a:lnTo>
                  <a:lnTo>
                    <a:pt x="231" y="956"/>
                  </a:lnTo>
                  <a:lnTo>
                    <a:pt x="209" y="906"/>
                  </a:lnTo>
                  <a:lnTo>
                    <a:pt x="199" y="855"/>
                  </a:lnTo>
                  <a:lnTo>
                    <a:pt x="152" y="747"/>
                  </a:lnTo>
                  <a:lnTo>
                    <a:pt x="82" y="682"/>
                  </a:lnTo>
                  <a:lnTo>
                    <a:pt x="51" y="638"/>
                  </a:lnTo>
                  <a:lnTo>
                    <a:pt x="32" y="616"/>
                  </a:lnTo>
                  <a:lnTo>
                    <a:pt x="48" y="596"/>
                  </a:lnTo>
                  <a:lnTo>
                    <a:pt x="61" y="555"/>
                  </a:lnTo>
                  <a:lnTo>
                    <a:pt x="48" y="489"/>
                  </a:lnTo>
                  <a:lnTo>
                    <a:pt x="0" y="385"/>
                  </a:lnTo>
                  <a:lnTo>
                    <a:pt x="70" y="0"/>
                  </a:lnTo>
                  <a:lnTo>
                    <a:pt x="369" y="51"/>
                  </a:lnTo>
                  <a:lnTo>
                    <a:pt x="1171" y="186"/>
                  </a:lnTo>
                  <a:lnTo>
                    <a:pt x="1991" y="325"/>
                  </a:lnTo>
                  <a:lnTo>
                    <a:pt x="3272" y="457"/>
                  </a:lnTo>
                  <a:lnTo>
                    <a:pt x="3171" y="1679"/>
                  </a:lnTo>
                  <a:lnTo>
                    <a:pt x="3136" y="207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15" name="Freeform 1042"/>
            <p:cNvSpPr>
              <a:spLocks/>
            </p:cNvSpPr>
            <p:nvPr/>
          </p:nvSpPr>
          <p:spPr bwMode="auto">
            <a:xfrm>
              <a:off x="1747" y="1268"/>
              <a:ext cx="558" cy="462"/>
            </a:xfrm>
            <a:custGeom>
              <a:avLst/>
              <a:gdLst>
                <a:gd name="T0" fmla="*/ 8 w 2230"/>
                <a:gd name="T1" fmla="*/ 7 h 1849"/>
                <a:gd name="T2" fmla="*/ 9 w 2230"/>
                <a:gd name="T3" fmla="*/ 4 h 1849"/>
                <a:gd name="T4" fmla="*/ 9 w 2230"/>
                <a:gd name="T5" fmla="*/ 1 h 1849"/>
                <a:gd name="T6" fmla="*/ 1 w 2230"/>
                <a:gd name="T7" fmla="*/ 0 h 1849"/>
                <a:gd name="T8" fmla="*/ 1 w 2230"/>
                <a:gd name="T9" fmla="*/ 1 h 1849"/>
                <a:gd name="T10" fmla="*/ 0 w 2230"/>
                <a:gd name="T11" fmla="*/ 5 h 1849"/>
                <a:gd name="T12" fmla="*/ 0 w 2230"/>
                <a:gd name="T13" fmla="*/ 5 h 1849"/>
                <a:gd name="T14" fmla="*/ 0 w 2230"/>
                <a:gd name="T15" fmla="*/ 6 h 1849"/>
                <a:gd name="T16" fmla="*/ 2 w 2230"/>
                <a:gd name="T17" fmla="*/ 6 h 1849"/>
                <a:gd name="T18" fmla="*/ 8 w 2230"/>
                <a:gd name="T19" fmla="*/ 7 h 1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30" h="1849">
                  <a:moveTo>
                    <a:pt x="2094" y="1849"/>
                  </a:moveTo>
                  <a:lnTo>
                    <a:pt x="2164" y="1042"/>
                  </a:lnTo>
                  <a:lnTo>
                    <a:pt x="2230" y="244"/>
                  </a:lnTo>
                  <a:lnTo>
                    <a:pt x="239" y="0"/>
                  </a:lnTo>
                  <a:lnTo>
                    <a:pt x="212" y="202"/>
                  </a:lnTo>
                  <a:lnTo>
                    <a:pt x="66" y="1202"/>
                  </a:lnTo>
                  <a:lnTo>
                    <a:pt x="63" y="1202"/>
                  </a:lnTo>
                  <a:lnTo>
                    <a:pt x="0" y="1594"/>
                  </a:lnTo>
                  <a:lnTo>
                    <a:pt x="593" y="1685"/>
                  </a:lnTo>
                  <a:lnTo>
                    <a:pt x="2094" y="1849"/>
                  </a:lnTo>
                  <a:close/>
                </a:path>
              </a:pathLst>
            </a:custGeom>
            <a:noFill/>
            <a:ln w="9525">
              <a:solidFill>
                <a:schemeClr val="tx1"/>
              </a:solidFill>
              <a:round/>
              <a:headEnd/>
              <a:tailEnd/>
            </a:ln>
          </p:spPr>
          <p:txBody>
            <a:bodyPr/>
            <a:lstStyle/>
            <a:p>
              <a:endParaRPr lang="en-US"/>
            </a:p>
          </p:txBody>
        </p:sp>
        <p:sp>
          <p:nvSpPr>
            <p:cNvPr id="16416" name="Freeform 1043"/>
            <p:cNvSpPr>
              <a:spLocks/>
            </p:cNvSpPr>
            <p:nvPr/>
          </p:nvSpPr>
          <p:spPr bwMode="auto">
            <a:xfrm>
              <a:off x="1747" y="1268"/>
              <a:ext cx="558" cy="462"/>
            </a:xfrm>
            <a:custGeom>
              <a:avLst/>
              <a:gdLst>
                <a:gd name="T0" fmla="*/ 8 w 2230"/>
                <a:gd name="T1" fmla="*/ 7 h 1849"/>
                <a:gd name="T2" fmla="*/ 9 w 2230"/>
                <a:gd name="T3" fmla="*/ 4 h 1849"/>
                <a:gd name="T4" fmla="*/ 9 w 2230"/>
                <a:gd name="T5" fmla="*/ 1 h 1849"/>
                <a:gd name="T6" fmla="*/ 1 w 2230"/>
                <a:gd name="T7" fmla="*/ 0 h 1849"/>
                <a:gd name="T8" fmla="*/ 1 w 2230"/>
                <a:gd name="T9" fmla="*/ 1 h 1849"/>
                <a:gd name="T10" fmla="*/ 0 w 2230"/>
                <a:gd name="T11" fmla="*/ 5 h 1849"/>
                <a:gd name="T12" fmla="*/ 0 w 2230"/>
                <a:gd name="T13" fmla="*/ 5 h 1849"/>
                <a:gd name="T14" fmla="*/ 0 w 2230"/>
                <a:gd name="T15" fmla="*/ 6 h 1849"/>
                <a:gd name="T16" fmla="*/ 2 w 2230"/>
                <a:gd name="T17" fmla="*/ 6 h 1849"/>
                <a:gd name="T18" fmla="*/ 8 w 2230"/>
                <a:gd name="T19" fmla="*/ 7 h 1849"/>
                <a:gd name="T20" fmla="*/ 8 w 2230"/>
                <a:gd name="T21" fmla="*/ 7 h 1849"/>
                <a:gd name="T22" fmla="*/ 8 w 2230"/>
                <a:gd name="T23" fmla="*/ 7 h 18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230" h="1849">
                  <a:moveTo>
                    <a:pt x="2094" y="1849"/>
                  </a:moveTo>
                  <a:lnTo>
                    <a:pt x="2164" y="1042"/>
                  </a:lnTo>
                  <a:lnTo>
                    <a:pt x="2230" y="244"/>
                  </a:lnTo>
                  <a:lnTo>
                    <a:pt x="239" y="0"/>
                  </a:lnTo>
                  <a:lnTo>
                    <a:pt x="212" y="202"/>
                  </a:lnTo>
                  <a:lnTo>
                    <a:pt x="66" y="1202"/>
                  </a:lnTo>
                  <a:lnTo>
                    <a:pt x="63" y="1202"/>
                  </a:lnTo>
                  <a:lnTo>
                    <a:pt x="0" y="1594"/>
                  </a:lnTo>
                  <a:lnTo>
                    <a:pt x="593" y="1685"/>
                  </a:lnTo>
                  <a:lnTo>
                    <a:pt x="2094" y="1849"/>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17" name="Freeform 1044"/>
            <p:cNvSpPr>
              <a:spLocks/>
            </p:cNvSpPr>
            <p:nvPr/>
          </p:nvSpPr>
          <p:spPr bwMode="auto">
            <a:xfrm>
              <a:off x="1760" y="2091"/>
              <a:ext cx="560" cy="577"/>
            </a:xfrm>
            <a:custGeom>
              <a:avLst/>
              <a:gdLst>
                <a:gd name="T0" fmla="*/ 1 w 2240"/>
                <a:gd name="T1" fmla="*/ 0 h 2309"/>
                <a:gd name="T2" fmla="*/ 0 w 2240"/>
                <a:gd name="T3" fmla="*/ 9 h 2309"/>
                <a:gd name="T4" fmla="*/ 0 w 2240"/>
                <a:gd name="T5" fmla="*/ 9 h 2309"/>
                <a:gd name="T6" fmla="*/ 1 w 2240"/>
                <a:gd name="T7" fmla="*/ 9 h 2309"/>
                <a:gd name="T8" fmla="*/ 1 w 2240"/>
                <a:gd name="T9" fmla="*/ 8 h 2309"/>
                <a:gd name="T10" fmla="*/ 4 w 2240"/>
                <a:gd name="T11" fmla="*/ 8 h 2309"/>
                <a:gd name="T12" fmla="*/ 4 w 2240"/>
                <a:gd name="T13" fmla="*/ 8 h 2309"/>
                <a:gd name="T14" fmla="*/ 3 w 2240"/>
                <a:gd name="T15" fmla="*/ 8 h 2309"/>
                <a:gd name="T16" fmla="*/ 4 w 2240"/>
                <a:gd name="T17" fmla="*/ 8 h 2309"/>
                <a:gd name="T18" fmla="*/ 4 w 2240"/>
                <a:gd name="T19" fmla="*/ 8 h 2309"/>
                <a:gd name="T20" fmla="*/ 3 w 2240"/>
                <a:gd name="T21" fmla="*/ 8 h 2309"/>
                <a:gd name="T22" fmla="*/ 4 w 2240"/>
                <a:gd name="T23" fmla="*/ 8 h 2309"/>
                <a:gd name="T24" fmla="*/ 8 w 2240"/>
                <a:gd name="T25" fmla="*/ 9 h 2309"/>
                <a:gd name="T26" fmla="*/ 9 w 2240"/>
                <a:gd name="T27" fmla="*/ 1 h 2309"/>
                <a:gd name="T28" fmla="*/ 9 w 2240"/>
                <a:gd name="T29" fmla="*/ 1 h 2309"/>
                <a:gd name="T30" fmla="*/ 9 w 2240"/>
                <a:gd name="T31" fmla="*/ 1 h 2309"/>
                <a:gd name="T32" fmla="*/ 1 w 2240"/>
                <a:gd name="T33" fmla="*/ 0 h 2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40" h="2309">
                  <a:moveTo>
                    <a:pt x="322" y="0"/>
                  </a:moveTo>
                  <a:lnTo>
                    <a:pt x="0" y="2274"/>
                  </a:lnTo>
                  <a:lnTo>
                    <a:pt x="0" y="2277"/>
                  </a:lnTo>
                  <a:lnTo>
                    <a:pt x="294" y="2309"/>
                  </a:lnTo>
                  <a:lnTo>
                    <a:pt x="316" y="2132"/>
                  </a:lnTo>
                  <a:lnTo>
                    <a:pt x="871" y="2202"/>
                  </a:lnTo>
                  <a:lnTo>
                    <a:pt x="864" y="2195"/>
                  </a:lnTo>
                  <a:lnTo>
                    <a:pt x="853" y="2163"/>
                  </a:lnTo>
                  <a:lnTo>
                    <a:pt x="864" y="2139"/>
                  </a:lnTo>
                  <a:lnTo>
                    <a:pt x="861" y="2132"/>
                  </a:lnTo>
                  <a:lnTo>
                    <a:pt x="853" y="2120"/>
                  </a:lnTo>
                  <a:lnTo>
                    <a:pt x="859" y="2113"/>
                  </a:lnTo>
                  <a:lnTo>
                    <a:pt x="2067" y="2227"/>
                  </a:lnTo>
                  <a:lnTo>
                    <a:pt x="2212" y="409"/>
                  </a:lnTo>
                  <a:lnTo>
                    <a:pt x="2227" y="409"/>
                  </a:lnTo>
                  <a:lnTo>
                    <a:pt x="2240" y="214"/>
                  </a:lnTo>
                  <a:lnTo>
                    <a:pt x="322" y="0"/>
                  </a:lnTo>
                  <a:close/>
                </a:path>
              </a:pathLst>
            </a:custGeom>
            <a:noFill/>
            <a:ln w="9525">
              <a:solidFill>
                <a:schemeClr val="tx1"/>
              </a:solidFill>
              <a:round/>
              <a:headEnd/>
              <a:tailEnd/>
            </a:ln>
          </p:spPr>
          <p:txBody>
            <a:bodyPr/>
            <a:lstStyle/>
            <a:p>
              <a:endParaRPr lang="en-US"/>
            </a:p>
          </p:txBody>
        </p:sp>
        <p:sp>
          <p:nvSpPr>
            <p:cNvPr id="16418" name="Freeform 1045"/>
            <p:cNvSpPr>
              <a:spLocks/>
            </p:cNvSpPr>
            <p:nvPr/>
          </p:nvSpPr>
          <p:spPr bwMode="auto">
            <a:xfrm>
              <a:off x="1760" y="2091"/>
              <a:ext cx="560" cy="577"/>
            </a:xfrm>
            <a:custGeom>
              <a:avLst/>
              <a:gdLst>
                <a:gd name="T0" fmla="*/ 1 w 2240"/>
                <a:gd name="T1" fmla="*/ 0 h 2309"/>
                <a:gd name="T2" fmla="*/ 0 w 2240"/>
                <a:gd name="T3" fmla="*/ 9 h 2309"/>
                <a:gd name="T4" fmla="*/ 0 w 2240"/>
                <a:gd name="T5" fmla="*/ 9 h 2309"/>
                <a:gd name="T6" fmla="*/ 1 w 2240"/>
                <a:gd name="T7" fmla="*/ 9 h 2309"/>
                <a:gd name="T8" fmla="*/ 1 w 2240"/>
                <a:gd name="T9" fmla="*/ 8 h 2309"/>
                <a:gd name="T10" fmla="*/ 4 w 2240"/>
                <a:gd name="T11" fmla="*/ 8 h 2309"/>
                <a:gd name="T12" fmla="*/ 4 w 2240"/>
                <a:gd name="T13" fmla="*/ 8 h 2309"/>
                <a:gd name="T14" fmla="*/ 3 w 2240"/>
                <a:gd name="T15" fmla="*/ 8 h 2309"/>
                <a:gd name="T16" fmla="*/ 4 w 2240"/>
                <a:gd name="T17" fmla="*/ 8 h 2309"/>
                <a:gd name="T18" fmla="*/ 4 w 2240"/>
                <a:gd name="T19" fmla="*/ 8 h 2309"/>
                <a:gd name="T20" fmla="*/ 3 w 2240"/>
                <a:gd name="T21" fmla="*/ 8 h 2309"/>
                <a:gd name="T22" fmla="*/ 4 w 2240"/>
                <a:gd name="T23" fmla="*/ 8 h 2309"/>
                <a:gd name="T24" fmla="*/ 8 w 2240"/>
                <a:gd name="T25" fmla="*/ 9 h 2309"/>
                <a:gd name="T26" fmla="*/ 9 w 2240"/>
                <a:gd name="T27" fmla="*/ 1 h 2309"/>
                <a:gd name="T28" fmla="*/ 9 w 2240"/>
                <a:gd name="T29" fmla="*/ 1 h 2309"/>
                <a:gd name="T30" fmla="*/ 9 w 2240"/>
                <a:gd name="T31" fmla="*/ 1 h 2309"/>
                <a:gd name="T32" fmla="*/ 1 w 2240"/>
                <a:gd name="T33" fmla="*/ 0 h 2309"/>
                <a:gd name="T34" fmla="*/ 1 w 2240"/>
                <a:gd name="T35" fmla="*/ 0 h 23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40" h="2309">
                  <a:moveTo>
                    <a:pt x="322" y="0"/>
                  </a:moveTo>
                  <a:lnTo>
                    <a:pt x="0" y="2274"/>
                  </a:lnTo>
                  <a:lnTo>
                    <a:pt x="0" y="2277"/>
                  </a:lnTo>
                  <a:lnTo>
                    <a:pt x="294" y="2309"/>
                  </a:lnTo>
                  <a:lnTo>
                    <a:pt x="316" y="2132"/>
                  </a:lnTo>
                  <a:lnTo>
                    <a:pt x="871" y="2202"/>
                  </a:lnTo>
                  <a:lnTo>
                    <a:pt x="864" y="2195"/>
                  </a:lnTo>
                  <a:lnTo>
                    <a:pt x="853" y="2163"/>
                  </a:lnTo>
                  <a:lnTo>
                    <a:pt x="864" y="2139"/>
                  </a:lnTo>
                  <a:lnTo>
                    <a:pt x="861" y="2132"/>
                  </a:lnTo>
                  <a:lnTo>
                    <a:pt x="853" y="2120"/>
                  </a:lnTo>
                  <a:lnTo>
                    <a:pt x="859" y="2113"/>
                  </a:lnTo>
                  <a:lnTo>
                    <a:pt x="2067" y="2227"/>
                  </a:lnTo>
                  <a:lnTo>
                    <a:pt x="2212" y="409"/>
                  </a:lnTo>
                  <a:lnTo>
                    <a:pt x="2227" y="409"/>
                  </a:lnTo>
                  <a:lnTo>
                    <a:pt x="2240" y="214"/>
                  </a:lnTo>
                  <a:lnTo>
                    <a:pt x="322" y="0"/>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19" name="Freeform 1046"/>
            <p:cNvSpPr>
              <a:spLocks/>
            </p:cNvSpPr>
            <p:nvPr/>
          </p:nvSpPr>
          <p:spPr bwMode="auto">
            <a:xfrm>
              <a:off x="1973" y="2193"/>
              <a:ext cx="1119" cy="1092"/>
            </a:xfrm>
            <a:custGeom>
              <a:avLst/>
              <a:gdLst>
                <a:gd name="T0" fmla="*/ 16 w 4473"/>
                <a:gd name="T1" fmla="*/ 5 h 4367"/>
                <a:gd name="T2" fmla="*/ 15 w 4473"/>
                <a:gd name="T3" fmla="*/ 5 h 4367"/>
                <a:gd name="T4" fmla="*/ 14 w 4473"/>
                <a:gd name="T5" fmla="*/ 5 h 4367"/>
                <a:gd name="T6" fmla="*/ 14 w 4473"/>
                <a:gd name="T7" fmla="*/ 5 h 4367"/>
                <a:gd name="T8" fmla="*/ 13 w 4473"/>
                <a:gd name="T9" fmla="*/ 5 h 4367"/>
                <a:gd name="T10" fmla="*/ 13 w 4473"/>
                <a:gd name="T11" fmla="*/ 5 h 4367"/>
                <a:gd name="T12" fmla="*/ 13 w 4473"/>
                <a:gd name="T13" fmla="*/ 5 h 4367"/>
                <a:gd name="T14" fmla="*/ 13 w 4473"/>
                <a:gd name="T15" fmla="*/ 5 h 4367"/>
                <a:gd name="T16" fmla="*/ 12 w 4473"/>
                <a:gd name="T17" fmla="*/ 5 h 4367"/>
                <a:gd name="T18" fmla="*/ 12 w 4473"/>
                <a:gd name="T19" fmla="*/ 4 h 4367"/>
                <a:gd name="T20" fmla="*/ 11 w 4473"/>
                <a:gd name="T21" fmla="*/ 4 h 4367"/>
                <a:gd name="T22" fmla="*/ 11 w 4473"/>
                <a:gd name="T23" fmla="*/ 4 h 4367"/>
                <a:gd name="T24" fmla="*/ 10 w 4473"/>
                <a:gd name="T25" fmla="*/ 4 h 4367"/>
                <a:gd name="T26" fmla="*/ 10 w 4473"/>
                <a:gd name="T27" fmla="*/ 4 h 4367"/>
                <a:gd name="T28" fmla="*/ 9 w 4473"/>
                <a:gd name="T29" fmla="*/ 4 h 4367"/>
                <a:gd name="T30" fmla="*/ 6 w 4473"/>
                <a:gd name="T31" fmla="*/ 0 h 4367"/>
                <a:gd name="T32" fmla="*/ 0 w 4473"/>
                <a:gd name="T33" fmla="*/ 7 h 4367"/>
                <a:gd name="T34" fmla="*/ 0 w 4473"/>
                <a:gd name="T35" fmla="*/ 7 h 4367"/>
                <a:gd name="T36" fmla="*/ 1 w 4473"/>
                <a:gd name="T37" fmla="*/ 8 h 4367"/>
                <a:gd name="T38" fmla="*/ 2 w 4473"/>
                <a:gd name="T39" fmla="*/ 9 h 4367"/>
                <a:gd name="T40" fmla="*/ 2 w 4473"/>
                <a:gd name="T41" fmla="*/ 10 h 4367"/>
                <a:gd name="T42" fmla="*/ 4 w 4473"/>
                <a:gd name="T43" fmla="*/ 12 h 4367"/>
                <a:gd name="T44" fmla="*/ 5 w 4473"/>
                <a:gd name="T45" fmla="*/ 12 h 4367"/>
                <a:gd name="T46" fmla="*/ 5 w 4473"/>
                <a:gd name="T47" fmla="*/ 11 h 4367"/>
                <a:gd name="T48" fmla="*/ 6 w 4473"/>
                <a:gd name="T49" fmla="*/ 11 h 4367"/>
                <a:gd name="T50" fmla="*/ 6 w 4473"/>
                <a:gd name="T51" fmla="*/ 11 h 4367"/>
                <a:gd name="T52" fmla="*/ 7 w 4473"/>
                <a:gd name="T53" fmla="*/ 11 h 4367"/>
                <a:gd name="T54" fmla="*/ 7 w 4473"/>
                <a:gd name="T55" fmla="*/ 11 h 4367"/>
                <a:gd name="T56" fmla="*/ 8 w 4473"/>
                <a:gd name="T57" fmla="*/ 12 h 4367"/>
                <a:gd name="T58" fmla="*/ 9 w 4473"/>
                <a:gd name="T59" fmla="*/ 14 h 4367"/>
                <a:gd name="T60" fmla="*/ 9 w 4473"/>
                <a:gd name="T61" fmla="*/ 15 h 4367"/>
                <a:gd name="T62" fmla="*/ 10 w 4473"/>
                <a:gd name="T63" fmla="*/ 16 h 4367"/>
                <a:gd name="T64" fmla="*/ 10 w 4473"/>
                <a:gd name="T65" fmla="*/ 16 h 4367"/>
                <a:gd name="T66" fmla="*/ 12 w 4473"/>
                <a:gd name="T67" fmla="*/ 17 h 4367"/>
                <a:gd name="T68" fmla="*/ 13 w 4473"/>
                <a:gd name="T69" fmla="*/ 17 h 4367"/>
                <a:gd name="T70" fmla="*/ 13 w 4473"/>
                <a:gd name="T71" fmla="*/ 17 h 4367"/>
                <a:gd name="T72" fmla="*/ 12 w 4473"/>
                <a:gd name="T73" fmla="*/ 15 h 4367"/>
                <a:gd name="T74" fmla="*/ 12 w 4473"/>
                <a:gd name="T75" fmla="*/ 15 h 4367"/>
                <a:gd name="T76" fmla="*/ 13 w 4473"/>
                <a:gd name="T77" fmla="*/ 14 h 4367"/>
                <a:gd name="T78" fmla="*/ 13 w 4473"/>
                <a:gd name="T79" fmla="*/ 14 h 4367"/>
                <a:gd name="T80" fmla="*/ 13 w 4473"/>
                <a:gd name="T81" fmla="*/ 14 h 4367"/>
                <a:gd name="T82" fmla="*/ 13 w 4473"/>
                <a:gd name="T83" fmla="*/ 14 h 4367"/>
                <a:gd name="T84" fmla="*/ 13 w 4473"/>
                <a:gd name="T85" fmla="*/ 13 h 4367"/>
                <a:gd name="T86" fmla="*/ 13 w 4473"/>
                <a:gd name="T87" fmla="*/ 13 h 4367"/>
                <a:gd name="T88" fmla="*/ 14 w 4473"/>
                <a:gd name="T89" fmla="*/ 13 h 4367"/>
                <a:gd name="T90" fmla="*/ 14 w 4473"/>
                <a:gd name="T91" fmla="*/ 13 h 4367"/>
                <a:gd name="T92" fmla="*/ 14 w 4473"/>
                <a:gd name="T93" fmla="*/ 13 h 4367"/>
                <a:gd name="T94" fmla="*/ 15 w 4473"/>
                <a:gd name="T95" fmla="*/ 12 h 4367"/>
                <a:gd name="T96" fmla="*/ 16 w 4473"/>
                <a:gd name="T97" fmla="*/ 11 h 4367"/>
                <a:gd name="T98" fmla="*/ 16 w 4473"/>
                <a:gd name="T99" fmla="*/ 11 h 4367"/>
                <a:gd name="T100" fmla="*/ 17 w 4473"/>
                <a:gd name="T101" fmla="*/ 11 h 4367"/>
                <a:gd name="T102" fmla="*/ 17 w 4473"/>
                <a:gd name="T103" fmla="*/ 11 h 4367"/>
                <a:gd name="T104" fmla="*/ 17 w 4473"/>
                <a:gd name="T105" fmla="*/ 11 h 4367"/>
                <a:gd name="T106" fmla="*/ 17 w 4473"/>
                <a:gd name="T107" fmla="*/ 10 h 4367"/>
                <a:gd name="T108" fmla="*/ 18 w 4473"/>
                <a:gd name="T109" fmla="*/ 10 h 4367"/>
                <a:gd name="T110" fmla="*/ 17 w 4473"/>
                <a:gd name="T111" fmla="*/ 9 h 4367"/>
                <a:gd name="T112" fmla="*/ 17 w 4473"/>
                <a:gd name="T113" fmla="*/ 8 h 4367"/>
                <a:gd name="T114" fmla="*/ 17 w 4473"/>
                <a:gd name="T115" fmla="*/ 8 h 4367"/>
                <a:gd name="T116" fmla="*/ 17 w 4473"/>
                <a:gd name="T117" fmla="*/ 5 h 4367"/>
                <a:gd name="T118" fmla="*/ 16 w 4473"/>
                <a:gd name="T119" fmla="*/ 5 h 4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73" h="4367">
                  <a:moveTo>
                    <a:pt x="4119" y="1228"/>
                  </a:moveTo>
                  <a:lnTo>
                    <a:pt x="4103" y="1225"/>
                  </a:lnTo>
                  <a:lnTo>
                    <a:pt x="4091" y="1209"/>
                  </a:lnTo>
                  <a:lnTo>
                    <a:pt x="4063" y="1199"/>
                  </a:lnTo>
                  <a:lnTo>
                    <a:pt x="3901" y="1114"/>
                  </a:lnTo>
                  <a:lnTo>
                    <a:pt x="3892" y="1124"/>
                  </a:lnTo>
                  <a:lnTo>
                    <a:pt x="3845" y="1140"/>
                  </a:lnTo>
                  <a:lnTo>
                    <a:pt x="3772" y="1130"/>
                  </a:lnTo>
                  <a:lnTo>
                    <a:pt x="3744" y="1130"/>
                  </a:lnTo>
                  <a:lnTo>
                    <a:pt x="3721" y="1133"/>
                  </a:lnTo>
                  <a:lnTo>
                    <a:pt x="3662" y="1156"/>
                  </a:lnTo>
                  <a:lnTo>
                    <a:pt x="3590" y="1161"/>
                  </a:lnTo>
                  <a:lnTo>
                    <a:pt x="3570" y="1171"/>
                  </a:lnTo>
                  <a:lnTo>
                    <a:pt x="3516" y="1212"/>
                  </a:lnTo>
                  <a:lnTo>
                    <a:pt x="3466" y="1177"/>
                  </a:lnTo>
                  <a:lnTo>
                    <a:pt x="3434" y="1161"/>
                  </a:lnTo>
                  <a:lnTo>
                    <a:pt x="3434" y="1153"/>
                  </a:lnTo>
                  <a:lnTo>
                    <a:pt x="3428" y="1146"/>
                  </a:lnTo>
                  <a:lnTo>
                    <a:pt x="3403" y="1143"/>
                  </a:lnTo>
                  <a:lnTo>
                    <a:pt x="3391" y="1161"/>
                  </a:lnTo>
                  <a:lnTo>
                    <a:pt x="3375" y="1161"/>
                  </a:lnTo>
                  <a:lnTo>
                    <a:pt x="3337" y="1149"/>
                  </a:lnTo>
                  <a:lnTo>
                    <a:pt x="3333" y="1124"/>
                  </a:lnTo>
                  <a:lnTo>
                    <a:pt x="3321" y="1121"/>
                  </a:lnTo>
                  <a:lnTo>
                    <a:pt x="3290" y="1140"/>
                  </a:lnTo>
                  <a:lnTo>
                    <a:pt x="3264" y="1174"/>
                  </a:lnTo>
                  <a:lnTo>
                    <a:pt x="3267" y="1196"/>
                  </a:lnTo>
                  <a:lnTo>
                    <a:pt x="3245" y="1212"/>
                  </a:lnTo>
                  <a:lnTo>
                    <a:pt x="3232" y="1187"/>
                  </a:lnTo>
                  <a:lnTo>
                    <a:pt x="3239" y="1153"/>
                  </a:lnTo>
                  <a:lnTo>
                    <a:pt x="3236" y="1137"/>
                  </a:lnTo>
                  <a:lnTo>
                    <a:pt x="3208" y="1137"/>
                  </a:lnTo>
                  <a:lnTo>
                    <a:pt x="3173" y="1161"/>
                  </a:lnTo>
                  <a:lnTo>
                    <a:pt x="3160" y="1161"/>
                  </a:lnTo>
                  <a:lnTo>
                    <a:pt x="3081" y="1102"/>
                  </a:lnTo>
                  <a:lnTo>
                    <a:pt x="3056" y="1111"/>
                  </a:lnTo>
                  <a:lnTo>
                    <a:pt x="3043" y="1153"/>
                  </a:lnTo>
                  <a:lnTo>
                    <a:pt x="2980" y="1140"/>
                  </a:lnTo>
                  <a:lnTo>
                    <a:pt x="2980" y="1098"/>
                  </a:lnTo>
                  <a:lnTo>
                    <a:pt x="2968" y="1092"/>
                  </a:lnTo>
                  <a:lnTo>
                    <a:pt x="2929" y="1061"/>
                  </a:lnTo>
                  <a:lnTo>
                    <a:pt x="2929" y="1048"/>
                  </a:lnTo>
                  <a:lnTo>
                    <a:pt x="2844" y="1036"/>
                  </a:lnTo>
                  <a:lnTo>
                    <a:pt x="2823" y="1061"/>
                  </a:lnTo>
                  <a:lnTo>
                    <a:pt x="2788" y="1045"/>
                  </a:lnTo>
                  <a:lnTo>
                    <a:pt x="2766" y="1013"/>
                  </a:lnTo>
                  <a:lnTo>
                    <a:pt x="2740" y="1020"/>
                  </a:lnTo>
                  <a:lnTo>
                    <a:pt x="2734" y="1026"/>
                  </a:lnTo>
                  <a:lnTo>
                    <a:pt x="2716" y="1026"/>
                  </a:lnTo>
                  <a:lnTo>
                    <a:pt x="2684" y="1010"/>
                  </a:lnTo>
                  <a:lnTo>
                    <a:pt x="2596" y="994"/>
                  </a:lnTo>
                  <a:lnTo>
                    <a:pt x="2586" y="988"/>
                  </a:lnTo>
                  <a:lnTo>
                    <a:pt x="2567" y="960"/>
                  </a:lnTo>
                  <a:lnTo>
                    <a:pt x="2570" y="941"/>
                  </a:lnTo>
                  <a:lnTo>
                    <a:pt x="2561" y="922"/>
                  </a:lnTo>
                  <a:lnTo>
                    <a:pt x="2523" y="903"/>
                  </a:lnTo>
                  <a:lnTo>
                    <a:pt x="2501" y="922"/>
                  </a:lnTo>
                  <a:lnTo>
                    <a:pt x="2435" y="928"/>
                  </a:lnTo>
                  <a:lnTo>
                    <a:pt x="2413" y="919"/>
                  </a:lnTo>
                  <a:lnTo>
                    <a:pt x="2365" y="859"/>
                  </a:lnTo>
                  <a:lnTo>
                    <a:pt x="2346" y="843"/>
                  </a:lnTo>
                  <a:lnTo>
                    <a:pt x="2312" y="837"/>
                  </a:lnTo>
                  <a:lnTo>
                    <a:pt x="2337" y="58"/>
                  </a:lnTo>
                  <a:lnTo>
                    <a:pt x="1374" y="0"/>
                  </a:lnTo>
                  <a:lnTo>
                    <a:pt x="1359" y="0"/>
                  </a:lnTo>
                  <a:lnTo>
                    <a:pt x="1214" y="1818"/>
                  </a:lnTo>
                  <a:lnTo>
                    <a:pt x="6" y="1704"/>
                  </a:lnTo>
                  <a:lnTo>
                    <a:pt x="0" y="1711"/>
                  </a:lnTo>
                  <a:lnTo>
                    <a:pt x="8" y="1723"/>
                  </a:lnTo>
                  <a:lnTo>
                    <a:pt x="11" y="1730"/>
                  </a:lnTo>
                  <a:lnTo>
                    <a:pt x="0" y="1754"/>
                  </a:lnTo>
                  <a:lnTo>
                    <a:pt x="11" y="1786"/>
                  </a:lnTo>
                  <a:lnTo>
                    <a:pt x="18" y="1793"/>
                  </a:lnTo>
                  <a:lnTo>
                    <a:pt x="82" y="1834"/>
                  </a:lnTo>
                  <a:lnTo>
                    <a:pt x="98" y="1874"/>
                  </a:lnTo>
                  <a:lnTo>
                    <a:pt x="122" y="1932"/>
                  </a:lnTo>
                  <a:lnTo>
                    <a:pt x="186" y="1972"/>
                  </a:lnTo>
                  <a:lnTo>
                    <a:pt x="372" y="2196"/>
                  </a:lnTo>
                  <a:lnTo>
                    <a:pt x="529" y="2323"/>
                  </a:lnTo>
                  <a:lnTo>
                    <a:pt x="542" y="2344"/>
                  </a:lnTo>
                  <a:lnTo>
                    <a:pt x="551" y="2373"/>
                  </a:lnTo>
                  <a:lnTo>
                    <a:pt x="548" y="2408"/>
                  </a:lnTo>
                  <a:lnTo>
                    <a:pt x="561" y="2426"/>
                  </a:lnTo>
                  <a:lnTo>
                    <a:pt x="595" y="2483"/>
                  </a:lnTo>
                  <a:lnTo>
                    <a:pt x="592" y="2613"/>
                  </a:lnTo>
                  <a:lnTo>
                    <a:pt x="601" y="2650"/>
                  </a:lnTo>
                  <a:lnTo>
                    <a:pt x="659" y="2742"/>
                  </a:lnTo>
                  <a:lnTo>
                    <a:pt x="895" y="2915"/>
                  </a:lnTo>
                  <a:lnTo>
                    <a:pt x="1056" y="3016"/>
                  </a:lnTo>
                  <a:lnTo>
                    <a:pt x="1100" y="3022"/>
                  </a:lnTo>
                  <a:lnTo>
                    <a:pt x="1132" y="3007"/>
                  </a:lnTo>
                  <a:lnTo>
                    <a:pt x="1167" y="2963"/>
                  </a:lnTo>
                  <a:lnTo>
                    <a:pt x="1195" y="2940"/>
                  </a:lnTo>
                  <a:lnTo>
                    <a:pt x="1265" y="2783"/>
                  </a:lnTo>
                  <a:lnTo>
                    <a:pt x="1296" y="2732"/>
                  </a:lnTo>
                  <a:lnTo>
                    <a:pt x="1321" y="2719"/>
                  </a:lnTo>
                  <a:lnTo>
                    <a:pt x="1377" y="2735"/>
                  </a:lnTo>
                  <a:lnTo>
                    <a:pt x="1390" y="2732"/>
                  </a:lnTo>
                  <a:lnTo>
                    <a:pt x="1400" y="2708"/>
                  </a:lnTo>
                  <a:lnTo>
                    <a:pt x="1416" y="2689"/>
                  </a:lnTo>
                  <a:lnTo>
                    <a:pt x="1448" y="2701"/>
                  </a:lnTo>
                  <a:lnTo>
                    <a:pt x="1475" y="2719"/>
                  </a:lnTo>
                  <a:lnTo>
                    <a:pt x="1567" y="2732"/>
                  </a:lnTo>
                  <a:lnTo>
                    <a:pt x="1592" y="2745"/>
                  </a:lnTo>
                  <a:lnTo>
                    <a:pt x="1650" y="2761"/>
                  </a:lnTo>
                  <a:lnTo>
                    <a:pt x="1680" y="2748"/>
                  </a:lnTo>
                  <a:lnTo>
                    <a:pt x="1754" y="2790"/>
                  </a:lnTo>
                  <a:lnTo>
                    <a:pt x="1769" y="2830"/>
                  </a:lnTo>
                  <a:lnTo>
                    <a:pt x="1781" y="2836"/>
                  </a:lnTo>
                  <a:lnTo>
                    <a:pt x="1788" y="2852"/>
                  </a:lnTo>
                  <a:lnTo>
                    <a:pt x="1800" y="2855"/>
                  </a:lnTo>
                  <a:lnTo>
                    <a:pt x="1832" y="2875"/>
                  </a:lnTo>
                  <a:lnTo>
                    <a:pt x="1873" y="2931"/>
                  </a:lnTo>
                  <a:lnTo>
                    <a:pt x="1943" y="2991"/>
                  </a:lnTo>
                  <a:lnTo>
                    <a:pt x="1977" y="3045"/>
                  </a:lnTo>
                  <a:lnTo>
                    <a:pt x="1980" y="3070"/>
                  </a:lnTo>
                  <a:lnTo>
                    <a:pt x="2084" y="3319"/>
                  </a:lnTo>
                  <a:lnTo>
                    <a:pt x="2100" y="3370"/>
                  </a:lnTo>
                  <a:lnTo>
                    <a:pt x="2214" y="3499"/>
                  </a:lnTo>
                  <a:lnTo>
                    <a:pt x="2224" y="3530"/>
                  </a:lnTo>
                  <a:lnTo>
                    <a:pt x="2302" y="3615"/>
                  </a:lnTo>
                  <a:lnTo>
                    <a:pt x="2325" y="3628"/>
                  </a:lnTo>
                  <a:lnTo>
                    <a:pt x="2355" y="3666"/>
                  </a:lnTo>
                  <a:lnTo>
                    <a:pt x="2365" y="3689"/>
                  </a:lnTo>
                  <a:lnTo>
                    <a:pt x="2359" y="3774"/>
                  </a:lnTo>
                  <a:lnTo>
                    <a:pt x="2384" y="3805"/>
                  </a:lnTo>
                  <a:lnTo>
                    <a:pt x="2394" y="3899"/>
                  </a:lnTo>
                  <a:lnTo>
                    <a:pt x="2419" y="3931"/>
                  </a:lnTo>
                  <a:lnTo>
                    <a:pt x="2501" y="4088"/>
                  </a:lnTo>
                  <a:lnTo>
                    <a:pt x="2507" y="4133"/>
                  </a:lnTo>
                  <a:lnTo>
                    <a:pt x="2564" y="4139"/>
                  </a:lnTo>
                  <a:lnTo>
                    <a:pt x="2627" y="4178"/>
                  </a:lnTo>
                  <a:lnTo>
                    <a:pt x="2703" y="4202"/>
                  </a:lnTo>
                  <a:lnTo>
                    <a:pt x="2817" y="4276"/>
                  </a:lnTo>
                  <a:lnTo>
                    <a:pt x="2968" y="4287"/>
                  </a:lnTo>
                  <a:lnTo>
                    <a:pt x="3000" y="4290"/>
                  </a:lnTo>
                  <a:lnTo>
                    <a:pt x="3081" y="4348"/>
                  </a:lnTo>
                  <a:lnTo>
                    <a:pt x="3123" y="4367"/>
                  </a:lnTo>
                  <a:lnTo>
                    <a:pt x="3160" y="4319"/>
                  </a:lnTo>
                  <a:lnTo>
                    <a:pt x="3195" y="4329"/>
                  </a:lnTo>
                  <a:lnTo>
                    <a:pt x="3208" y="4316"/>
                  </a:lnTo>
                  <a:lnTo>
                    <a:pt x="3208" y="4294"/>
                  </a:lnTo>
                  <a:lnTo>
                    <a:pt x="3173" y="4281"/>
                  </a:lnTo>
                  <a:lnTo>
                    <a:pt x="3179" y="4269"/>
                  </a:lnTo>
                  <a:lnTo>
                    <a:pt x="3144" y="4228"/>
                  </a:lnTo>
                  <a:lnTo>
                    <a:pt x="3094" y="4038"/>
                  </a:lnTo>
                  <a:lnTo>
                    <a:pt x="3069" y="3963"/>
                  </a:lnTo>
                  <a:lnTo>
                    <a:pt x="3107" y="3849"/>
                  </a:lnTo>
                  <a:lnTo>
                    <a:pt x="3101" y="3811"/>
                  </a:lnTo>
                  <a:lnTo>
                    <a:pt x="3091" y="3805"/>
                  </a:lnTo>
                  <a:lnTo>
                    <a:pt x="3081" y="3801"/>
                  </a:lnTo>
                  <a:lnTo>
                    <a:pt x="3075" y="3795"/>
                  </a:lnTo>
                  <a:lnTo>
                    <a:pt x="3075" y="3787"/>
                  </a:lnTo>
                  <a:lnTo>
                    <a:pt x="3081" y="3780"/>
                  </a:lnTo>
                  <a:lnTo>
                    <a:pt x="3131" y="3748"/>
                  </a:lnTo>
                  <a:lnTo>
                    <a:pt x="3163" y="3644"/>
                  </a:lnTo>
                  <a:lnTo>
                    <a:pt x="3138" y="3635"/>
                  </a:lnTo>
                  <a:lnTo>
                    <a:pt x="3128" y="3585"/>
                  </a:lnTo>
                  <a:lnTo>
                    <a:pt x="3154" y="3553"/>
                  </a:lnTo>
                  <a:lnTo>
                    <a:pt x="3189" y="3578"/>
                  </a:lnTo>
                  <a:lnTo>
                    <a:pt x="3245" y="3537"/>
                  </a:lnTo>
                  <a:lnTo>
                    <a:pt x="3261" y="3484"/>
                  </a:lnTo>
                  <a:lnTo>
                    <a:pt x="3232" y="3461"/>
                  </a:lnTo>
                  <a:lnTo>
                    <a:pt x="3245" y="3436"/>
                  </a:lnTo>
                  <a:lnTo>
                    <a:pt x="3258" y="3442"/>
                  </a:lnTo>
                  <a:lnTo>
                    <a:pt x="3274" y="3445"/>
                  </a:lnTo>
                  <a:lnTo>
                    <a:pt x="3287" y="3429"/>
                  </a:lnTo>
                  <a:lnTo>
                    <a:pt x="3306" y="3439"/>
                  </a:lnTo>
                  <a:lnTo>
                    <a:pt x="3324" y="3439"/>
                  </a:lnTo>
                  <a:lnTo>
                    <a:pt x="3340" y="3433"/>
                  </a:lnTo>
                  <a:lnTo>
                    <a:pt x="3343" y="3420"/>
                  </a:lnTo>
                  <a:lnTo>
                    <a:pt x="3343" y="3376"/>
                  </a:lnTo>
                  <a:lnTo>
                    <a:pt x="3349" y="3364"/>
                  </a:lnTo>
                  <a:lnTo>
                    <a:pt x="3365" y="3360"/>
                  </a:lnTo>
                  <a:lnTo>
                    <a:pt x="3372" y="3367"/>
                  </a:lnTo>
                  <a:lnTo>
                    <a:pt x="3388" y="3370"/>
                  </a:lnTo>
                  <a:lnTo>
                    <a:pt x="3473" y="3348"/>
                  </a:lnTo>
                  <a:lnTo>
                    <a:pt x="3482" y="3344"/>
                  </a:lnTo>
                  <a:lnTo>
                    <a:pt x="3485" y="3328"/>
                  </a:lnTo>
                  <a:lnTo>
                    <a:pt x="3479" y="3319"/>
                  </a:lnTo>
                  <a:lnTo>
                    <a:pt x="3434" y="3294"/>
                  </a:lnTo>
                  <a:lnTo>
                    <a:pt x="3434" y="3275"/>
                  </a:lnTo>
                  <a:lnTo>
                    <a:pt x="3513" y="3253"/>
                  </a:lnTo>
                  <a:lnTo>
                    <a:pt x="3526" y="3237"/>
                  </a:lnTo>
                  <a:lnTo>
                    <a:pt x="3548" y="3231"/>
                  </a:lnTo>
                  <a:lnTo>
                    <a:pt x="3554" y="3237"/>
                  </a:lnTo>
                  <a:lnTo>
                    <a:pt x="3545" y="3247"/>
                  </a:lnTo>
                  <a:lnTo>
                    <a:pt x="3558" y="3269"/>
                  </a:lnTo>
                  <a:lnTo>
                    <a:pt x="3570" y="3269"/>
                  </a:lnTo>
                  <a:lnTo>
                    <a:pt x="3586" y="3256"/>
                  </a:lnTo>
                  <a:lnTo>
                    <a:pt x="3709" y="3218"/>
                  </a:lnTo>
                  <a:lnTo>
                    <a:pt x="3914" y="3086"/>
                  </a:lnTo>
                  <a:lnTo>
                    <a:pt x="3923" y="3035"/>
                  </a:lnTo>
                  <a:lnTo>
                    <a:pt x="4018" y="2953"/>
                  </a:lnTo>
                  <a:lnTo>
                    <a:pt x="4021" y="2940"/>
                  </a:lnTo>
                  <a:lnTo>
                    <a:pt x="3981" y="2884"/>
                  </a:lnTo>
                  <a:lnTo>
                    <a:pt x="3990" y="2839"/>
                  </a:lnTo>
                  <a:lnTo>
                    <a:pt x="4053" y="2815"/>
                  </a:lnTo>
                  <a:lnTo>
                    <a:pt x="4066" y="2815"/>
                  </a:lnTo>
                  <a:lnTo>
                    <a:pt x="4056" y="2865"/>
                  </a:lnTo>
                  <a:lnTo>
                    <a:pt x="4063" y="2881"/>
                  </a:lnTo>
                  <a:lnTo>
                    <a:pt x="4135" y="2871"/>
                  </a:lnTo>
                  <a:lnTo>
                    <a:pt x="4148" y="2891"/>
                  </a:lnTo>
                  <a:lnTo>
                    <a:pt x="4292" y="2827"/>
                  </a:lnTo>
                  <a:lnTo>
                    <a:pt x="4378" y="2817"/>
                  </a:lnTo>
                  <a:lnTo>
                    <a:pt x="4381" y="2815"/>
                  </a:lnTo>
                  <a:lnTo>
                    <a:pt x="4378" y="2805"/>
                  </a:lnTo>
                  <a:lnTo>
                    <a:pt x="4362" y="2790"/>
                  </a:lnTo>
                  <a:lnTo>
                    <a:pt x="4356" y="2764"/>
                  </a:lnTo>
                  <a:lnTo>
                    <a:pt x="4366" y="2751"/>
                  </a:lnTo>
                  <a:lnTo>
                    <a:pt x="4375" y="2726"/>
                  </a:lnTo>
                  <a:lnTo>
                    <a:pt x="4400" y="2701"/>
                  </a:lnTo>
                  <a:lnTo>
                    <a:pt x="4431" y="2613"/>
                  </a:lnTo>
                  <a:lnTo>
                    <a:pt x="4406" y="2575"/>
                  </a:lnTo>
                  <a:lnTo>
                    <a:pt x="4406" y="2546"/>
                  </a:lnTo>
                  <a:lnTo>
                    <a:pt x="4412" y="2527"/>
                  </a:lnTo>
                  <a:lnTo>
                    <a:pt x="4409" y="2503"/>
                  </a:lnTo>
                  <a:lnTo>
                    <a:pt x="4419" y="2452"/>
                  </a:lnTo>
                  <a:lnTo>
                    <a:pt x="4444" y="2432"/>
                  </a:lnTo>
                  <a:lnTo>
                    <a:pt x="4460" y="2395"/>
                  </a:lnTo>
                  <a:lnTo>
                    <a:pt x="4473" y="2323"/>
                  </a:lnTo>
                  <a:lnTo>
                    <a:pt x="4473" y="2278"/>
                  </a:lnTo>
                  <a:lnTo>
                    <a:pt x="4460" y="2216"/>
                  </a:lnTo>
                  <a:lnTo>
                    <a:pt x="4435" y="2171"/>
                  </a:lnTo>
                  <a:lnTo>
                    <a:pt x="4422" y="2158"/>
                  </a:lnTo>
                  <a:lnTo>
                    <a:pt x="4428" y="2136"/>
                  </a:lnTo>
                  <a:lnTo>
                    <a:pt x="4415" y="2121"/>
                  </a:lnTo>
                  <a:lnTo>
                    <a:pt x="4396" y="2083"/>
                  </a:lnTo>
                  <a:lnTo>
                    <a:pt x="4375" y="2064"/>
                  </a:lnTo>
                  <a:lnTo>
                    <a:pt x="4369" y="2051"/>
                  </a:lnTo>
                  <a:lnTo>
                    <a:pt x="4381" y="2007"/>
                  </a:lnTo>
                  <a:lnTo>
                    <a:pt x="4353" y="1950"/>
                  </a:lnTo>
                  <a:lnTo>
                    <a:pt x="4305" y="1906"/>
                  </a:lnTo>
                  <a:lnTo>
                    <a:pt x="4290" y="1881"/>
                  </a:lnTo>
                  <a:lnTo>
                    <a:pt x="4280" y="1477"/>
                  </a:lnTo>
                  <a:lnTo>
                    <a:pt x="4280" y="1262"/>
                  </a:lnTo>
                  <a:lnTo>
                    <a:pt x="4229" y="1250"/>
                  </a:lnTo>
                  <a:lnTo>
                    <a:pt x="4186" y="1268"/>
                  </a:lnTo>
                  <a:lnTo>
                    <a:pt x="4170" y="1265"/>
                  </a:lnTo>
                  <a:lnTo>
                    <a:pt x="4119" y="1228"/>
                  </a:lnTo>
                  <a:close/>
                </a:path>
              </a:pathLst>
            </a:custGeom>
            <a:noFill/>
            <a:ln w="9525">
              <a:solidFill>
                <a:schemeClr val="tx1"/>
              </a:solidFill>
              <a:round/>
              <a:headEnd/>
              <a:tailEnd/>
            </a:ln>
          </p:spPr>
          <p:txBody>
            <a:bodyPr/>
            <a:lstStyle/>
            <a:p>
              <a:endParaRPr lang="en-US"/>
            </a:p>
          </p:txBody>
        </p:sp>
        <p:sp>
          <p:nvSpPr>
            <p:cNvPr id="16420" name="Freeform 1047"/>
            <p:cNvSpPr>
              <a:spLocks/>
            </p:cNvSpPr>
            <p:nvPr/>
          </p:nvSpPr>
          <p:spPr bwMode="auto">
            <a:xfrm>
              <a:off x="1973" y="2193"/>
              <a:ext cx="1119" cy="1092"/>
            </a:xfrm>
            <a:custGeom>
              <a:avLst/>
              <a:gdLst>
                <a:gd name="T0" fmla="*/ 16 w 4473"/>
                <a:gd name="T1" fmla="*/ 5 h 4367"/>
                <a:gd name="T2" fmla="*/ 15 w 4473"/>
                <a:gd name="T3" fmla="*/ 5 h 4367"/>
                <a:gd name="T4" fmla="*/ 14 w 4473"/>
                <a:gd name="T5" fmla="*/ 5 h 4367"/>
                <a:gd name="T6" fmla="*/ 14 w 4473"/>
                <a:gd name="T7" fmla="*/ 5 h 4367"/>
                <a:gd name="T8" fmla="*/ 13 w 4473"/>
                <a:gd name="T9" fmla="*/ 5 h 4367"/>
                <a:gd name="T10" fmla="*/ 13 w 4473"/>
                <a:gd name="T11" fmla="*/ 5 h 4367"/>
                <a:gd name="T12" fmla="*/ 13 w 4473"/>
                <a:gd name="T13" fmla="*/ 5 h 4367"/>
                <a:gd name="T14" fmla="*/ 13 w 4473"/>
                <a:gd name="T15" fmla="*/ 5 h 4367"/>
                <a:gd name="T16" fmla="*/ 12 w 4473"/>
                <a:gd name="T17" fmla="*/ 5 h 4367"/>
                <a:gd name="T18" fmla="*/ 12 w 4473"/>
                <a:gd name="T19" fmla="*/ 4 h 4367"/>
                <a:gd name="T20" fmla="*/ 11 w 4473"/>
                <a:gd name="T21" fmla="*/ 4 h 4367"/>
                <a:gd name="T22" fmla="*/ 11 w 4473"/>
                <a:gd name="T23" fmla="*/ 4 h 4367"/>
                <a:gd name="T24" fmla="*/ 10 w 4473"/>
                <a:gd name="T25" fmla="*/ 4 h 4367"/>
                <a:gd name="T26" fmla="*/ 10 w 4473"/>
                <a:gd name="T27" fmla="*/ 4 h 4367"/>
                <a:gd name="T28" fmla="*/ 9 w 4473"/>
                <a:gd name="T29" fmla="*/ 4 h 4367"/>
                <a:gd name="T30" fmla="*/ 6 w 4473"/>
                <a:gd name="T31" fmla="*/ 0 h 4367"/>
                <a:gd name="T32" fmla="*/ 0 w 4473"/>
                <a:gd name="T33" fmla="*/ 7 h 4367"/>
                <a:gd name="T34" fmla="*/ 0 w 4473"/>
                <a:gd name="T35" fmla="*/ 7 h 4367"/>
                <a:gd name="T36" fmla="*/ 1 w 4473"/>
                <a:gd name="T37" fmla="*/ 8 h 4367"/>
                <a:gd name="T38" fmla="*/ 2 w 4473"/>
                <a:gd name="T39" fmla="*/ 9 h 4367"/>
                <a:gd name="T40" fmla="*/ 2 w 4473"/>
                <a:gd name="T41" fmla="*/ 10 h 4367"/>
                <a:gd name="T42" fmla="*/ 4 w 4473"/>
                <a:gd name="T43" fmla="*/ 12 h 4367"/>
                <a:gd name="T44" fmla="*/ 5 w 4473"/>
                <a:gd name="T45" fmla="*/ 12 h 4367"/>
                <a:gd name="T46" fmla="*/ 5 w 4473"/>
                <a:gd name="T47" fmla="*/ 11 h 4367"/>
                <a:gd name="T48" fmla="*/ 6 w 4473"/>
                <a:gd name="T49" fmla="*/ 11 h 4367"/>
                <a:gd name="T50" fmla="*/ 6 w 4473"/>
                <a:gd name="T51" fmla="*/ 11 h 4367"/>
                <a:gd name="T52" fmla="*/ 7 w 4473"/>
                <a:gd name="T53" fmla="*/ 11 h 4367"/>
                <a:gd name="T54" fmla="*/ 7 w 4473"/>
                <a:gd name="T55" fmla="*/ 11 h 4367"/>
                <a:gd name="T56" fmla="*/ 8 w 4473"/>
                <a:gd name="T57" fmla="*/ 12 h 4367"/>
                <a:gd name="T58" fmla="*/ 9 w 4473"/>
                <a:gd name="T59" fmla="*/ 14 h 4367"/>
                <a:gd name="T60" fmla="*/ 9 w 4473"/>
                <a:gd name="T61" fmla="*/ 15 h 4367"/>
                <a:gd name="T62" fmla="*/ 10 w 4473"/>
                <a:gd name="T63" fmla="*/ 16 h 4367"/>
                <a:gd name="T64" fmla="*/ 10 w 4473"/>
                <a:gd name="T65" fmla="*/ 16 h 4367"/>
                <a:gd name="T66" fmla="*/ 12 w 4473"/>
                <a:gd name="T67" fmla="*/ 17 h 4367"/>
                <a:gd name="T68" fmla="*/ 13 w 4473"/>
                <a:gd name="T69" fmla="*/ 17 h 4367"/>
                <a:gd name="T70" fmla="*/ 13 w 4473"/>
                <a:gd name="T71" fmla="*/ 17 h 4367"/>
                <a:gd name="T72" fmla="*/ 12 w 4473"/>
                <a:gd name="T73" fmla="*/ 15 h 4367"/>
                <a:gd name="T74" fmla="*/ 12 w 4473"/>
                <a:gd name="T75" fmla="*/ 15 h 4367"/>
                <a:gd name="T76" fmla="*/ 13 w 4473"/>
                <a:gd name="T77" fmla="*/ 14 h 4367"/>
                <a:gd name="T78" fmla="*/ 13 w 4473"/>
                <a:gd name="T79" fmla="*/ 14 h 4367"/>
                <a:gd name="T80" fmla="*/ 13 w 4473"/>
                <a:gd name="T81" fmla="*/ 14 h 4367"/>
                <a:gd name="T82" fmla="*/ 13 w 4473"/>
                <a:gd name="T83" fmla="*/ 14 h 4367"/>
                <a:gd name="T84" fmla="*/ 13 w 4473"/>
                <a:gd name="T85" fmla="*/ 13 h 4367"/>
                <a:gd name="T86" fmla="*/ 13 w 4473"/>
                <a:gd name="T87" fmla="*/ 13 h 4367"/>
                <a:gd name="T88" fmla="*/ 14 w 4473"/>
                <a:gd name="T89" fmla="*/ 13 h 4367"/>
                <a:gd name="T90" fmla="*/ 14 w 4473"/>
                <a:gd name="T91" fmla="*/ 13 h 4367"/>
                <a:gd name="T92" fmla="*/ 14 w 4473"/>
                <a:gd name="T93" fmla="*/ 13 h 4367"/>
                <a:gd name="T94" fmla="*/ 15 w 4473"/>
                <a:gd name="T95" fmla="*/ 12 h 4367"/>
                <a:gd name="T96" fmla="*/ 16 w 4473"/>
                <a:gd name="T97" fmla="*/ 11 h 4367"/>
                <a:gd name="T98" fmla="*/ 16 w 4473"/>
                <a:gd name="T99" fmla="*/ 11 h 4367"/>
                <a:gd name="T100" fmla="*/ 17 w 4473"/>
                <a:gd name="T101" fmla="*/ 11 h 4367"/>
                <a:gd name="T102" fmla="*/ 17 w 4473"/>
                <a:gd name="T103" fmla="*/ 11 h 4367"/>
                <a:gd name="T104" fmla="*/ 17 w 4473"/>
                <a:gd name="T105" fmla="*/ 11 h 4367"/>
                <a:gd name="T106" fmla="*/ 17 w 4473"/>
                <a:gd name="T107" fmla="*/ 10 h 4367"/>
                <a:gd name="T108" fmla="*/ 18 w 4473"/>
                <a:gd name="T109" fmla="*/ 10 h 4367"/>
                <a:gd name="T110" fmla="*/ 17 w 4473"/>
                <a:gd name="T111" fmla="*/ 9 h 4367"/>
                <a:gd name="T112" fmla="*/ 17 w 4473"/>
                <a:gd name="T113" fmla="*/ 8 h 4367"/>
                <a:gd name="T114" fmla="*/ 17 w 4473"/>
                <a:gd name="T115" fmla="*/ 8 h 4367"/>
                <a:gd name="T116" fmla="*/ 17 w 4473"/>
                <a:gd name="T117" fmla="*/ 5 h 4367"/>
                <a:gd name="T118" fmla="*/ 16 w 4473"/>
                <a:gd name="T119" fmla="*/ 5 h 43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473" h="4367">
                  <a:moveTo>
                    <a:pt x="4119" y="1228"/>
                  </a:moveTo>
                  <a:lnTo>
                    <a:pt x="4103" y="1225"/>
                  </a:lnTo>
                  <a:lnTo>
                    <a:pt x="4091" y="1209"/>
                  </a:lnTo>
                  <a:lnTo>
                    <a:pt x="4063" y="1199"/>
                  </a:lnTo>
                  <a:lnTo>
                    <a:pt x="3901" y="1114"/>
                  </a:lnTo>
                  <a:lnTo>
                    <a:pt x="3892" y="1124"/>
                  </a:lnTo>
                  <a:lnTo>
                    <a:pt x="3845" y="1140"/>
                  </a:lnTo>
                  <a:lnTo>
                    <a:pt x="3772" y="1130"/>
                  </a:lnTo>
                  <a:lnTo>
                    <a:pt x="3744" y="1130"/>
                  </a:lnTo>
                  <a:lnTo>
                    <a:pt x="3721" y="1133"/>
                  </a:lnTo>
                  <a:lnTo>
                    <a:pt x="3662" y="1156"/>
                  </a:lnTo>
                  <a:lnTo>
                    <a:pt x="3590" y="1161"/>
                  </a:lnTo>
                  <a:lnTo>
                    <a:pt x="3570" y="1171"/>
                  </a:lnTo>
                  <a:lnTo>
                    <a:pt x="3516" y="1212"/>
                  </a:lnTo>
                  <a:lnTo>
                    <a:pt x="3466" y="1177"/>
                  </a:lnTo>
                  <a:lnTo>
                    <a:pt x="3434" y="1161"/>
                  </a:lnTo>
                  <a:lnTo>
                    <a:pt x="3434" y="1153"/>
                  </a:lnTo>
                  <a:lnTo>
                    <a:pt x="3428" y="1146"/>
                  </a:lnTo>
                  <a:lnTo>
                    <a:pt x="3403" y="1143"/>
                  </a:lnTo>
                  <a:lnTo>
                    <a:pt x="3391" y="1161"/>
                  </a:lnTo>
                  <a:lnTo>
                    <a:pt x="3375" y="1161"/>
                  </a:lnTo>
                  <a:lnTo>
                    <a:pt x="3337" y="1149"/>
                  </a:lnTo>
                  <a:lnTo>
                    <a:pt x="3333" y="1124"/>
                  </a:lnTo>
                  <a:lnTo>
                    <a:pt x="3321" y="1121"/>
                  </a:lnTo>
                  <a:lnTo>
                    <a:pt x="3290" y="1140"/>
                  </a:lnTo>
                  <a:lnTo>
                    <a:pt x="3264" y="1174"/>
                  </a:lnTo>
                  <a:lnTo>
                    <a:pt x="3267" y="1196"/>
                  </a:lnTo>
                  <a:lnTo>
                    <a:pt x="3245" y="1212"/>
                  </a:lnTo>
                  <a:lnTo>
                    <a:pt x="3232" y="1187"/>
                  </a:lnTo>
                  <a:lnTo>
                    <a:pt x="3239" y="1153"/>
                  </a:lnTo>
                  <a:lnTo>
                    <a:pt x="3236" y="1137"/>
                  </a:lnTo>
                  <a:lnTo>
                    <a:pt x="3208" y="1137"/>
                  </a:lnTo>
                  <a:lnTo>
                    <a:pt x="3173" y="1161"/>
                  </a:lnTo>
                  <a:lnTo>
                    <a:pt x="3160" y="1161"/>
                  </a:lnTo>
                  <a:lnTo>
                    <a:pt x="3081" y="1102"/>
                  </a:lnTo>
                  <a:lnTo>
                    <a:pt x="3056" y="1111"/>
                  </a:lnTo>
                  <a:lnTo>
                    <a:pt x="3043" y="1153"/>
                  </a:lnTo>
                  <a:lnTo>
                    <a:pt x="2980" y="1140"/>
                  </a:lnTo>
                  <a:lnTo>
                    <a:pt x="2980" y="1098"/>
                  </a:lnTo>
                  <a:lnTo>
                    <a:pt x="2968" y="1092"/>
                  </a:lnTo>
                  <a:lnTo>
                    <a:pt x="2929" y="1061"/>
                  </a:lnTo>
                  <a:lnTo>
                    <a:pt x="2929" y="1048"/>
                  </a:lnTo>
                  <a:lnTo>
                    <a:pt x="2844" y="1036"/>
                  </a:lnTo>
                  <a:lnTo>
                    <a:pt x="2823" y="1061"/>
                  </a:lnTo>
                  <a:lnTo>
                    <a:pt x="2788" y="1045"/>
                  </a:lnTo>
                  <a:lnTo>
                    <a:pt x="2766" y="1013"/>
                  </a:lnTo>
                  <a:lnTo>
                    <a:pt x="2740" y="1020"/>
                  </a:lnTo>
                  <a:lnTo>
                    <a:pt x="2734" y="1026"/>
                  </a:lnTo>
                  <a:lnTo>
                    <a:pt x="2716" y="1026"/>
                  </a:lnTo>
                  <a:lnTo>
                    <a:pt x="2684" y="1010"/>
                  </a:lnTo>
                  <a:lnTo>
                    <a:pt x="2596" y="994"/>
                  </a:lnTo>
                  <a:lnTo>
                    <a:pt x="2586" y="988"/>
                  </a:lnTo>
                  <a:lnTo>
                    <a:pt x="2567" y="960"/>
                  </a:lnTo>
                  <a:lnTo>
                    <a:pt x="2570" y="941"/>
                  </a:lnTo>
                  <a:lnTo>
                    <a:pt x="2561" y="922"/>
                  </a:lnTo>
                  <a:lnTo>
                    <a:pt x="2523" y="903"/>
                  </a:lnTo>
                  <a:lnTo>
                    <a:pt x="2501" y="922"/>
                  </a:lnTo>
                  <a:lnTo>
                    <a:pt x="2435" y="928"/>
                  </a:lnTo>
                  <a:lnTo>
                    <a:pt x="2413" y="919"/>
                  </a:lnTo>
                  <a:lnTo>
                    <a:pt x="2365" y="859"/>
                  </a:lnTo>
                  <a:lnTo>
                    <a:pt x="2346" y="843"/>
                  </a:lnTo>
                  <a:lnTo>
                    <a:pt x="2312" y="837"/>
                  </a:lnTo>
                  <a:lnTo>
                    <a:pt x="2337" y="58"/>
                  </a:lnTo>
                  <a:lnTo>
                    <a:pt x="1374" y="0"/>
                  </a:lnTo>
                  <a:lnTo>
                    <a:pt x="1359" y="0"/>
                  </a:lnTo>
                  <a:lnTo>
                    <a:pt x="1214" y="1818"/>
                  </a:lnTo>
                  <a:lnTo>
                    <a:pt x="6" y="1704"/>
                  </a:lnTo>
                  <a:lnTo>
                    <a:pt x="0" y="1711"/>
                  </a:lnTo>
                  <a:lnTo>
                    <a:pt x="8" y="1723"/>
                  </a:lnTo>
                  <a:lnTo>
                    <a:pt x="11" y="1730"/>
                  </a:lnTo>
                  <a:lnTo>
                    <a:pt x="0" y="1754"/>
                  </a:lnTo>
                  <a:lnTo>
                    <a:pt x="11" y="1786"/>
                  </a:lnTo>
                  <a:lnTo>
                    <a:pt x="18" y="1793"/>
                  </a:lnTo>
                  <a:lnTo>
                    <a:pt x="82" y="1834"/>
                  </a:lnTo>
                  <a:lnTo>
                    <a:pt x="98" y="1874"/>
                  </a:lnTo>
                  <a:lnTo>
                    <a:pt x="122" y="1932"/>
                  </a:lnTo>
                  <a:lnTo>
                    <a:pt x="186" y="1972"/>
                  </a:lnTo>
                  <a:lnTo>
                    <a:pt x="372" y="2196"/>
                  </a:lnTo>
                  <a:lnTo>
                    <a:pt x="529" y="2323"/>
                  </a:lnTo>
                  <a:lnTo>
                    <a:pt x="542" y="2344"/>
                  </a:lnTo>
                  <a:lnTo>
                    <a:pt x="551" y="2373"/>
                  </a:lnTo>
                  <a:lnTo>
                    <a:pt x="548" y="2408"/>
                  </a:lnTo>
                  <a:lnTo>
                    <a:pt x="561" y="2426"/>
                  </a:lnTo>
                  <a:lnTo>
                    <a:pt x="595" y="2483"/>
                  </a:lnTo>
                  <a:lnTo>
                    <a:pt x="592" y="2613"/>
                  </a:lnTo>
                  <a:lnTo>
                    <a:pt x="601" y="2650"/>
                  </a:lnTo>
                  <a:lnTo>
                    <a:pt x="659" y="2742"/>
                  </a:lnTo>
                  <a:lnTo>
                    <a:pt x="895" y="2915"/>
                  </a:lnTo>
                  <a:lnTo>
                    <a:pt x="1056" y="3016"/>
                  </a:lnTo>
                  <a:lnTo>
                    <a:pt x="1100" y="3022"/>
                  </a:lnTo>
                  <a:lnTo>
                    <a:pt x="1132" y="3007"/>
                  </a:lnTo>
                  <a:lnTo>
                    <a:pt x="1167" y="2963"/>
                  </a:lnTo>
                  <a:lnTo>
                    <a:pt x="1195" y="2940"/>
                  </a:lnTo>
                  <a:lnTo>
                    <a:pt x="1265" y="2783"/>
                  </a:lnTo>
                  <a:lnTo>
                    <a:pt x="1296" y="2732"/>
                  </a:lnTo>
                  <a:lnTo>
                    <a:pt x="1321" y="2719"/>
                  </a:lnTo>
                  <a:lnTo>
                    <a:pt x="1377" y="2735"/>
                  </a:lnTo>
                  <a:lnTo>
                    <a:pt x="1390" y="2732"/>
                  </a:lnTo>
                  <a:lnTo>
                    <a:pt x="1400" y="2708"/>
                  </a:lnTo>
                  <a:lnTo>
                    <a:pt x="1416" y="2689"/>
                  </a:lnTo>
                  <a:lnTo>
                    <a:pt x="1448" y="2701"/>
                  </a:lnTo>
                  <a:lnTo>
                    <a:pt x="1475" y="2719"/>
                  </a:lnTo>
                  <a:lnTo>
                    <a:pt x="1567" y="2732"/>
                  </a:lnTo>
                  <a:lnTo>
                    <a:pt x="1592" y="2745"/>
                  </a:lnTo>
                  <a:lnTo>
                    <a:pt x="1650" y="2761"/>
                  </a:lnTo>
                  <a:lnTo>
                    <a:pt x="1680" y="2748"/>
                  </a:lnTo>
                  <a:lnTo>
                    <a:pt x="1754" y="2790"/>
                  </a:lnTo>
                  <a:lnTo>
                    <a:pt x="1769" y="2830"/>
                  </a:lnTo>
                  <a:lnTo>
                    <a:pt x="1781" y="2836"/>
                  </a:lnTo>
                  <a:lnTo>
                    <a:pt x="1788" y="2852"/>
                  </a:lnTo>
                  <a:lnTo>
                    <a:pt x="1800" y="2855"/>
                  </a:lnTo>
                  <a:lnTo>
                    <a:pt x="1832" y="2875"/>
                  </a:lnTo>
                  <a:lnTo>
                    <a:pt x="1873" y="2931"/>
                  </a:lnTo>
                  <a:lnTo>
                    <a:pt x="1943" y="2991"/>
                  </a:lnTo>
                  <a:lnTo>
                    <a:pt x="1977" y="3045"/>
                  </a:lnTo>
                  <a:lnTo>
                    <a:pt x="1980" y="3070"/>
                  </a:lnTo>
                  <a:lnTo>
                    <a:pt x="2084" y="3319"/>
                  </a:lnTo>
                  <a:lnTo>
                    <a:pt x="2100" y="3370"/>
                  </a:lnTo>
                  <a:lnTo>
                    <a:pt x="2214" y="3499"/>
                  </a:lnTo>
                  <a:lnTo>
                    <a:pt x="2224" y="3530"/>
                  </a:lnTo>
                  <a:lnTo>
                    <a:pt x="2302" y="3615"/>
                  </a:lnTo>
                  <a:lnTo>
                    <a:pt x="2325" y="3628"/>
                  </a:lnTo>
                  <a:lnTo>
                    <a:pt x="2355" y="3666"/>
                  </a:lnTo>
                  <a:lnTo>
                    <a:pt x="2365" y="3689"/>
                  </a:lnTo>
                  <a:lnTo>
                    <a:pt x="2359" y="3774"/>
                  </a:lnTo>
                  <a:lnTo>
                    <a:pt x="2384" y="3805"/>
                  </a:lnTo>
                  <a:lnTo>
                    <a:pt x="2394" y="3899"/>
                  </a:lnTo>
                  <a:lnTo>
                    <a:pt x="2419" y="3931"/>
                  </a:lnTo>
                  <a:lnTo>
                    <a:pt x="2501" y="4088"/>
                  </a:lnTo>
                  <a:lnTo>
                    <a:pt x="2507" y="4133"/>
                  </a:lnTo>
                  <a:lnTo>
                    <a:pt x="2564" y="4139"/>
                  </a:lnTo>
                  <a:lnTo>
                    <a:pt x="2627" y="4178"/>
                  </a:lnTo>
                  <a:lnTo>
                    <a:pt x="2703" y="4202"/>
                  </a:lnTo>
                  <a:lnTo>
                    <a:pt x="2817" y="4276"/>
                  </a:lnTo>
                  <a:lnTo>
                    <a:pt x="2968" y="4287"/>
                  </a:lnTo>
                  <a:lnTo>
                    <a:pt x="3000" y="4290"/>
                  </a:lnTo>
                  <a:lnTo>
                    <a:pt x="3081" y="4348"/>
                  </a:lnTo>
                  <a:lnTo>
                    <a:pt x="3123" y="4367"/>
                  </a:lnTo>
                  <a:lnTo>
                    <a:pt x="3160" y="4319"/>
                  </a:lnTo>
                  <a:lnTo>
                    <a:pt x="3195" y="4329"/>
                  </a:lnTo>
                  <a:lnTo>
                    <a:pt x="3208" y="4316"/>
                  </a:lnTo>
                  <a:lnTo>
                    <a:pt x="3208" y="4294"/>
                  </a:lnTo>
                  <a:lnTo>
                    <a:pt x="3173" y="4281"/>
                  </a:lnTo>
                  <a:lnTo>
                    <a:pt x="3179" y="4269"/>
                  </a:lnTo>
                  <a:lnTo>
                    <a:pt x="3144" y="4228"/>
                  </a:lnTo>
                  <a:lnTo>
                    <a:pt x="3094" y="4038"/>
                  </a:lnTo>
                  <a:lnTo>
                    <a:pt x="3069" y="3963"/>
                  </a:lnTo>
                  <a:lnTo>
                    <a:pt x="3107" y="3849"/>
                  </a:lnTo>
                  <a:lnTo>
                    <a:pt x="3101" y="3811"/>
                  </a:lnTo>
                  <a:lnTo>
                    <a:pt x="3091" y="3805"/>
                  </a:lnTo>
                  <a:lnTo>
                    <a:pt x="3081" y="3801"/>
                  </a:lnTo>
                  <a:lnTo>
                    <a:pt x="3075" y="3795"/>
                  </a:lnTo>
                  <a:lnTo>
                    <a:pt x="3075" y="3787"/>
                  </a:lnTo>
                  <a:lnTo>
                    <a:pt x="3081" y="3780"/>
                  </a:lnTo>
                  <a:lnTo>
                    <a:pt x="3131" y="3748"/>
                  </a:lnTo>
                  <a:lnTo>
                    <a:pt x="3163" y="3644"/>
                  </a:lnTo>
                  <a:lnTo>
                    <a:pt x="3138" y="3635"/>
                  </a:lnTo>
                  <a:lnTo>
                    <a:pt x="3128" y="3585"/>
                  </a:lnTo>
                  <a:lnTo>
                    <a:pt x="3154" y="3553"/>
                  </a:lnTo>
                  <a:lnTo>
                    <a:pt x="3189" y="3578"/>
                  </a:lnTo>
                  <a:lnTo>
                    <a:pt x="3245" y="3537"/>
                  </a:lnTo>
                  <a:lnTo>
                    <a:pt x="3261" y="3484"/>
                  </a:lnTo>
                  <a:lnTo>
                    <a:pt x="3232" y="3461"/>
                  </a:lnTo>
                  <a:lnTo>
                    <a:pt x="3245" y="3436"/>
                  </a:lnTo>
                  <a:lnTo>
                    <a:pt x="3258" y="3442"/>
                  </a:lnTo>
                  <a:lnTo>
                    <a:pt x="3274" y="3445"/>
                  </a:lnTo>
                  <a:lnTo>
                    <a:pt x="3287" y="3429"/>
                  </a:lnTo>
                  <a:lnTo>
                    <a:pt x="3306" y="3439"/>
                  </a:lnTo>
                  <a:lnTo>
                    <a:pt x="3324" y="3439"/>
                  </a:lnTo>
                  <a:lnTo>
                    <a:pt x="3340" y="3433"/>
                  </a:lnTo>
                  <a:lnTo>
                    <a:pt x="3343" y="3420"/>
                  </a:lnTo>
                  <a:lnTo>
                    <a:pt x="3343" y="3376"/>
                  </a:lnTo>
                  <a:lnTo>
                    <a:pt x="3349" y="3364"/>
                  </a:lnTo>
                  <a:lnTo>
                    <a:pt x="3365" y="3360"/>
                  </a:lnTo>
                  <a:lnTo>
                    <a:pt x="3372" y="3367"/>
                  </a:lnTo>
                  <a:lnTo>
                    <a:pt x="3388" y="3370"/>
                  </a:lnTo>
                  <a:lnTo>
                    <a:pt x="3473" y="3348"/>
                  </a:lnTo>
                  <a:lnTo>
                    <a:pt x="3482" y="3344"/>
                  </a:lnTo>
                  <a:lnTo>
                    <a:pt x="3485" y="3328"/>
                  </a:lnTo>
                  <a:lnTo>
                    <a:pt x="3479" y="3319"/>
                  </a:lnTo>
                  <a:lnTo>
                    <a:pt x="3434" y="3294"/>
                  </a:lnTo>
                  <a:lnTo>
                    <a:pt x="3434" y="3275"/>
                  </a:lnTo>
                  <a:lnTo>
                    <a:pt x="3513" y="3253"/>
                  </a:lnTo>
                  <a:lnTo>
                    <a:pt x="3526" y="3237"/>
                  </a:lnTo>
                  <a:lnTo>
                    <a:pt x="3548" y="3231"/>
                  </a:lnTo>
                  <a:lnTo>
                    <a:pt x="3554" y="3237"/>
                  </a:lnTo>
                  <a:lnTo>
                    <a:pt x="3545" y="3247"/>
                  </a:lnTo>
                  <a:lnTo>
                    <a:pt x="3558" y="3269"/>
                  </a:lnTo>
                  <a:lnTo>
                    <a:pt x="3570" y="3269"/>
                  </a:lnTo>
                  <a:lnTo>
                    <a:pt x="3586" y="3256"/>
                  </a:lnTo>
                  <a:lnTo>
                    <a:pt x="3709" y="3218"/>
                  </a:lnTo>
                  <a:lnTo>
                    <a:pt x="3914" y="3086"/>
                  </a:lnTo>
                  <a:lnTo>
                    <a:pt x="3923" y="3035"/>
                  </a:lnTo>
                  <a:lnTo>
                    <a:pt x="4018" y="2953"/>
                  </a:lnTo>
                  <a:lnTo>
                    <a:pt x="4021" y="2940"/>
                  </a:lnTo>
                  <a:lnTo>
                    <a:pt x="3981" y="2884"/>
                  </a:lnTo>
                  <a:lnTo>
                    <a:pt x="3990" y="2839"/>
                  </a:lnTo>
                  <a:lnTo>
                    <a:pt x="4053" y="2815"/>
                  </a:lnTo>
                  <a:lnTo>
                    <a:pt x="4066" y="2815"/>
                  </a:lnTo>
                  <a:lnTo>
                    <a:pt x="4056" y="2865"/>
                  </a:lnTo>
                  <a:lnTo>
                    <a:pt x="4063" y="2881"/>
                  </a:lnTo>
                  <a:lnTo>
                    <a:pt x="4135" y="2871"/>
                  </a:lnTo>
                  <a:lnTo>
                    <a:pt x="4148" y="2891"/>
                  </a:lnTo>
                  <a:lnTo>
                    <a:pt x="4292" y="2827"/>
                  </a:lnTo>
                  <a:lnTo>
                    <a:pt x="4378" y="2817"/>
                  </a:lnTo>
                  <a:lnTo>
                    <a:pt x="4381" y="2815"/>
                  </a:lnTo>
                  <a:lnTo>
                    <a:pt x="4378" y="2805"/>
                  </a:lnTo>
                  <a:lnTo>
                    <a:pt x="4362" y="2790"/>
                  </a:lnTo>
                  <a:lnTo>
                    <a:pt x="4356" y="2764"/>
                  </a:lnTo>
                  <a:lnTo>
                    <a:pt x="4366" y="2751"/>
                  </a:lnTo>
                  <a:lnTo>
                    <a:pt x="4375" y="2726"/>
                  </a:lnTo>
                  <a:lnTo>
                    <a:pt x="4400" y="2701"/>
                  </a:lnTo>
                  <a:lnTo>
                    <a:pt x="4431" y="2613"/>
                  </a:lnTo>
                  <a:lnTo>
                    <a:pt x="4406" y="2575"/>
                  </a:lnTo>
                  <a:lnTo>
                    <a:pt x="4406" y="2546"/>
                  </a:lnTo>
                  <a:lnTo>
                    <a:pt x="4412" y="2527"/>
                  </a:lnTo>
                  <a:lnTo>
                    <a:pt x="4409" y="2503"/>
                  </a:lnTo>
                  <a:lnTo>
                    <a:pt x="4419" y="2452"/>
                  </a:lnTo>
                  <a:lnTo>
                    <a:pt x="4444" y="2432"/>
                  </a:lnTo>
                  <a:lnTo>
                    <a:pt x="4460" y="2395"/>
                  </a:lnTo>
                  <a:lnTo>
                    <a:pt x="4473" y="2323"/>
                  </a:lnTo>
                  <a:lnTo>
                    <a:pt x="4473" y="2278"/>
                  </a:lnTo>
                  <a:lnTo>
                    <a:pt x="4460" y="2216"/>
                  </a:lnTo>
                  <a:lnTo>
                    <a:pt x="4435" y="2171"/>
                  </a:lnTo>
                  <a:lnTo>
                    <a:pt x="4422" y="2158"/>
                  </a:lnTo>
                  <a:lnTo>
                    <a:pt x="4428" y="2136"/>
                  </a:lnTo>
                  <a:lnTo>
                    <a:pt x="4415" y="2121"/>
                  </a:lnTo>
                  <a:lnTo>
                    <a:pt x="4396" y="2083"/>
                  </a:lnTo>
                  <a:lnTo>
                    <a:pt x="4375" y="2064"/>
                  </a:lnTo>
                  <a:lnTo>
                    <a:pt x="4369" y="2051"/>
                  </a:lnTo>
                  <a:lnTo>
                    <a:pt x="4381" y="2007"/>
                  </a:lnTo>
                  <a:lnTo>
                    <a:pt x="4353" y="1950"/>
                  </a:lnTo>
                  <a:lnTo>
                    <a:pt x="4305" y="1906"/>
                  </a:lnTo>
                  <a:lnTo>
                    <a:pt x="4290" y="1881"/>
                  </a:lnTo>
                  <a:lnTo>
                    <a:pt x="4280" y="1477"/>
                  </a:lnTo>
                  <a:lnTo>
                    <a:pt x="4280" y="1262"/>
                  </a:lnTo>
                  <a:lnTo>
                    <a:pt x="4229" y="1250"/>
                  </a:lnTo>
                  <a:lnTo>
                    <a:pt x="4186" y="1268"/>
                  </a:lnTo>
                  <a:lnTo>
                    <a:pt x="4170" y="1265"/>
                  </a:lnTo>
                  <a:lnTo>
                    <a:pt x="4119" y="1228"/>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21" name="Freeform 1048"/>
            <p:cNvSpPr>
              <a:spLocks/>
            </p:cNvSpPr>
            <p:nvPr/>
          </p:nvSpPr>
          <p:spPr bwMode="auto">
            <a:xfrm>
              <a:off x="1841" y="1689"/>
              <a:ext cx="581" cy="460"/>
            </a:xfrm>
            <a:custGeom>
              <a:avLst/>
              <a:gdLst>
                <a:gd name="T0" fmla="*/ 0 w 2325"/>
                <a:gd name="T1" fmla="*/ 6 h 1839"/>
                <a:gd name="T2" fmla="*/ 1 w 2325"/>
                <a:gd name="T3" fmla="*/ 0 h 1839"/>
                <a:gd name="T4" fmla="*/ 7 w 2325"/>
                <a:gd name="T5" fmla="*/ 1 h 1839"/>
                <a:gd name="T6" fmla="*/ 9 w 2325"/>
                <a:gd name="T7" fmla="*/ 1 h 1839"/>
                <a:gd name="T8" fmla="*/ 9 w 2325"/>
                <a:gd name="T9" fmla="*/ 3 h 1839"/>
                <a:gd name="T10" fmla="*/ 9 w 2325"/>
                <a:gd name="T11" fmla="*/ 7 h 1839"/>
                <a:gd name="T12" fmla="*/ 7 w 2325"/>
                <a:gd name="T13" fmla="*/ 7 h 1839"/>
                <a:gd name="T14" fmla="*/ 0 w 2325"/>
                <a:gd name="T15" fmla="*/ 6 h 18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25" h="1839">
                  <a:moveTo>
                    <a:pt x="0" y="1606"/>
                  </a:moveTo>
                  <a:lnTo>
                    <a:pt x="218" y="0"/>
                  </a:lnTo>
                  <a:lnTo>
                    <a:pt x="1719" y="164"/>
                  </a:lnTo>
                  <a:lnTo>
                    <a:pt x="2325" y="215"/>
                  </a:lnTo>
                  <a:lnTo>
                    <a:pt x="2300" y="619"/>
                  </a:lnTo>
                  <a:lnTo>
                    <a:pt x="2231" y="1839"/>
                  </a:lnTo>
                  <a:lnTo>
                    <a:pt x="1918" y="1820"/>
                  </a:lnTo>
                  <a:lnTo>
                    <a:pt x="0" y="1606"/>
                  </a:lnTo>
                  <a:close/>
                </a:path>
              </a:pathLst>
            </a:custGeom>
            <a:noFill/>
            <a:ln w="9525">
              <a:solidFill>
                <a:schemeClr val="tx1"/>
              </a:solidFill>
              <a:round/>
              <a:headEnd/>
              <a:tailEnd/>
            </a:ln>
          </p:spPr>
          <p:txBody>
            <a:bodyPr/>
            <a:lstStyle/>
            <a:p>
              <a:endParaRPr lang="en-US"/>
            </a:p>
          </p:txBody>
        </p:sp>
        <p:sp>
          <p:nvSpPr>
            <p:cNvPr id="16422" name="Freeform 1049"/>
            <p:cNvSpPr>
              <a:spLocks/>
            </p:cNvSpPr>
            <p:nvPr/>
          </p:nvSpPr>
          <p:spPr bwMode="auto">
            <a:xfrm>
              <a:off x="1841" y="1689"/>
              <a:ext cx="581" cy="460"/>
            </a:xfrm>
            <a:custGeom>
              <a:avLst/>
              <a:gdLst>
                <a:gd name="T0" fmla="*/ 0 w 2325"/>
                <a:gd name="T1" fmla="*/ 6 h 1839"/>
                <a:gd name="T2" fmla="*/ 1 w 2325"/>
                <a:gd name="T3" fmla="*/ 0 h 1839"/>
                <a:gd name="T4" fmla="*/ 7 w 2325"/>
                <a:gd name="T5" fmla="*/ 1 h 1839"/>
                <a:gd name="T6" fmla="*/ 9 w 2325"/>
                <a:gd name="T7" fmla="*/ 1 h 1839"/>
                <a:gd name="T8" fmla="*/ 9 w 2325"/>
                <a:gd name="T9" fmla="*/ 3 h 1839"/>
                <a:gd name="T10" fmla="*/ 9 w 2325"/>
                <a:gd name="T11" fmla="*/ 7 h 1839"/>
                <a:gd name="T12" fmla="*/ 7 w 2325"/>
                <a:gd name="T13" fmla="*/ 7 h 1839"/>
                <a:gd name="T14" fmla="*/ 0 w 2325"/>
                <a:gd name="T15" fmla="*/ 6 h 1839"/>
                <a:gd name="T16" fmla="*/ 0 w 2325"/>
                <a:gd name="T17" fmla="*/ 6 h 18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25" h="1839">
                  <a:moveTo>
                    <a:pt x="0" y="1606"/>
                  </a:moveTo>
                  <a:lnTo>
                    <a:pt x="218" y="0"/>
                  </a:lnTo>
                  <a:lnTo>
                    <a:pt x="1719" y="164"/>
                  </a:lnTo>
                  <a:lnTo>
                    <a:pt x="2325" y="215"/>
                  </a:lnTo>
                  <a:lnTo>
                    <a:pt x="2300" y="619"/>
                  </a:lnTo>
                  <a:lnTo>
                    <a:pt x="2231" y="1839"/>
                  </a:lnTo>
                  <a:lnTo>
                    <a:pt x="1918" y="1820"/>
                  </a:lnTo>
                  <a:lnTo>
                    <a:pt x="0" y="1606"/>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23" name="Freeform 1050"/>
            <p:cNvSpPr>
              <a:spLocks/>
            </p:cNvSpPr>
            <p:nvPr/>
          </p:nvSpPr>
          <p:spPr bwMode="auto">
            <a:xfrm>
              <a:off x="2398" y="1844"/>
              <a:ext cx="593" cy="318"/>
            </a:xfrm>
            <a:custGeom>
              <a:avLst/>
              <a:gdLst>
                <a:gd name="T0" fmla="*/ 0 w 2369"/>
                <a:gd name="T1" fmla="*/ 0 h 1271"/>
                <a:gd name="T2" fmla="*/ 8 w 2369"/>
                <a:gd name="T3" fmla="*/ 0 h 1271"/>
                <a:gd name="T4" fmla="*/ 9 w 2369"/>
                <a:gd name="T5" fmla="*/ 1 h 1271"/>
                <a:gd name="T6" fmla="*/ 9 w 2369"/>
                <a:gd name="T7" fmla="*/ 1 h 1271"/>
                <a:gd name="T8" fmla="*/ 9 w 2369"/>
                <a:gd name="T9" fmla="*/ 1 h 1271"/>
                <a:gd name="T10" fmla="*/ 9 w 2369"/>
                <a:gd name="T11" fmla="*/ 1 h 1271"/>
                <a:gd name="T12" fmla="*/ 9 w 2369"/>
                <a:gd name="T13" fmla="*/ 1 h 1271"/>
                <a:gd name="T14" fmla="*/ 9 w 2369"/>
                <a:gd name="T15" fmla="*/ 2 h 1271"/>
                <a:gd name="T16" fmla="*/ 9 w 2369"/>
                <a:gd name="T17" fmla="*/ 2 h 1271"/>
                <a:gd name="T18" fmla="*/ 9 w 2369"/>
                <a:gd name="T19" fmla="*/ 2 h 1271"/>
                <a:gd name="T20" fmla="*/ 9 w 2369"/>
                <a:gd name="T21" fmla="*/ 2 h 1271"/>
                <a:gd name="T22" fmla="*/ 9 w 2369"/>
                <a:gd name="T23" fmla="*/ 5 h 1271"/>
                <a:gd name="T24" fmla="*/ 0 w 2369"/>
                <a:gd name="T25" fmla="*/ 5 h 1271"/>
                <a:gd name="T26" fmla="*/ 0 w 2369"/>
                <a:gd name="T27" fmla="*/ 0 h 12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369" h="1271">
                  <a:moveTo>
                    <a:pt x="69" y="0"/>
                  </a:moveTo>
                  <a:lnTo>
                    <a:pt x="2126" y="46"/>
                  </a:lnTo>
                  <a:lnTo>
                    <a:pt x="2258" y="147"/>
                  </a:lnTo>
                  <a:lnTo>
                    <a:pt x="2217" y="198"/>
                  </a:lnTo>
                  <a:lnTo>
                    <a:pt x="2207" y="248"/>
                  </a:lnTo>
                  <a:lnTo>
                    <a:pt x="2230" y="274"/>
                  </a:lnTo>
                  <a:lnTo>
                    <a:pt x="2265" y="290"/>
                  </a:lnTo>
                  <a:lnTo>
                    <a:pt x="2284" y="359"/>
                  </a:lnTo>
                  <a:lnTo>
                    <a:pt x="2315" y="381"/>
                  </a:lnTo>
                  <a:lnTo>
                    <a:pt x="2347" y="388"/>
                  </a:lnTo>
                  <a:lnTo>
                    <a:pt x="2359" y="397"/>
                  </a:lnTo>
                  <a:lnTo>
                    <a:pt x="2369" y="1271"/>
                  </a:lnTo>
                  <a:lnTo>
                    <a:pt x="0" y="1220"/>
                  </a:lnTo>
                  <a:lnTo>
                    <a:pt x="69" y="0"/>
                  </a:lnTo>
                  <a:close/>
                </a:path>
              </a:pathLst>
            </a:custGeom>
            <a:noFill/>
            <a:ln w="9525">
              <a:solidFill>
                <a:schemeClr val="tx1"/>
              </a:solidFill>
              <a:round/>
              <a:headEnd/>
              <a:tailEnd/>
            </a:ln>
          </p:spPr>
          <p:txBody>
            <a:bodyPr/>
            <a:lstStyle/>
            <a:p>
              <a:endParaRPr lang="en-US"/>
            </a:p>
          </p:txBody>
        </p:sp>
        <p:sp>
          <p:nvSpPr>
            <p:cNvPr id="16424" name="Freeform 1051"/>
            <p:cNvSpPr>
              <a:spLocks/>
            </p:cNvSpPr>
            <p:nvPr/>
          </p:nvSpPr>
          <p:spPr bwMode="auto">
            <a:xfrm>
              <a:off x="2398" y="1844"/>
              <a:ext cx="593" cy="318"/>
            </a:xfrm>
            <a:custGeom>
              <a:avLst/>
              <a:gdLst>
                <a:gd name="T0" fmla="*/ 0 w 2369"/>
                <a:gd name="T1" fmla="*/ 0 h 1271"/>
                <a:gd name="T2" fmla="*/ 8 w 2369"/>
                <a:gd name="T3" fmla="*/ 0 h 1271"/>
                <a:gd name="T4" fmla="*/ 9 w 2369"/>
                <a:gd name="T5" fmla="*/ 1 h 1271"/>
                <a:gd name="T6" fmla="*/ 9 w 2369"/>
                <a:gd name="T7" fmla="*/ 1 h 1271"/>
                <a:gd name="T8" fmla="*/ 9 w 2369"/>
                <a:gd name="T9" fmla="*/ 1 h 1271"/>
                <a:gd name="T10" fmla="*/ 9 w 2369"/>
                <a:gd name="T11" fmla="*/ 1 h 1271"/>
                <a:gd name="T12" fmla="*/ 9 w 2369"/>
                <a:gd name="T13" fmla="*/ 1 h 1271"/>
                <a:gd name="T14" fmla="*/ 9 w 2369"/>
                <a:gd name="T15" fmla="*/ 2 h 1271"/>
                <a:gd name="T16" fmla="*/ 9 w 2369"/>
                <a:gd name="T17" fmla="*/ 2 h 1271"/>
                <a:gd name="T18" fmla="*/ 9 w 2369"/>
                <a:gd name="T19" fmla="*/ 2 h 1271"/>
                <a:gd name="T20" fmla="*/ 9 w 2369"/>
                <a:gd name="T21" fmla="*/ 2 h 1271"/>
                <a:gd name="T22" fmla="*/ 9 w 2369"/>
                <a:gd name="T23" fmla="*/ 5 h 1271"/>
                <a:gd name="T24" fmla="*/ 0 w 2369"/>
                <a:gd name="T25" fmla="*/ 5 h 1271"/>
                <a:gd name="T26" fmla="*/ 0 w 2369"/>
                <a:gd name="T27" fmla="*/ 0 h 1271"/>
                <a:gd name="T28" fmla="*/ 0 w 2369"/>
                <a:gd name="T29" fmla="*/ 0 h 12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69" h="1271">
                  <a:moveTo>
                    <a:pt x="69" y="0"/>
                  </a:moveTo>
                  <a:lnTo>
                    <a:pt x="2126" y="46"/>
                  </a:lnTo>
                  <a:lnTo>
                    <a:pt x="2258" y="147"/>
                  </a:lnTo>
                  <a:lnTo>
                    <a:pt x="2217" y="198"/>
                  </a:lnTo>
                  <a:lnTo>
                    <a:pt x="2207" y="248"/>
                  </a:lnTo>
                  <a:lnTo>
                    <a:pt x="2230" y="274"/>
                  </a:lnTo>
                  <a:lnTo>
                    <a:pt x="2265" y="290"/>
                  </a:lnTo>
                  <a:lnTo>
                    <a:pt x="2284" y="359"/>
                  </a:lnTo>
                  <a:lnTo>
                    <a:pt x="2315" y="381"/>
                  </a:lnTo>
                  <a:lnTo>
                    <a:pt x="2347" y="388"/>
                  </a:lnTo>
                  <a:lnTo>
                    <a:pt x="2359" y="397"/>
                  </a:lnTo>
                  <a:lnTo>
                    <a:pt x="2369" y="1271"/>
                  </a:lnTo>
                  <a:lnTo>
                    <a:pt x="0" y="1220"/>
                  </a:lnTo>
                  <a:lnTo>
                    <a:pt x="69"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25" name="Freeform 1052"/>
            <p:cNvSpPr>
              <a:spLocks/>
            </p:cNvSpPr>
            <p:nvPr/>
          </p:nvSpPr>
          <p:spPr bwMode="auto">
            <a:xfrm>
              <a:off x="2271" y="1528"/>
              <a:ext cx="660" cy="328"/>
            </a:xfrm>
            <a:custGeom>
              <a:avLst/>
              <a:gdLst>
                <a:gd name="T0" fmla="*/ 0 w 2641"/>
                <a:gd name="T1" fmla="*/ 3 h 1308"/>
                <a:gd name="T2" fmla="*/ 0 w 2641"/>
                <a:gd name="T3" fmla="*/ 0 h 1308"/>
                <a:gd name="T4" fmla="*/ 6 w 2641"/>
                <a:gd name="T5" fmla="*/ 0 h 1308"/>
                <a:gd name="T6" fmla="*/ 7 w 2641"/>
                <a:gd name="T7" fmla="*/ 1 h 1308"/>
                <a:gd name="T8" fmla="*/ 7 w 2641"/>
                <a:gd name="T9" fmla="*/ 1 h 1308"/>
                <a:gd name="T10" fmla="*/ 7 w 2641"/>
                <a:gd name="T11" fmla="*/ 1 h 1308"/>
                <a:gd name="T12" fmla="*/ 7 w 2641"/>
                <a:gd name="T13" fmla="*/ 1 h 1308"/>
                <a:gd name="T14" fmla="*/ 7 w 2641"/>
                <a:gd name="T15" fmla="*/ 1 h 1308"/>
                <a:gd name="T16" fmla="*/ 7 w 2641"/>
                <a:gd name="T17" fmla="*/ 1 h 1308"/>
                <a:gd name="T18" fmla="*/ 8 w 2641"/>
                <a:gd name="T19" fmla="*/ 1 h 1308"/>
                <a:gd name="T20" fmla="*/ 8 w 2641"/>
                <a:gd name="T21" fmla="*/ 1 h 1308"/>
                <a:gd name="T22" fmla="*/ 8 w 2641"/>
                <a:gd name="T23" fmla="*/ 1 h 1308"/>
                <a:gd name="T24" fmla="*/ 8 w 2641"/>
                <a:gd name="T25" fmla="*/ 1 h 1308"/>
                <a:gd name="T26" fmla="*/ 9 w 2641"/>
                <a:gd name="T27" fmla="*/ 1 h 1308"/>
                <a:gd name="T28" fmla="*/ 9 w 2641"/>
                <a:gd name="T29" fmla="*/ 1 h 1308"/>
                <a:gd name="T30" fmla="*/ 9 w 2641"/>
                <a:gd name="T31" fmla="*/ 2 h 1308"/>
                <a:gd name="T32" fmla="*/ 9 w 2641"/>
                <a:gd name="T33" fmla="*/ 2 h 1308"/>
                <a:gd name="T34" fmla="*/ 9 w 2641"/>
                <a:gd name="T35" fmla="*/ 2 h 1308"/>
                <a:gd name="T36" fmla="*/ 9 w 2641"/>
                <a:gd name="T37" fmla="*/ 2 h 1308"/>
                <a:gd name="T38" fmla="*/ 9 w 2641"/>
                <a:gd name="T39" fmla="*/ 2 h 1308"/>
                <a:gd name="T40" fmla="*/ 9 w 2641"/>
                <a:gd name="T41" fmla="*/ 2 h 1308"/>
                <a:gd name="T42" fmla="*/ 9 w 2641"/>
                <a:gd name="T43" fmla="*/ 3 h 1308"/>
                <a:gd name="T44" fmla="*/ 9 w 2641"/>
                <a:gd name="T45" fmla="*/ 3 h 1308"/>
                <a:gd name="T46" fmla="*/ 9 w 2641"/>
                <a:gd name="T47" fmla="*/ 3 h 1308"/>
                <a:gd name="T48" fmla="*/ 9 w 2641"/>
                <a:gd name="T49" fmla="*/ 3 h 1308"/>
                <a:gd name="T50" fmla="*/ 9 w 2641"/>
                <a:gd name="T51" fmla="*/ 3 h 1308"/>
                <a:gd name="T52" fmla="*/ 9 w 2641"/>
                <a:gd name="T53" fmla="*/ 3 h 1308"/>
                <a:gd name="T54" fmla="*/ 9 w 2641"/>
                <a:gd name="T55" fmla="*/ 3 h 1308"/>
                <a:gd name="T56" fmla="*/ 10 w 2641"/>
                <a:gd name="T57" fmla="*/ 3 h 1308"/>
                <a:gd name="T58" fmla="*/ 10 w 2641"/>
                <a:gd name="T59" fmla="*/ 4 h 1308"/>
                <a:gd name="T60" fmla="*/ 9 w 2641"/>
                <a:gd name="T61" fmla="*/ 4 h 1308"/>
                <a:gd name="T62" fmla="*/ 10 w 2641"/>
                <a:gd name="T63" fmla="*/ 4 h 1308"/>
                <a:gd name="T64" fmla="*/ 10 w 2641"/>
                <a:gd name="T65" fmla="*/ 4 h 1308"/>
                <a:gd name="T66" fmla="*/ 10 w 2641"/>
                <a:gd name="T67" fmla="*/ 4 h 1308"/>
                <a:gd name="T68" fmla="*/ 10 w 2641"/>
                <a:gd name="T69" fmla="*/ 4 h 1308"/>
                <a:gd name="T70" fmla="*/ 10 w 2641"/>
                <a:gd name="T71" fmla="*/ 4 h 1308"/>
                <a:gd name="T72" fmla="*/ 10 w 2641"/>
                <a:gd name="T73" fmla="*/ 4 h 1308"/>
                <a:gd name="T74" fmla="*/ 10 w 2641"/>
                <a:gd name="T75" fmla="*/ 5 h 1308"/>
                <a:gd name="T76" fmla="*/ 10 w 2641"/>
                <a:gd name="T77" fmla="*/ 5 h 1308"/>
                <a:gd name="T78" fmla="*/ 10 w 2641"/>
                <a:gd name="T79" fmla="*/ 5 h 1308"/>
                <a:gd name="T80" fmla="*/ 10 w 2641"/>
                <a:gd name="T81" fmla="*/ 5 h 1308"/>
                <a:gd name="T82" fmla="*/ 10 w 2641"/>
                <a:gd name="T83" fmla="*/ 5 h 1308"/>
                <a:gd name="T84" fmla="*/ 10 w 2641"/>
                <a:gd name="T85" fmla="*/ 5 h 1308"/>
                <a:gd name="T86" fmla="*/ 2 w 2641"/>
                <a:gd name="T87" fmla="*/ 5 h 1308"/>
                <a:gd name="T88" fmla="*/ 2 w 2641"/>
                <a:gd name="T89" fmla="*/ 4 h 1308"/>
                <a:gd name="T90" fmla="*/ 0 w 2641"/>
                <a:gd name="T91" fmla="*/ 3 h 13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641" h="1308">
                  <a:moveTo>
                    <a:pt x="0" y="807"/>
                  </a:moveTo>
                  <a:lnTo>
                    <a:pt x="70" y="0"/>
                  </a:lnTo>
                  <a:lnTo>
                    <a:pt x="1698" y="85"/>
                  </a:lnTo>
                  <a:lnTo>
                    <a:pt x="1741" y="148"/>
                  </a:lnTo>
                  <a:lnTo>
                    <a:pt x="1796" y="148"/>
                  </a:lnTo>
                  <a:lnTo>
                    <a:pt x="1837" y="138"/>
                  </a:lnTo>
                  <a:lnTo>
                    <a:pt x="1868" y="160"/>
                  </a:lnTo>
                  <a:lnTo>
                    <a:pt x="1893" y="214"/>
                  </a:lnTo>
                  <a:lnTo>
                    <a:pt x="1935" y="223"/>
                  </a:lnTo>
                  <a:lnTo>
                    <a:pt x="1978" y="214"/>
                  </a:lnTo>
                  <a:lnTo>
                    <a:pt x="2020" y="183"/>
                  </a:lnTo>
                  <a:lnTo>
                    <a:pt x="2073" y="183"/>
                  </a:lnTo>
                  <a:lnTo>
                    <a:pt x="2105" y="192"/>
                  </a:lnTo>
                  <a:lnTo>
                    <a:pt x="2234" y="277"/>
                  </a:lnTo>
                  <a:lnTo>
                    <a:pt x="2297" y="321"/>
                  </a:lnTo>
                  <a:lnTo>
                    <a:pt x="2297" y="362"/>
                  </a:lnTo>
                  <a:lnTo>
                    <a:pt x="2341" y="388"/>
                  </a:lnTo>
                  <a:lnTo>
                    <a:pt x="2341" y="416"/>
                  </a:lnTo>
                  <a:lnTo>
                    <a:pt x="2323" y="473"/>
                  </a:lnTo>
                  <a:lnTo>
                    <a:pt x="2354" y="502"/>
                  </a:lnTo>
                  <a:lnTo>
                    <a:pt x="2373" y="568"/>
                  </a:lnTo>
                  <a:lnTo>
                    <a:pt x="2408" y="599"/>
                  </a:lnTo>
                  <a:lnTo>
                    <a:pt x="2395" y="630"/>
                  </a:lnTo>
                  <a:lnTo>
                    <a:pt x="2408" y="665"/>
                  </a:lnTo>
                  <a:lnTo>
                    <a:pt x="2448" y="697"/>
                  </a:lnTo>
                  <a:lnTo>
                    <a:pt x="2461" y="728"/>
                  </a:lnTo>
                  <a:lnTo>
                    <a:pt x="2448" y="763"/>
                  </a:lnTo>
                  <a:lnTo>
                    <a:pt x="2439" y="826"/>
                  </a:lnTo>
                  <a:lnTo>
                    <a:pt x="2480" y="848"/>
                  </a:lnTo>
                  <a:lnTo>
                    <a:pt x="2493" y="880"/>
                  </a:lnTo>
                  <a:lnTo>
                    <a:pt x="2471" y="911"/>
                  </a:lnTo>
                  <a:lnTo>
                    <a:pt x="2480" y="943"/>
                  </a:lnTo>
                  <a:lnTo>
                    <a:pt x="2502" y="975"/>
                  </a:lnTo>
                  <a:lnTo>
                    <a:pt x="2493" y="1006"/>
                  </a:lnTo>
                  <a:lnTo>
                    <a:pt x="2502" y="1050"/>
                  </a:lnTo>
                  <a:lnTo>
                    <a:pt x="2515" y="1069"/>
                  </a:lnTo>
                  <a:lnTo>
                    <a:pt x="2537" y="1103"/>
                  </a:lnTo>
                  <a:lnTo>
                    <a:pt x="2568" y="1135"/>
                  </a:lnTo>
                  <a:lnTo>
                    <a:pt x="2578" y="1188"/>
                  </a:lnTo>
                  <a:lnTo>
                    <a:pt x="2622" y="1243"/>
                  </a:lnTo>
                  <a:lnTo>
                    <a:pt x="2641" y="1255"/>
                  </a:lnTo>
                  <a:lnTo>
                    <a:pt x="2631" y="1296"/>
                  </a:lnTo>
                  <a:lnTo>
                    <a:pt x="2638" y="1308"/>
                  </a:lnTo>
                  <a:lnTo>
                    <a:pt x="581" y="1262"/>
                  </a:lnTo>
                  <a:lnTo>
                    <a:pt x="606" y="858"/>
                  </a:lnTo>
                  <a:lnTo>
                    <a:pt x="0" y="807"/>
                  </a:lnTo>
                  <a:close/>
                </a:path>
              </a:pathLst>
            </a:custGeom>
            <a:noFill/>
            <a:ln w="9525">
              <a:solidFill>
                <a:schemeClr val="tx1"/>
              </a:solidFill>
              <a:round/>
              <a:headEnd/>
              <a:tailEnd/>
            </a:ln>
          </p:spPr>
          <p:txBody>
            <a:bodyPr/>
            <a:lstStyle/>
            <a:p>
              <a:endParaRPr lang="en-US"/>
            </a:p>
          </p:txBody>
        </p:sp>
        <p:sp>
          <p:nvSpPr>
            <p:cNvPr id="16426" name="Freeform 1053"/>
            <p:cNvSpPr>
              <a:spLocks/>
            </p:cNvSpPr>
            <p:nvPr/>
          </p:nvSpPr>
          <p:spPr bwMode="auto">
            <a:xfrm>
              <a:off x="2271" y="1528"/>
              <a:ext cx="660" cy="328"/>
            </a:xfrm>
            <a:custGeom>
              <a:avLst/>
              <a:gdLst>
                <a:gd name="T0" fmla="*/ 0 w 2641"/>
                <a:gd name="T1" fmla="*/ 3 h 1308"/>
                <a:gd name="T2" fmla="*/ 0 w 2641"/>
                <a:gd name="T3" fmla="*/ 0 h 1308"/>
                <a:gd name="T4" fmla="*/ 6 w 2641"/>
                <a:gd name="T5" fmla="*/ 0 h 1308"/>
                <a:gd name="T6" fmla="*/ 7 w 2641"/>
                <a:gd name="T7" fmla="*/ 1 h 1308"/>
                <a:gd name="T8" fmla="*/ 7 w 2641"/>
                <a:gd name="T9" fmla="*/ 1 h 1308"/>
                <a:gd name="T10" fmla="*/ 7 w 2641"/>
                <a:gd name="T11" fmla="*/ 1 h 1308"/>
                <a:gd name="T12" fmla="*/ 7 w 2641"/>
                <a:gd name="T13" fmla="*/ 1 h 1308"/>
                <a:gd name="T14" fmla="*/ 7 w 2641"/>
                <a:gd name="T15" fmla="*/ 1 h 1308"/>
                <a:gd name="T16" fmla="*/ 7 w 2641"/>
                <a:gd name="T17" fmla="*/ 1 h 1308"/>
                <a:gd name="T18" fmla="*/ 8 w 2641"/>
                <a:gd name="T19" fmla="*/ 1 h 1308"/>
                <a:gd name="T20" fmla="*/ 8 w 2641"/>
                <a:gd name="T21" fmla="*/ 1 h 1308"/>
                <a:gd name="T22" fmla="*/ 8 w 2641"/>
                <a:gd name="T23" fmla="*/ 1 h 1308"/>
                <a:gd name="T24" fmla="*/ 8 w 2641"/>
                <a:gd name="T25" fmla="*/ 1 h 1308"/>
                <a:gd name="T26" fmla="*/ 9 w 2641"/>
                <a:gd name="T27" fmla="*/ 1 h 1308"/>
                <a:gd name="T28" fmla="*/ 9 w 2641"/>
                <a:gd name="T29" fmla="*/ 1 h 1308"/>
                <a:gd name="T30" fmla="*/ 9 w 2641"/>
                <a:gd name="T31" fmla="*/ 2 h 1308"/>
                <a:gd name="T32" fmla="*/ 9 w 2641"/>
                <a:gd name="T33" fmla="*/ 2 h 1308"/>
                <a:gd name="T34" fmla="*/ 9 w 2641"/>
                <a:gd name="T35" fmla="*/ 2 h 1308"/>
                <a:gd name="T36" fmla="*/ 9 w 2641"/>
                <a:gd name="T37" fmla="*/ 2 h 1308"/>
                <a:gd name="T38" fmla="*/ 9 w 2641"/>
                <a:gd name="T39" fmla="*/ 2 h 1308"/>
                <a:gd name="T40" fmla="*/ 9 w 2641"/>
                <a:gd name="T41" fmla="*/ 2 h 1308"/>
                <a:gd name="T42" fmla="*/ 9 w 2641"/>
                <a:gd name="T43" fmla="*/ 3 h 1308"/>
                <a:gd name="T44" fmla="*/ 9 w 2641"/>
                <a:gd name="T45" fmla="*/ 3 h 1308"/>
                <a:gd name="T46" fmla="*/ 9 w 2641"/>
                <a:gd name="T47" fmla="*/ 3 h 1308"/>
                <a:gd name="T48" fmla="*/ 9 w 2641"/>
                <a:gd name="T49" fmla="*/ 3 h 1308"/>
                <a:gd name="T50" fmla="*/ 9 w 2641"/>
                <a:gd name="T51" fmla="*/ 3 h 1308"/>
                <a:gd name="T52" fmla="*/ 9 w 2641"/>
                <a:gd name="T53" fmla="*/ 3 h 1308"/>
                <a:gd name="T54" fmla="*/ 9 w 2641"/>
                <a:gd name="T55" fmla="*/ 3 h 1308"/>
                <a:gd name="T56" fmla="*/ 10 w 2641"/>
                <a:gd name="T57" fmla="*/ 3 h 1308"/>
                <a:gd name="T58" fmla="*/ 10 w 2641"/>
                <a:gd name="T59" fmla="*/ 4 h 1308"/>
                <a:gd name="T60" fmla="*/ 9 w 2641"/>
                <a:gd name="T61" fmla="*/ 4 h 1308"/>
                <a:gd name="T62" fmla="*/ 10 w 2641"/>
                <a:gd name="T63" fmla="*/ 4 h 1308"/>
                <a:gd name="T64" fmla="*/ 10 w 2641"/>
                <a:gd name="T65" fmla="*/ 4 h 1308"/>
                <a:gd name="T66" fmla="*/ 10 w 2641"/>
                <a:gd name="T67" fmla="*/ 4 h 1308"/>
                <a:gd name="T68" fmla="*/ 10 w 2641"/>
                <a:gd name="T69" fmla="*/ 4 h 1308"/>
                <a:gd name="T70" fmla="*/ 10 w 2641"/>
                <a:gd name="T71" fmla="*/ 4 h 1308"/>
                <a:gd name="T72" fmla="*/ 10 w 2641"/>
                <a:gd name="T73" fmla="*/ 4 h 1308"/>
                <a:gd name="T74" fmla="*/ 10 w 2641"/>
                <a:gd name="T75" fmla="*/ 5 h 1308"/>
                <a:gd name="T76" fmla="*/ 10 w 2641"/>
                <a:gd name="T77" fmla="*/ 5 h 1308"/>
                <a:gd name="T78" fmla="*/ 10 w 2641"/>
                <a:gd name="T79" fmla="*/ 5 h 1308"/>
                <a:gd name="T80" fmla="*/ 10 w 2641"/>
                <a:gd name="T81" fmla="*/ 5 h 1308"/>
                <a:gd name="T82" fmla="*/ 10 w 2641"/>
                <a:gd name="T83" fmla="*/ 5 h 1308"/>
                <a:gd name="T84" fmla="*/ 10 w 2641"/>
                <a:gd name="T85" fmla="*/ 5 h 1308"/>
                <a:gd name="T86" fmla="*/ 2 w 2641"/>
                <a:gd name="T87" fmla="*/ 5 h 1308"/>
                <a:gd name="T88" fmla="*/ 2 w 2641"/>
                <a:gd name="T89" fmla="*/ 4 h 1308"/>
                <a:gd name="T90" fmla="*/ 0 w 2641"/>
                <a:gd name="T91" fmla="*/ 3 h 1308"/>
                <a:gd name="T92" fmla="*/ 0 w 2641"/>
                <a:gd name="T93" fmla="*/ 3 h 1308"/>
                <a:gd name="T94" fmla="*/ 0 w 2641"/>
                <a:gd name="T95" fmla="*/ 3 h 13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641" h="1308">
                  <a:moveTo>
                    <a:pt x="0" y="807"/>
                  </a:moveTo>
                  <a:lnTo>
                    <a:pt x="70" y="0"/>
                  </a:lnTo>
                  <a:lnTo>
                    <a:pt x="1698" y="85"/>
                  </a:lnTo>
                  <a:lnTo>
                    <a:pt x="1741" y="148"/>
                  </a:lnTo>
                  <a:lnTo>
                    <a:pt x="1796" y="148"/>
                  </a:lnTo>
                  <a:lnTo>
                    <a:pt x="1837" y="138"/>
                  </a:lnTo>
                  <a:lnTo>
                    <a:pt x="1868" y="160"/>
                  </a:lnTo>
                  <a:lnTo>
                    <a:pt x="1893" y="214"/>
                  </a:lnTo>
                  <a:lnTo>
                    <a:pt x="1935" y="223"/>
                  </a:lnTo>
                  <a:lnTo>
                    <a:pt x="1978" y="214"/>
                  </a:lnTo>
                  <a:lnTo>
                    <a:pt x="2020" y="183"/>
                  </a:lnTo>
                  <a:lnTo>
                    <a:pt x="2073" y="183"/>
                  </a:lnTo>
                  <a:lnTo>
                    <a:pt x="2105" y="192"/>
                  </a:lnTo>
                  <a:lnTo>
                    <a:pt x="2234" y="277"/>
                  </a:lnTo>
                  <a:lnTo>
                    <a:pt x="2297" y="321"/>
                  </a:lnTo>
                  <a:lnTo>
                    <a:pt x="2297" y="362"/>
                  </a:lnTo>
                  <a:lnTo>
                    <a:pt x="2341" y="388"/>
                  </a:lnTo>
                  <a:lnTo>
                    <a:pt x="2341" y="416"/>
                  </a:lnTo>
                  <a:lnTo>
                    <a:pt x="2323" y="473"/>
                  </a:lnTo>
                  <a:lnTo>
                    <a:pt x="2354" y="502"/>
                  </a:lnTo>
                  <a:lnTo>
                    <a:pt x="2373" y="568"/>
                  </a:lnTo>
                  <a:lnTo>
                    <a:pt x="2408" y="599"/>
                  </a:lnTo>
                  <a:lnTo>
                    <a:pt x="2395" y="630"/>
                  </a:lnTo>
                  <a:lnTo>
                    <a:pt x="2408" y="665"/>
                  </a:lnTo>
                  <a:lnTo>
                    <a:pt x="2448" y="697"/>
                  </a:lnTo>
                  <a:lnTo>
                    <a:pt x="2461" y="728"/>
                  </a:lnTo>
                  <a:lnTo>
                    <a:pt x="2448" y="763"/>
                  </a:lnTo>
                  <a:lnTo>
                    <a:pt x="2439" y="826"/>
                  </a:lnTo>
                  <a:lnTo>
                    <a:pt x="2480" y="848"/>
                  </a:lnTo>
                  <a:lnTo>
                    <a:pt x="2493" y="880"/>
                  </a:lnTo>
                  <a:lnTo>
                    <a:pt x="2471" y="911"/>
                  </a:lnTo>
                  <a:lnTo>
                    <a:pt x="2480" y="943"/>
                  </a:lnTo>
                  <a:lnTo>
                    <a:pt x="2502" y="975"/>
                  </a:lnTo>
                  <a:lnTo>
                    <a:pt x="2493" y="1006"/>
                  </a:lnTo>
                  <a:lnTo>
                    <a:pt x="2502" y="1050"/>
                  </a:lnTo>
                  <a:lnTo>
                    <a:pt x="2515" y="1069"/>
                  </a:lnTo>
                  <a:lnTo>
                    <a:pt x="2537" y="1103"/>
                  </a:lnTo>
                  <a:lnTo>
                    <a:pt x="2568" y="1135"/>
                  </a:lnTo>
                  <a:lnTo>
                    <a:pt x="2578" y="1188"/>
                  </a:lnTo>
                  <a:lnTo>
                    <a:pt x="2622" y="1243"/>
                  </a:lnTo>
                  <a:lnTo>
                    <a:pt x="2641" y="1255"/>
                  </a:lnTo>
                  <a:lnTo>
                    <a:pt x="2631" y="1296"/>
                  </a:lnTo>
                  <a:lnTo>
                    <a:pt x="2638" y="1308"/>
                  </a:lnTo>
                  <a:lnTo>
                    <a:pt x="581" y="1262"/>
                  </a:lnTo>
                  <a:lnTo>
                    <a:pt x="606" y="858"/>
                  </a:lnTo>
                  <a:lnTo>
                    <a:pt x="0" y="807"/>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27" name="Freeform 1054"/>
            <p:cNvSpPr>
              <a:spLocks/>
            </p:cNvSpPr>
            <p:nvPr/>
          </p:nvSpPr>
          <p:spPr bwMode="auto">
            <a:xfrm>
              <a:off x="2288" y="1231"/>
              <a:ext cx="560" cy="378"/>
            </a:xfrm>
            <a:custGeom>
              <a:avLst/>
              <a:gdLst>
                <a:gd name="T0" fmla="*/ 0 w 2240"/>
                <a:gd name="T1" fmla="*/ 5 h 1510"/>
                <a:gd name="T2" fmla="*/ 0 w 2240"/>
                <a:gd name="T3" fmla="*/ 2 h 1510"/>
                <a:gd name="T4" fmla="*/ 1 w 2240"/>
                <a:gd name="T5" fmla="*/ 0 h 1510"/>
                <a:gd name="T6" fmla="*/ 9 w 2240"/>
                <a:gd name="T7" fmla="*/ 1 h 1510"/>
                <a:gd name="T8" fmla="*/ 9 w 2240"/>
                <a:gd name="T9" fmla="*/ 1 h 1510"/>
                <a:gd name="T10" fmla="*/ 9 w 2240"/>
                <a:gd name="T11" fmla="*/ 1 h 1510"/>
                <a:gd name="T12" fmla="*/ 8 w 2240"/>
                <a:gd name="T13" fmla="*/ 1 h 1510"/>
                <a:gd name="T14" fmla="*/ 9 w 2240"/>
                <a:gd name="T15" fmla="*/ 1 h 1510"/>
                <a:gd name="T16" fmla="*/ 9 w 2240"/>
                <a:gd name="T17" fmla="*/ 2 h 1510"/>
                <a:gd name="T18" fmla="*/ 9 w 2240"/>
                <a:gd name="T19" fmla="*/ 4 h 1510"/>
                <a:gd name="T20" fmla="*/ 9 w 2240"/>
                <a:gd name="T21" fmla="*/ 4 h 1510"/>
                <a:gd name="T22" fmla="*/ 9 w 2240"/>
                <a:gd name="T23" fmla="*/ 4 h 1510"/>
                <a:gd name="T24" fmla="*/ 9 w 2240"/>
                <a:gd name="T25" fmla="*/ 5 h 1510"/>
                <a:gd name="T26" fmla="*/ 9 w 2240"/>
                <a:gd name="T27" fmla="*/ 5 h 1510"/>
                <a:gd name="T28" fmla="*/ 9 w 2240"/>
                <a:gd name="T29" fmla="*/ 5 h 1510"/>
                <a:gd name="T30" fmla="*/ 9 w 2240"/>
                <a:gd name="T31" fmla="*/ 5 h 1510"/>
                <a:gd name="T32" fmla="*/ 9 w 2240"/>
                <a:gd name="T33" fmla="*/ 5 h 1510"/>
                <a:gd name="T34" fmla="*/ 9 w 2240"/>
                <a:gd name="T35" fmla="*/ 5 h 1510"/>
                <a:gd name="T36" fmla="*/ 9 w 2240"/>
                <a:gd name="T37" fmla="*/ 5 h 1510"/>
                <a:gd name="T38" fmla="*/ 9 w 2240"/>
                <a:gd name="T39" fmla="*/ 6 h 1510"/>
                <a:gd name="T40" fmla="*/ 9 w 2240"/>
                <a:gd name="T41" fmla="*/ 6 h 1510"/>
                <a:gd name="T42" fmla="*/ 9 w 2240"/>
                <a:gd name="T43" fmla="*/ 6 h 1510"/>
                <a:gd name="T44" fmla="*/ 9 w 2240"/>
                <a:gd name="T45" fmla="*/ 6 h 1510"/>
                <a:gd name="T46" fmla="*/ 9 w 2240"/>
                <a:gd name="T47" fmla="*/ 6 h 1510"/>
                <a:gd name="T48" fmla="*/ 8 w 2240"/>
                <a:gd name="T49" fmla="*/ 6 h 1510"/>
                <a:gd name="T50" fmla="*/ 8 w 2240"/>
                <a:gd name="T51" fmla="*/ 6 h 1510"/>
                <a:gd name="T52" fmla="*/ 8 w 2240"/>
                <a:gd name="T53" fmla="*/ 6 h 1510"/>
                <a:gd name="T54" fmla="*/ 8 w 2240"/>
                <a:gd name="T55" fmla="*/ 6 h 1510"/>
                <a:gd name="T56" fmla="*/ 7 w 2240"/>
                <a:gd name="T57" fmla="*/ 6 h 1510"/>
                <a:gd name="T58" fmla="*/ 7 w 2240"/>
                <a:gd name="T59" fmla="*/ 6 h 1510"/>
                <a:gd name="T60" fmla="*/ 7 w 2240"/>
                <a:gd name="T61" fmla="*/ 5 h 1510"/>
                <a:gd name="T62" fmla="*/ 7 w 2240"/>
                <a:gd name="T63" fmla="*/ 5 h 1510"/>
                <a:gd name="T64" fmla="*/ 7 w 2240"/>
                <a:gd name="T65" fmla="*/ 5 h 1510"/>
                <a:gd name="T66" fmla="*/ 7 w 2240"/>
                <a:gd name="T67" fmla="*/ 5 h 1510"/>
                <a:gd name="T68" fmla="*/ 7 w 2240"/>
                <a:gd name="T69" fmla="*/ 5 h 1510"/>
                <a:gd name="T70" fmla="*/ 0 w 2240"/>
                <a:gd name="T71" fmla="*/ 5 h 1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40" h="1510">
                  <a:moveTo>
                    <a:pt x="0" y="1189"/>
                  </a:moveTo>
                  <a:lnTo>
                    <a:pt x="66" y="391"/>
                  </a:lnTo>
                  <a:lnTo>
                    <a:pt x="101" y="0"/>
                  </a:lnTo>
                  <a:lnTo>
                    <a:pt x="2199" y="91"/>
                  </a:lnTo>
                  <a:lnTo>
                    <a:pt x="2202" y="126"/>
                  </a:lnTo>
                  <a:lnTo>
                    <a:pt x="2183" y="166"/>
                  </a:lnTo>
                  <a:lnTo>
                    <a:pt x="2133" y="221"/>
                  </a:lnTo>
                  <a:lnTo>
                    <a:pt x="2136" y="255"/>
                  </a:lnTo>
                  <a:lnTo>
                    <a:pt x="2237" y="352"/>
                  </a:lnTo>
                  <a:lnTo>
                    <a:pt x="2240" y="1088"/>
                  </a:lnTo>
                  <a:lnTo>
                    <a:pt x="2221" y="1085"/>
                  </a:lnTo>
                  <a:lnTo>
                    <a:pt x="2195" y="1088"/>
                  </a:lnTo>
                  <a:lnTo>
                    <a:pt x="2205" y="1112"/>
                  </a:lnTo>
                  <a:lnTo>
                    <a:pt x="2218" y="1135"/>
                  </a:lnTo>
                  <a:lnTo>
                    <a:pt x="2202" y="1176"/>
                  </a:lnTo>
                  <a:lnTo>
                    <a:pt x="2224" y="1199"/>
                  </a:lnTo>
                  <a:lnTo>
                    <a:pt x="2237" y="1258"/>
                  </a:lnTo>
                  <a:lnTo>
                    <a:pt x="2215" y="1277"/>
                  </a:lnTo>
                  <a:lnTo>
                    <a:pt x="2221" y="1311"/>
                  </a:lnTo>
                  <a:lnTo>
                    <a:pt x="2189" y="1385"/>
                  </a:lnTo>
                  <a:lnTo>
                    <a:pt x="2221" y="1460"/>
                  </a:lnTo>
                  <a:lnTo>
                    <a:pt x="2227" y="1500"/>
                  </a:lnTo>
                  <a:lnTo>
                    <a:pt x="2227" y="1510"/>
                  </a:lnTo>
                  <a:lnTo>
                    <a:pt x="2164" y="1466"/>
                  </a:lnTo>
                  <a:lnTo>
                    <a:pt x="2035" y="1381"/>
                  </a:lnTo>
                  <a:lnTo>
                    <a:pt x="2003" y="1372"/>
                  </a:lnTo>
                  <a:lnTo>
                    <a:pt x="1950" y="1372"/>
                  </a:lnTo>
                  <a:lnTo>
                    <a:pt x="1908" y="1403"/>
                  </a:lnTo>
                  <a:lnTo>
                    <a:pt x="1865" y="1412"/>
                  </a:lnTo>
                  <a:lnTo>
                    <a:pt x="1823" y="1403"/>
                  </a:lnTo>
                  <a:lnTo>
                    <a:pt x="1798" y="1349"/>
                  </a:lnTo>
                  <a:lnTo>
                    <a:pt x="1767" y="1327"/>
                  </a:lnTo>
                  <a:lnTo>
                    <a:pt x="1726" y="1337"/>
                  </a:lnTo>
                  <a:lnTo>
                    <a:pt x="1671" y="1337"/>
                  </a:lnTo>
                  <a:lnTo>
                    <a:pt x="1628" y="1274"/>
                  </a:lnTo>
                  <a:lnTo>
                    <a:pt x="0" y="1189"/>
                  </a:lnTo>
                  <a:close/>
                </a:path>
              </a:pathLst>
            </a:custGeom>
            <a:noFill/>
            <a:ln w="9525">
              <a:solidFill>
                <a:schemeClr val="tx1"/>
              </a:solidFill>
              <a:round/>
              <a:headEnd/>
              <a:tailEnd/>
            </a:ln>
          </p:spPr>
          <p:txBody>
            <a:bodyPr/>
            <a:lstStyle/>
            <a:p>
              <a:endParaRPr lang="en-US"/>
            </a:p>
          </p:txBody>
        </p:sp>
        <p:sp>
          <p:nvSpPr>
            <p:cNvPr id="16428" name="Freeform 1055"/>
            <p:cNvSpPr>
              <a:spLocks/>
            </p:cNvSpPr>
            <p:nvPr/>
          </p:nvSpPr>
          <p:spPr bwMode="auto">
            <a:xfrm>
              <a:off x="2288" y="1231"/>
              <a:ext cx="560" cy="378"/>
            </a:xfrm>
            <a:custGeom>
              <a:avLst/>
              <a:gdLst>
                <a:gd name="T0" fmla="*/ 0 w 2240"/>
                <a:gd name="T1" fmla="*/ 5 h 1510"/>
                <a:gd name="T2" fmla="*/ 0 w 2240"/>
                <a:gd name="T3" fmla="*/ 2 h 1510"/>
                <a:gd name="T4" fmla="*/ 1 w 2240"/>
                <a:gd name="T5" fmla="*/ 0 h 1510"/>
                <a:gd name="T6" fmla="*/ 9 w 2240"/>
                <a:gd name="T7" fmla="*/ 1 h 1510"/>
                <a:gd name="T8" fmla="*/ 9 w 2240"/>
                <a:gd name="T9" fmla="*/ 1 h 1510"/>
                <a:gd name="T10" fmla="*/ 9 w 2240"/>
                <a:gd name="T11" fmla="*/ 1 h 1510"/>
                <a:gd name="T12" fmla="*/ 8 w 2240"/>
                <a:gd name="T13" fmla="*/ 1 h 1510"/>
                <a:gd name="T14" fmla="*/ 9 w 2240"/>
                <a:gd name="T15" fmla="*/ 1 h 1510"/>
                <a:gd name="T16" fmla="*/ 9 w 2240"/>
                <a:gd name="T17" fmla="*/ 2 h 1510"/>
                <a:gd name="T18" fmla="*/ 9 w 2240"/>
                <a:gd name="T19" fmla="*/ 4 h 1510"/>
                <a:gd name="T20" fmla="*/ 9 w 2240"/>
                <a:gd name="T21" fmla="*/ 4 h 1510"/>
                <a:gd name="T22" fmla="*/ 9 w 2240"/>
                <a:gd name="T23" fmla="*/ 4 h 1510"/>
                <a:gd name="T24" fmla="*/ 9 w 2240"/>
                <a:gd name="T25" fmla="*/ 5 h 1510"/>
                <a:gd name="T26" fmla="*/ 9 w 2240"/>
                <a:gd name="T27" fmla="*/ 5 h 1510"/>
                <a:gd name="T28" fmla="*/ 9 w 2240"/>
                <a:gd name="T29" fmla="*/ 5 h 1510"/>
                <a:gd name="T30" fmla="*/ 9 w 2240"/>
                <a:gd name="T31" fmla="*/ 5 h 1510"/>
                <a:gd name="T32" fmla="*/ 9 w 2240"/>
                <a:gd name="T33" fmla="*/ 5 h 1510"/>
                <a:gd name="T34" fmla="*/ 9 w 2240"/>
                <a:gd name="T35" fmla="*/ 5 h 1510"/>
                <a:gd name="T36" fmla="*/ 9 w 2240"/>
                <a:gd name="T37" fmla="*/ 5 h 1510"/>
                <a:gd name="T38" fmla="*/ 9 w 2240"/>
                <a:gd name="T39" fmla="*/ 6 h 1510"/>
                <a:gd name="T40" fmla="*/ 9 w 2240"/>
                <a:gd name="T41" fmla="*/ 6 h 1510"/>
                <a:gd name="T42" fmla="*/ 9 w 2240"/>
                <a:gd name="T43" fmla="*/ 6 h 1510"/>
                <a:gd name="T44" fmla="*/ 9 w 2240"/>
                <a:gd name="T45" fmla="*/ 6 h 1510"/>
                <a:gd name="T46" fmla="*/ 9 w 2240"/>
                <a:gd name="T47" fmla="*/ 6 h 1510"/>
                <a:gd name="T48" fmla="*/ 8 w 2240"/>
                <a:gd name="T49" fmla="*/ 6 h 1510"/>
                <a:gd name="T50" fmla="*/ 8 w 2240"/>
                <a:gd name="T51" fmla="*/ 6 h 1510"/>
                <a:gd name="T52" fmla="*/ 8 w 2240"/>
                <a:gd name="T53" fmla="*/ 6 h 1510"/>
                <a:gd name="T54" fmla="*/ 8 w 2240"/>
                <a:gd name="T55" fmla="*/ 6 h 1510"/>
                <a:gd name="T56" fmla="*/ 7 w 2240"/>
                <a:gd name="T57" fmla="*/ 6 h 1510"/>
                <a:gd name="T58" fmla="*/ 7 w 2240"/>
                <a:gd name="T59" fmla="*/ 6 h 1510"/>
                <a:gd name="T60" fmla="*/ 7 w 2240"/>
                <a:gd name="T61" fmla="*/ 5 h 1510"/>
                <a:gd name="T62" fmla="*/ 7 w 2240"/>
                <a:gd name="T63" fmla="*/ 5 h 1510"/>
                <a:gd name="T64" fmla="*/ 7 w 2240"/>
                <a:gd name="T65" fmla="*/ 5 h 1510"/>
                <a:gd name="T66" fmla="*/ 7 w 2240"/>
                <a:gd name="T67" fmla="*/ 5 h 1510"/>
                <a:gd name="T68" fmla="*/ 7 w 2240"/>
                <a:gd name="T69" fmla="*/ 5 h 1510"/>
                <a:gd name="T70" fmla="*/ 0 w 2240"/>
                <a:gd name="T71" fmla="*/ 5 h 1510"/>
                <a:gd name="T72" fmla="*/ 0 w 2240"/>
                <a:gd name="T73" fmla="*/ 5 h 15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240" h="1510">
                  <a:moveTo>
                    <a:pt x="0" y="1189"/>
                  </a:moveTo>
                  <a:lnTo>
                    <a:pt x="66" y="391"/>
                  </a:lnTo>
                  <a:lnTo>
                    <a:pt x="101" y="0"/>
                  </a:lnTo>
                  <a:lnTo>
                    <a:pt x="2199" y="91"/>
                  </a:lnTo>
                  <a:lnTo>
                    <a:pt x="2202" y="126"/>
                  </a:lnTo>
                  <a:lnTo>
                    <a:pt x="2183" y="166"/>
                  </a:lnTo>
                  <a:lnTo>
                    <a:pt x="2133" y="221"/>
                  </a:lnTo>
                  <a:lnTo>
                    <a:pt x="2136" y="255"/>
                  </a:lnTo>
                  <a:lnTo>
                    <a:pt x="2237" y="352"/>
                  </a:lnTo>
                  <a:lnTo>
                    <a:pt x="2240" y="1088"/>
                  </a:lnTo>
                  <a:lnTo>
                    <a:pt x="2221" y="1085"/>
                  </a:lnTo>
                  <a:lnTo>
                    <a:pt x="2195" y="1088"/>
                  </a:lnTo>
                  <a:lnTo>
                    <a:pt x="2205" y="1112"/>
                  </a:lnTo>
                  <a:lnTo>
                    <a:pt x="2218" y="1135"/>
                  </a:lnTo>
                  <a:lnTo>
                    <a:pt x="2202" y="1176"/>
                  </a:lnTo>
                  <a:lnTo>
                    <a:pt x="2224" y="1199"/>
                  </a:lnTo>
                  <a:lnTo>
                    <a:pt x="2237" y="1258"/>
                  </a:lnTo>
                  <a:lnTo>
                    <a:pt x="2215" y="1277"/>
                  </a:lnTo>
                  <a:lnTo>
                    <a:pt x="2221" y="1311"/>
                  </a:lnTo>
                  <a:lnTo>
                    <a:pt x="2189" y="1385"/>
                  </a:lnTo>
                  <a:lnTo>
                    <a:pt x="2221" y="1460"/>
                  </a:lnTo>
                  <a:lnTo>
                    <a:pt x="2227" y="1500"/>
                  </a:lnTo>
                  <a:lnTo>
                    <a:pt x="2227" y="1510"/>
                  </a:lnTo>
                  <a:lnTo>
                    <a:pt x="2164" y="1466"/>
                  </a:lnTo>
                  <a:lnTo>
                    <a:pt x="2035" y="1381"/>
                  </a:lnTo>
                  <a:lnTo>
                    <a:pt x="2003" y="1372"/>
                  </a:lnTo>
                  <a:lnTo>
                    <a:pt x="1950" y="1372"/>
                  </a:lnTo>
                  <a:lnTo>
                    <a:pt x="1908" y="1403"/>
                  </a:lnTo>
                  <a:lnTo>
                    <a:pt x="1865" y="1412"/>
                  </a:lnTo>
                  <a:lnTo>
                    <a:pt x="1823" y="1403"/>
                  </a:lnTo>
                  <a:lnTo>
                    <a:pt x="1798" y="1349"/>
                  </a:lnTo>
                  <a:lnTo>
                    <a:pt x="1767" y="1327"/>
                  </a:lnTo>
                  <a:lnTo>
                    <a:pt x="1726" y="1337"/>
                  </a:lnTo>
                  <a:lnTo>
                    <a:pt x="1671" y="1337"/>
                  </a:lnTo>
                  <a:lnTo>
                    <a:pt x="1628" y="1274"/>
                  </a:lnTo>
                  <a:lnTo>
                    <a:pt x="0" y="1189"/>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29" name="Freeform 1056"/>
            <p:cNvSpPr>
              <a:spLocks/>
            </p:cNvSpPr>
            <p:nvPr/>
          </p:nvSpPr>
          <p:spPr bwMode="auto">
            <a:xfrm>
              <a:off x="2797" y="912"/>
              <a:ext cx="526" cy="591"/>
            </a:xfrm>
            <a:custGeom>
              <a:avLst/>
              <a:gdLst>
                <a:gd name="T0" fmla="*/ 1 w 2104"/>
                <a:gd name="T1" fmla="*/ 6 h 2366"/>
                <a:gd name="T2" fmla="*/ 1 w 2104"/>
                <a:gd name="T3" fmla="*/ 6 h 2366"/>
                <a:gd name="T4" fmla="*/ 1 w 2104"/>
                <a:gd name="T5" fmla="*/ 5 h 2366"/>
                <a:gd name="T6" fmla="*/ 1 w 2104"/>
                <a:gd name="T7" fmla="*/ 5 h 2366"/>
                <a:gd name="T8" fmla="*/ 1 w 2104"/>
                <a:gd name="T9" fmla="*/ 4 h 2366"/>
                <a:gd name="T10" fmla="*/ 1 w 2104"/>
                <a:gd name="T11" fmla="*/ 4 h 2366"/>
                <a:gd name="T12" fmla="*/ 1 w 2104"/>
                <a:gd name="T13" fmla="*/ 3 h 2366"/>
                <a:gd name="T14" fmla="*/ 0 w 2104"/>
                <a:gd name="T15" fmla="*/ 2 h 2366"/>
                <a:gd name="T16" fmla="*/ 0 w 2104"/>
                <a:gd name="T17" fmla="*/ 1 h 2366"/>
                <a:gd name="T18" fmla="*/ 0 w 2104"/>
                <a:gd name="T19" fmla="*/ 1 h 2366"/>
                <a:gd name="T20" fmla="*/ 0 w 2104"/>
                <a:gd name="T21" fmla="*/ 0 h 2366"/>
                <a:gd name="T22" fmla="*/ 2 w 2104"/>
                <a:gd name="T23" fmla="*/ 0 h 2366"/>
                <a:gd name="T24" fmla="*/ 2 w 2104"/>
                <a:gd name="T25" fmla="*/ 0 h 2366"/>
                <a:gd name="T26" fmla="*/ 3 w 2104"/>
                <a:gd name="T27" fmla="*/ 0 h 2366"/>
                <a:gd name="T28" fmla="*/ 3 w 2104"/>
                <a:gd name="T29" fmla="*/ 1 h 2366"/>
                <a:gd name="T30" fmla="*/ 3 w 2104"/>
                <a:gd name="T31" fmla="*/ 1 h 2366"/>
                <a:gd name="T32" fmla="*/ 3 w 2104"/>
                <a:gd name="T33" fmla="*/ 1 h 2366"/>
                <a:gd name="T34" fmla="*/ 4 w 2104"/>
                <a:gd name="T35" fmla="*/ 1 h 2366"/>
                <a:gd name="T36" fmla="*/ 4 w 2104"/>
                <a:gd name="T37" fmla="*/ 1 h 2366"/>
                <a:gd name="T38" fmla="*/ 4 w 2104"/>
                <a:gd name="T39" fmla="*/ 1 h 2366"/>
                <a:gd name="T40" fmla="*/ 5 w 2104"/>
                <a:gd name="T41" fmla="*/ 1 h 2366"/>
                <a:gd name="T42" fmla="*/ 5 w 2104"/>
                <a:gd name="T43" fmla="*/ 1 h 2366"/>
                <a:gd name="T44" fmla="*/ 5 w 2104"/>
                <a:gd name="T45" fmla="*/ 1 h 2366"/>
                <a:gd name="T46" fmla="*/ 5 w 2104"/>
                <a:gd name="T47" fmla="*/ 1 h 2366"/>
                <a:gd name="T48" fmla="*/ 5 w 2104"/>
                <a:gd name="T49" fmla="*/ 1 h 2366"/>
                <a:gd name="T50" fmla="*/ 6 w 2104"/>
                <a:gd name="T51" fmla="*/ 1 h 2366"/>
                <a:gd name="T52" fmla="*/ 6 w 2104"/>
                <a:gd name="T53" fmla="*/ 2 h 2366"/>
                <a:gd name="T54" fmla="*/ 6 w 2104"/>
                <a:gd name="T55" fmla="*/ 2 h 2366"/>
                <a:gd name="T56" fmla="*/ 6 w 2104"/>
                <a:gd name="T57" fmla="*/ 2 h 2366"/>
                <a:gd name="T58" fmla="*/ 7 w 2104"/>
                <a:gd name="T59" fmla="*/ 1 h 2366"/>
                <a:gd name="T60" fmla="*/ 8 w 2104"/>
                <a:gd name="T61" fmla="*/ 2 h 2366"/>
                <a:gd name="T62" fmla="*/ 8 w 2104"/>
                <a:gd name="T63" fmla="*/ 2 h 2366"/>
                <a:gd name="T64" fmla="*/ 8 w 2104"/>
                <a:gd name="T65" fmla="*/ 2 h 2366"/>
                <a:gd name="T66" fmla="*/ 8 w 2104"/>
                <a:gd name="T67" fmla="*/ 2 h 2366"/>
                <a:gd name="T68" fmla="*/ 8 w 2104"/>
                <a:gd name="T69" fmla="*/ 2 h 2366"/>
                <a:gd name="T70" fmla="*/ 7 w 2104"/>
                <a:gd name="T71" fmla="*/ 2 h 2366"/>
                <a:gd name="T72" fmla="*/ 7 w 2104"/>
                <a:gd name="T73" fmla="*/ 3 h 2366"/>
                <a:gd name="T74" fmla="*/ 6 w 2104"/>
                <a:gd name="T75" fmla="*/ 4 h 2366"/>
                <a:gd name="T76" fmla="*/ 5 w 2104"/>
                <a:gd name="T77" fmla="*/ 4 h 2366"/>
                <a:gd name="T78" fmla="*/ 5 w 2104"/>
                <a:gd name="T79" fmla="*/ 5 h 2366"/>
                <a:gd name="T80" fmla="*/ 5 w 2104"/>
                <a:gd name="T81" fmla="*/ 5 h 2366"/>
                <a:gd name="T82" fmla="*/ 5 w 2104"/>
                <a:gd name="T83" fmla="*/ 5 h 2366"/>
                <a:gd name="T84" fmla="*/ 5 w 2104"/>
                <a:gd name="T85" fmla="*/ 6 h 2366"/>
                <a:gd name="T86" fmla="*/ 5 w 2104"/>
                <a:gd name="T87" fmla="*/ 6 h 2366"/>
                <a:gd name="T88" fmla="*/ 5 w 2104"/>
                <a:gd name="T89" fmla="*/ 7 h 2366"/>
                <a:gd name="T90" fmla="*/ 5 w 2104"/>
                <a:gd name="T91" fmla="*/ 7 h 2366"/>
                <a:gd name="T92" fmla="*/ 5 w 2104"/>
                <a:gd name="T93" fmla="*/ 7 h 2366"/>
                <a:gd name="T94" fmla="*/ 6 w 2104"/>
                <a:gd name="T95" fmla="*/ 7 h 2366"/>
                <a:gd name="T96" fmla="*/ 6 w 2104"/>
                <a:gd name="T97" fmla="*/ 7 h 2366"/>
                <a:gd name="T98" fmla="*/ 6 w 2104"/>
                <a:gd name="T99" fmla="*/ 8 h 2366"/>
                <a:gd name="T100" fmla="*/ 7 w 2104"/>
                <a:gd name="T101" fmla="*/ 8 h 2366"/>
                <a:gd name="T102" fmla="*/ 7 w 2104"/>
                <a:gd name="T103" fmla="*/ 9 h 2366"/>
                <a:gd name="T104" fmla="*/ 1 w 2104"/>
                <a:gd name="T105" fmla="*/ 9 h 2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4" h="2366">
                  <a:moveTo>
                    <a:pt x="205" y="2366"/>
                  </a:moveTo>
                  <a:lnTo>
                    <a:pt x="202" y="1630"/>
                  </a:lnTo>
                  <a:lnTo>
                    <a:pt x="101" y="1533"/>
                  </a:lnTo>
                  <a:lnTo>
                    <a:pt x="98" y="1499"/>
                  </a:lnTo>
                  <a:lnTo>
                    <a:pt x="148" y="1444"/>
                  </a:lnTo>
                  <a:lnTo>
                    <a:pt x="167" y="1404"/>
                  </a:lnTo>
                  <a:lnTo>
                    <a:pt x="164" y="1369"/>
                  </a:lnTo>
                  <a:lnTo>
                    <a:pt x="160" y="1309"/>
                  </a:lnTo>
                  <a:lnTo>
                    <a:pt x="167" y="1255"/>
                  </a:lnTo>
                  <a:lnTo>
                    <a:pt x="120" y="1114"/>
                  </a:lnTo>
                  <a:lnTo>
                    <a:pt x="117" y="1082"/>
                  </a:lnTo>
                  <a:lnTo>
                    <a:pt x="117" y="1010"/>
                  </a:lnTo>
                  <a:lnTo>
                    <a:pt x="104" y="968"/>
                  </a:lnTo>
                  <a:lnTo>
                    <a:pt x="98" y="766"/>
                  </a:lnTo>
                  <a:lnTo>
                    <a:pt x="75" y="649"/>
                  </a:lnTo>
                  <a:lnTo>
                    <a:pt x="40" y="612"/>
                  </a:lnTo>
                  <a:lnTo>
                    <a:pt x="16" y="482"/>
                  </a:lnTo>
                  <a:lnTo>
                    <a:pt x="13" y="369"/>
                  </a:lnTo>
                  <a:lnTo>
                    <a:pt x="22" y="303"/>
                  </a:lnTo>
                  <a:lnTo>
                    <a:pt x="31" y="274"/>
                  </a:lnTo>
                  <a:lnTo>
                    <a:pt x="3" y="180"/>
                  </a:lnTo>
                  <a:lnTo>
                    <a:pt x="0" y="148"/>
                  </a:lnTo>
                  <a:lnTo>
                    <a:pt x="545" y="144"/>
                  </a:lnTo>
                  <a:lnTo>
                    <a:pt x="548" y="53"/>
                  </a:lnTo>
                  <a:lnTo>
                    <a:pt x="555" y="0"/>
                  </a:lnTo>
                  <a:lnTo>
                    <a:pt x="596" y="0"/>
                  </a:lnTo>
                  <a:lnTo>
                    <a:pt x="653" y="22"/>
                  </a:lnTo>
                  <a:lnTo>
                    <a:pt x="659" y="110"/>
                  </a:lnTo>
                  <a:lnTo>
                    <a:pt x="675" y="170"/>
                  </a:lnTo>
                  <a:lnTo>
                    <a:pt x="672" y="224"/>
                  </a:lnTo>
                  <a:lnTo>
                    <a:pt x="731" y="268"/>
                  </a:lnTo>
                  <a:lnTo>
                    <a:pt x="754" y="261"/>
                  </a:lnTo>
                  <a:lnTo>
                    <a:pt x="795" y="268"/>
                  </a:lnTo>
                  <a:lnTo>
                    <a:pt x="813" y="290"/>
                  </a:lnTo>
                  <a:lnTo>
                    <a:pt x="861" y="284"/>
                  </a:lnTo>
                  <a:lnTo>
                    <a:pt x="911" y="293"/>
                  </a:lnTo>
                  <a:lnTo>
                    <a:pt x="924" y="312"/>
                  </a:lnTo>
                  <a:lnTo>
                    <a:pt x="924" y="328"/>
                  </a:lnTo>
                  <a:lnTo>
                    <a:pt x="1002" y="325"/>
                  </a:lnTo>
                  <a:lnTo>
                    <a:pt x="1028" y="293"/>
                  </a:lnTo>
                  <a:lnTo>
                    <a:pt x="1145" y="287"/>
                  </a:lnTo>
                  <a:lnTo>
                    <a:pt x="1220" y="309"/>
                  </a:lnTo>
                  <a:lnTo>
                    <a:pt x="1239" y="309"/>
                  </a:lnTo>
                  <a:lnTo>
                    <a:pt x="1227" y="332"/>
                  </a:lnTo>
                  <a:lnTo>
                    <a:pt x="1252" y="353"/>
                  </a:lnTo>
                  <a:lnTo>
                    <a:pt x="1265" y="346"/>
                  </a:lnTo>
                  <a:lnTo>
                    <a:pt x="1278" y="359"/>
                  </a:lnTo>
                  <a:lnTo>
                    <a:pt x="1289" y="413"/>
                  </a:lnTo>
                  <a:lnTo>
                    <a:pt x="1318" y="429"/>
                  </a:lnTo>
                  <a:lnTo>
                    <a:pt x="1350" y="391"/>
                  </a:lnTo>
                  <a:lnTo>
                    <a:pt x="1366" y="382"/>
                  </a:lnTo>
                  <a:lnTo>
                    <a:pt x="1397" y="391"/>
                  </a:lnTo>
                  <a:lnTo>
                    <a:pt x="1416" y="429"/>
                  </a:lnTo>
                  <a:lnTo>
                    <a:pt x="1480" y="444"/>
                  </a:lnTo>
                  <a:lnTo>
                    <a:pt x="1498" y="470"/>
                  </a:lnTo>
                  <a:lnTo>
                    <a:pt x="1526" y="492"/>
                  </a:lnTo>
                  <a:lnTo>
                    <a:pt x="1568" y="492"/>
                  </a:lnTo>
                  <a:lnTo>
                    <a:pt x="1608" y="482"/>
                  </a:lnTo>
                  <a:lnTo>
                    <a:pt x="1712" y="410"/>
                  </a:lnTo>
                  <a:lnTo>
                    <a:pt x="1728" y="420"/>
                  </a:lnTo>
                  <a:lnTo>
                    <a:pt x="1757" y="454"/>
                  </a:lnTo>
                  <a:lnTo>
                    <a:pt x="1914" y="451"/>
                  </a:lnTo>
                  <a:lnTo>
                    <a:pt x="1940" y="457"/>
                  </a:lnTo>
                  <a:lnTo>
                    <a:pt x="1959" y="470"/>
                  </a:lnTo>
                  <a:lnTo>
                    <a:pt x="1999" y="498"/>
                  </a:lnTo>
                  <a:lnTo>
                    <a:pt x="2035" y="482"/>
                  </a:lnTo>
                  <a:lnTo>
                    <a:pt x="2104" y="479"/>
                  </a:lnTo>
                  <a:lnTo>
                    <a:pt x="2063" y="518"/>
                  </a:lnTo>
                  <a:lnTo>
                    <a:pt x="1971" y="571"/>
                  </a:lnTo>
                  <a:lnTo>
                    <a:pt x="1921" y="583"/>
                  </a:lnTo>
                  <a:lnTo>
                    <a:pt x="1883" y="599"/>
                  </a:lnTo>
                  <a:lnTo>
                    <a:pt x="1842" y="640"/>
                  </a:lnTo>
                  <a:lnTo>
                    <a:pt x="1760" y="675"/>
                  </a:lnTo>
                  <a:lnTo>
                    <a:pt x="1725" y="704"/>
                  </a:lnTo>
                  <a:lnTo>
                    <a:pt x="1592" y="848"/>
                  </a:lnTo>
                  <a:lnTo>
                    <a:pt x="1403" y="1021"/>
                  </a:lnTo>
                  <a:lnTo>
                    <a:pt x="1382" y="1050"/>
                  </a:lnTo>
                  <a:lnTo>
                    <a:pt x="1363" y="1069"/>
                  </a:lnTo>
                  <a:lnTo>
                    <a:pt x="1369" y="1287"/>
                  </a:lnTo>
                  <a:lnTo>
                    <a:pt x="1347" y="1312"/>
                  </a:lnTo>
                  <a:lnTo>
                    <a:pt x="1321" y="1324"/>
                  </a:lnTo>
                  <a:lnTo>
                    <a:pt x="1239" y="1391"/>
                  </a:lnTo>
                  <a:lnTo>
                    <a:pt x="1236" y="1425"/>
                  </a:lnTo>
                  <a:lnTo>
                    <a:pt x="1227" y="1435"/>
                  </a:lnTo>
                  <a:lnTo>
                    <a:pt x="1204" y="1495"/>
                  </a:lnTo>
                  <a:lnTo>
                    <a:pt x="1249" y="1517"/>
                  </a:lnTo>
                  <a:lnTo>
                    <a:pt x="1278" y="1568"/>
                  </a:lnTo>
                  <a:lnTo>
                    <a:pt x="1252" y="1615"/>
                  </a:lnTo>
                  <a:lnTo>
                    <a:pt x="1255" y="1656"/>
                  </a:lnTo>
                  <a:lnTo>
                    <a:pt x="1249" y="1722"/>
                  </a:lnTo>
                  <a:lnTo>
                    <a:pt x="1249" y="1829"/>
                  </a:lnTo>
                  <a:lnTo>
                    <a:pt x="1265" y="1852"/>
                  </a:lnTo>
                  <a:lnTo>
                    <a:pt x="1296" y="1874"/>
                  </a:lnTo>
                  <a:lnTo>
                    <a:pt x="1302" y="1893"/>
                  </a:lnTo>
                  <a:lnTo>
                    <a:pt x="1379" y="1905"/>
                  </a:lnTo>
                  <a:lnTo>
                    <a:pt x="1390" y="1914"/>
                  </a:lnTo>
                  <a:lnTo>
                    <a:pt x="1394" y="1933"/>
                  </a:lnTo>
                  <a:lnTo>
                    <a:pt x="1413" y="1946"/>
                  </a:lnTo>
                  <a:lnTo>
                    <a:pt x="1501" y="1984"/>
                  </a:lnTo>
                  <a:lnTo>
                    <a:pt x="1530" y="2047"/>
                  </a:lnTo>
                  <a:lnTo>
                    <a:pt x="1608" y="2107"/>
                  </a:lnTo>
                  <a:lnTo>
                    <a:pt x="1700" y="2170"/>
                  </a:lnTo>
                  <a:lnTo>
                    <a:pt x="1712" y="2192"/>
                  </a:lnTo>
                  <a:lnTo>
                    <a:pt x="1709" y="2243"/>
                  </a:lnTo>
                  <a:lnTo>
                    <a:pt x="1719" y="2315"/>
                  </a:lnTo>
                  <a:lnTo>
                    <a:pt x="205" y="2366"/>
                  </a:lnTo>
                  <a:close/>
                </a:path>
              </a:pathLst>
            </a:custGeom>
            <a:noFill/>
            <a:ln w="9525">
              <a:solidFill>
                <a:schemeClr val="tx1"/>
              </a:solidFill>
              <a:round/>
              <a:headEnd/>
              <a:tailEnd/>
            </a:ln>
          </p:spPr>
          <p:txBody>
            <a:bodyPr/>
            <a:lstStyle/>
            <a:p>
              <a:endParaRPr lang="en-US"/>
            </a:p>
          </p:txBody>
        </p:sp>
        <p:sp>
          <p:nvSpPr>
            <p:cNvPr id="16430" name="Freeform 1057"/>
            <p:cNvSpPr>
              <a:spLocks/>
            </p:cNvSpPr>
            <p:nvPr/>
          </p:nvSpPr>
          <p:spPr bwMode="auto">
            <a:xfrm>
              <a:off x="2797" y="912"/>
              <a:ext cx="526" cy="591"/>
            </a:xfrm>
            <a:custGeom>
              <a:avLst/>
              <a:gdLst>
                <a:gd name="T0" fmla="*/ 1 w 2104"/>
                <a:gd name="T1" fmla="*/ 6 h 2366"/>
                <a:gd name="T2" fmla="*/ 1 w 2104"/>
                <a:gd name="T3" fmla="*/ 6 h 2366"/>
                <a:gd name="T4" fmla="*/ 1 w 2104"/>
                <a:gd name="T5" fmla="*/ 5 h 2366"/>
                <a:gd name="T6" fmla="*/ 1 w 2104"/>
                <a:gd name="T7" fmla="*/ 5 h 2366"/>
                <a:gd name="T8" fmla="*/ 1 w 2104"/>
                <a:gd name="T9" fmla="*/ 4 h 2366"/>
                <a:gd name="T10" fmla="*/ 1 w 2104"/>
                <a:gd name="T11" fmla="*/ 4 h 2366"/>
                <a:gd name="T12" fmla="*/ 1 w 2104"/>
                <a:gd name="T13" fmla="*/ 3 h 2366"/>
                <a:gd name="T14" fmla="*/ 0 w 2104"/>
                <a:gd name="T15" fmla="*/ 2 h 2366"/>
                <a:gd name="T16" fmla="*/ 0 w 2104"/>
                <a:gd name="T17" fmla="*/ 1 h 2366"/>
                <a:gd name="T18" fmla="*/ 0 w 2104"/>
                <a:gd name="T19" fmla="*/ 1 h 2366"/>
                <a:gd name="T20" fmla="*/ 0 w 2104"/>
                <a:gd name="T21" fmla="*/ 0 h 2366"/>
                <a:gd name="T22" fmla="*/ 2 w 2104"/>
                <a:gd name="T23" fmla="*/ 0 h 2366"/>
                <a:gd name="T24" fmla="*/ 2 w 2104"/>
                <a:gd name="T25" fmla="*/ 0 h 2366"/>
                <a:gd name="T26" fmla="*/ 3 w 2104"/>
                <a:gd name="T27" fmla="*/ 0 h 2366"/>
                <a:gd name="T28" fmla="*/ 3 w 2104"/>
                <a:gd name="T29" fmla="*/ 1 h 2366"/>
                <a:gd name="T30" fmla="*/ 3 w 2104"/>
                <a:gd name="T31" fmla="*/ 1 h 2366"/>
                <a:gd name="T32" fmla="*/ 3 w 2104"/>
                <a:gd name="T33" fmla="*/ 1 h 2366"/>
                <a:gd name="T34" fmla="*/ 4 w 2104"/>
                <a:gd name="T35" fmla="*/ 1 h 2366"/>
                <a:gd name="T36" fmla="*/ 4 w 2104"/>
                <a:gd name="T37" fmla="*/ 1 h 2366"/>
                <a:gd name="T38" fmla="*/ 4 w 2104"/>
                <a:gd name="T39" fmla="*/ 1 h 2366"/>
                <a:gd name="T40" fmla="*/ 5 w 2104"/>
                <a:gd name="T41" fmla="*/ 1 h 2366"/>
                <a:gd name="T42" fmla="*/ 5 w 2104"/>
                <a:gd name="T43" fmla="*/ 1 h 2366"/>
                <a:gd name="T44" fmla="*/ 5 w 2104"/>
                <a:gd name="T45" fmla="*/ 1 h 2366"/>
                <a:gd name="T46" fmla="*/ 5 w 2104"/>
                <a:gd name="T47" fmla="*/ 1 h 2366"/>
                <a:gd name="T48" fmla="*/ 5 w 2104"/>
                <a:gd name="T49" fmla="*/ 1 h 2366"/>
                <a:gd name="T50" fmla="*/ 6 w 2104"/>
                <a:gd name="T51" fmla="*/ 1 h 2366"/>
                <a:gd name="T52" fmla="*/ 6 w 2104"/>
                <a:gd name="T53" fmla="*/ 2 h 2366"/>
                <a:gd name="T54" fmla="*/ 6 w 2104"/>
                <a:gd name="T55" fmla="*/ 2 h 2366"/>
                <a:gd name="T56" fmla="*/ 6 w 2104"/>
                <a:gd name="T57" fmla="*/ 2 h 2366"/>
                <a:gd name="T58" fmla="*/ 7 w 2104"/>
                <a:gd name="T59" fmla="*/ 1 h 2366"/>
                <a:gd name="T60" fmla="*/ 8 w 2104"/>
                <a:gd name="T61" fmla="*/ 2 h 2366"/>
                <a:gd name="T62" fmla="*/ 8 w 2104"/>
                <a:gd name="T63" fmla="*/ 2 h 2366"/>
                <a:gd name="T64" fmla="*/ 8 w 2104"/>
                <a:gd name="T65" fmla="*/ 2 h 2366"/>
                <a:gd name="T66" fmla="*/ 8 w 2104"/>
                <a:gd name="T67" fmla="*/ 2 h 2366"/>
                <a:gd name="T68" fmla="*/ 8 w 2104"/>
                <a:gd name="T69" fmla="*/ 2 h 2366"/>
                <a:gd name="T70" fmla="*/ 7 w 2104"/>
                <a:gd name="T71" fmla="*/ 2 h 2366"/>
                <a:gd name="T72" fmla="*/ 7 w 2104"/>
                <a:gd name="T73" fmla="*/ 3 h 2366"/>
                <a:gd name="T74" fmla="*/ 6 w 2104"/>
                <a:gd name="T75" fmla="*/ 4 h 2366"/>
                <a:gd name="T76" fmla="*/ 5 w 2104"/>
                <a:gd name="T77" fmla="*/ 4 h 2366"/>
                <a:gd name="T78" fmla="*/ 5 w 2104"/>
                <a:gd name="T79" fmla="*/ 5 h 2366"/>
                <a:gd name="T80" fmla="*/ 5 w 2104"/>
                <a:gd name="T81" fmla="*/ 5 h 2366"/>
                <a:gd name="T82" fmla="*/ 5 w 2104"/>
                <a:gd name="T83" fmla="*/ 5 h 2366"/>
                <a:gd name="T84" fmla="*/ 5 w 2104"/>
                <a:gd name="T85" fmla="*/ 6 h 2366"/>
                <a:gd name="T86" fmla="*/ 5 w 2104"/>
                <a:gd name="T87" fmla="*/ 6 h 2366"/>
                <a:gd name="T88" fmla="*/ 5 w 2104"/>
                <a:gd name="T89" fmla="*/ 7 h 2366"/>
                <a:gd name="T90" fmla="*/ 5 w 2104"/>
                <a:gd name="T91" fmla="*/ 7 h 2366"/>
                <a:gd name="T92" fmla="*/ 5 w 2104"/>
                <a:gd name="T93" fmla="*/ 7 h 2366"/>
                <a:gd name="T94" fmla="*/ 6 w 2104"/>
                <a:gd name="T95" fmla="*/ 7 h 2366"/>
                <a:gd name="T96" fmla="*/ 6 w 2104"/>
                <a:gd name="T97" fmla="*/ 7 h 2366"/>
                <a:gd name="T98" fmla="*/ 6 w 2104"/>
                <a:gd name="T99" fmla="*/ 8 h 2366"/>
                <a:gd name="T100" fmla="*/ 7 w 2104"/>
                <a:gd name="T101" fmla="*/ 8 h 2366"/>
                <a:gd name="T102" fmla="*/ 7 w 2104"/>
                <a:gd name="T103" fmla="*/ 9 h 2366"/>
                <a:gd name="T104" fmla="*/ 1 w 2104"/>
                <a:gd name="T105" fmla="*/ 9 h 2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04" h="2366">
                  <a:moveTo>
                    <a:pt x="205" y="2366"/>
                  </a:moveTo>
                  <a:lnTo>
                    <a:pt x="202" y="1630"/>
                  </a:lnTo>
                  <a:lnTo>
                    <a:pt x="101" y="1533"/>
                  </a:lnTo>
                  <a:lnTo>
                    <a:pt x="98" y="1499"/>
                  </a:lnTo>
                  <a:lnTo>
                    <a:pt x="148" y="1444"/>
                  </a:lnTo>
                  <a:lnTo>
                    <a:pt x="167" y="1404"/>
                  </a:lnTo>
                  <a:lnTo>
                    <a:pt x="164" y="1369"/>
                  </a:lnTo>
                  <a:lnTo>
                    <a:pt x="160" y="1309"/>
                  </a:lnTo>
                  <a:lnTo>
                    <a:pt x="167" y="1255"/>
                  </a:lnTo>
                  <a:lnTo>
                    <a:pt x="120" y="1114"/>
                  </a:lnTo>
                  <a:lnTo>
                    <a:pt x="117" y="1082"/>
                  </a:lnTo>
                  <a:lnTo>
                    <a:pt x="117" y="1010"/>
                  </a:lnTo>
                  <a:lnTo>
                    <a:pt x="104" y="968"/>
                  </a:lnTo>
                  <a:lnTo>
                    <a:pt x="98" y="766"/>
                  </a:lnTo>
                  <a:lnTo>
                    <a:pt x="75" y="649"/>
                  </a:lnTo>
                  <a:lnTo>
                    <a:pt x="40" y="612"/>
                  </a:lnTo>
                  <a:lnTo>
                    <a:pt x="16" y="482"/>
                  </a:lnTo>
                  <a:lnTo>
                    <a:pt x="13" y="369"/>
                  </a:lnTo>
                  <a:lnTo>
                    <a:pt x="22" y="303"/>
                  </a:lnTo>
                  <a:lnTo>
                    <a:pt x="31" y="274"/>
                  </a:lnTo>
                  <a:lnTo>
                    <a:pt x="3" y="180"/>
                  </a:lnTo>
                  <a:lnTo>
                    <a:pt x="0" y="148"/>
                  </a:lnTo>
                  <a:lnTo>
                    <a:pt x="545" y="144"/>
                  </a:lnTo>
                  <a:lnTo>
                    <a:pt x="548" y="53"/>
                  </a:lnTo>
                  <a:lnTo>
                    <a:pt x="555" y="0"/>
                  </a:lnTo>
                  <a:lnTo>
                    <a:pt x="596" y="0"/>
                  </a:lnTo>
                  <a:lnTo>
                    <a:pt x="653" y="22"/>
                  </a:lnTo>
                  <a:lnTo>
                    <a:pt x="659" y="110"/>
                  </a:lnTo>
                  <a:lnTo>
                    <a:pt x="675" y="170"/>
                  </a:lnTo>
                  <a:lnTo>
                    <a:pt x="672" y="224"/>
                  </a:lnTo>
                  <a:lnTo>
                    <a:pt x="731" y="268"/>
                  </a:lnTo>
                  <a:lnTo>
                    <a:pt x="754" y="261"/>
                  </a:lnTo>
                  <a:lnTo>
                    <a:pt x="795" y="268"/>
                  </a:lnTo>
                  <a:lnTo>
                    <a:pt x="813" y="290"/>
                  </a:lnTo>
                  <a:lnTo>
                    <a:pt x="861" y="284"/>
                  </a:lnTo>
                  <a:lnTo>
                    <a:pt x="911" y="293"/>
                  </a:lnTo>
                  <a:lnTo>
                    <a:pt x="924" y="312"/>
                  </a:lnTo>
                  <a:lnTo>
                    <a:pt x="924" y="328"/>
                  </a:lnTo>
                  <a:lnTo>
                    <a:pt x="1002" y="325"/>
                  </a:lnTo>
                  <a:lnTo>
                    <a:pt x="1028" y="293"/>
                  </a:lnTo>
                  <a:lnTo>
                    <a:pt x="1145" y="287"/>
                  </a:lnTo>
                  <a:lnTo>
                    <a:pt x="1220" y="309"/>
                  </a:lnTo>
                  <a:lnTo>
                    <a:pt x="1239" y="309"/>
                  </a:lnTo>
                  <a:lnTo>
                    <a:pt x="1227" y="332"/>
                  </a:lnTo>
                  <a:lnTo>
                    <a:pt x="1252" y="353"/>
                  </a:lnTo>
                  <a:lnTo>
                    <a:pt x="1265" y="346"/>
                  </a:lnTo>
                  <a:lnTo>
                    <a:pt x="1278" y="359"/>
                  </a:lnTo>
                  <a:lnTo>
                    <a:pt x="1289" y="413"/>
                  </a:lnTo>
                  <a:lnTo>
                    <a:pt x="1318" y="429"/>
                  </a:lnTo>
                  <a:lnTo>
                    <a:pt x="1350" y="391"/>
                  </a:lnTo>
                  <a:lnTo>
                    <a:pt x="1366" y="382"/>
                  </a:lnTo>
                  <a:lnTo>
                    <a:pt x="1397" y="391"/>
                  </a:lnTo>
                  <a:lnTo>
                    <a:pt x="1416" y="429"/>
                  </a:lnTo>
                  <a:lnTo>
                    <a:pt x="1480" y="444"/>
                  </a:lnTo>
                  <a:lnTo>
                    <a:pt x="1498" y="470"/>
                  </a:lnTo>
                  <a:lnTo>
                    <a:pt x="1526" y="492"/>
                  </a:lnTo>
                  <a:lnTo>
                    <a:pt x="1568" y="492"/>
                  </a:lnTo>
                  <a:lnTo>
                    <a:pt x="1608" y="482"/>
                  </a:lnTo>
                  <a:lnTo>
                    <a:pt x="1712" y="410"/>
                  </a:lnTo>
                  <a:lnTo>
                    <a:pt x="1728" y="420"/>
                  </a:lnTo>
                  <a:lnTo>
                    <a:pt x="1757" y="454"/>
                  </a:lnTo>
                  <a:lnTo>
                    <a:pt x="1914" y="451"/>
                  </a:lnTo>
                  <a:lnTo>
                    <a:pt x="1940" y="457"/>
                  </a:lnTo>
                  <a:lnTo>
                    <a:pt x="1959" y="470"/>
                  </a:lnTo>
                  <a:lnTo>
                    <a:pt x="1999" y="498"/>
                  </a:lnTo>
                  <a:lnTo>
                    <a:pt x="2035" y="482"/>
                  </a:lnTo>
                  <a:lnTo>
                    <a:pt x="2104" y="479"/>
                  </a:lnTo>
                  <a:lnTo>
                    <a:pt x="2063" y="518"/>
                  </a:lnTo>
                  <a:lnTo>
                    <a:pt x="1971" y="571"/>
                  </a:lnTo>
                  <a:lnTo>
                    <a:pt x="1921" y="583"/>
                  </a:lnTo>
                  <a:lnTo>
                    <a:pt x="1883" y="599"/>
                  </a:lnTo>
                  <a:lnTo>
                    <a:pt x="1842" y="640"/>
                  </a:lnTo>
                  <a:lnTo>
                    <a:pt x="1760" y="675"/>
                  </a:lnTo>
                  <a:lnTo>
                    <a:pt x="1725" y="704"/>
                  </a:lnTo>
                  <a:lnTo>
                    <a:pt x="1592" y="848"/>
                  </a:lnTo>
                  <a:lnTo>
                    <a:pt x="1403" y="1021"/>
                  </a:lnTo>
                  <a:lnTo>
                    <a:pt x="1382" y="1050"/>
                  </a:lnTo>
                  <a:lnTo>
                    <a:pt x="1363" y="1069"/>
                  </a:lnTo>
                  <a:lnTo>
                    <a:pt x="1369" y="1287"/>
                  </a:lnTo>
                  <a:lnTo>
                    <a:pt x="1347" y="1312"/>
                  </a:lnTo>
                  <a:lnTo>
                    <a:pt x="1321" y="1324"/>
                  </a:lnTo>
                  <a:lnTo>
                    <a:pt x="1239" y="1391"/>
                  </a:lnTo>
                  <a:lnTo>
                    <a:pt x="1236" y="1425"/>
                  </a:lnTo>
                  <a:lnTo>
                    <a:pt x="1227" y="1435"/>
                  </a:lnTo>
                  <a:lnTo>
                    <a:pt x="1204" y="1495"/>
                  </a:lnTo>
                  <a:lnTo>
                    <a:pt x="1249" y="1517"/>
                  </a:lnTo>
                  <a:lnTo>
                    <a:pt x="1278" y="1568"/>
                  </a:lnTo>
                  <a:lnTo>
                    <a:pt x="1252" y="1615"/>
                  </a:lnTo>
                  <a:lnTo>
                    <a:pt x="1255" y="1656"/>
                  </a:lnTo>
                  <a:lnTo>
                    <a:pt x="1249" y="1722"/>
                  </a:lnTo>
                  <a:lnTo>
                    <a:pt x="1249" y="1829"/>
                  </a:lnTo>
                  <a:lnTo>
                    <a:pt x="1265" y="1852"/>
                  </a:lnTo>
                  <a:lnTo>
                    <a:pt x="1296" y="1874"/>
                  </a:lnTo>
                  <a:lnTo>
                    <a:pt x="1302" y="1893"/>
                  </a:lnTo>
                  <a:lnTo>
                    <a:pt x="1379" y="1905"/>
                  </a:lnTo>
                  <a:lnTo>
                    <a:pt x="1390" y="1914"/>
                  </a:lnTo>
                  <a:lnTo>
                    <a:pt x="1394" y="1933"/>
                  </a:lnTo>
                  <a:lnTo>
                    <a:pt x="1413" y="1946"/>
                  </a:lnTo>
                  <a:lnTo>
                    <a:pt x="1501" y="1984"/>
                  </a:lnTo>
                  <a:lnTo>
                    <a:pt x="1530" y="2047"/>
                  </a:lnTo>
                  <a:lnTo>
                    <a:pt x="1608" y="2107"/>
                  </a:lnTo>
                  <a:lnTo>
                    <a:pt x="1700" y="2170"/>
                  </a:lnTo>
                  <a:lnTo>
                    <a:pt x="1712" y="2192"/>
                  </a:lnTo>
                  <a:lnTo>
                    <a:pt x="1709" y="2243"/>
                  </a:lnTo>
                  <a:lnTo>
                    <a:pt x="1719" y="2315"/>
                  </a:lnTo>
                  <a:lnTo>
                    <a:pt x="205" y="236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31" name="Freeform 1058"/>
            <p:cNvSpPr>
              <a:spLocks/>
            </p:cNvSpPr>
            <p:nvPr/>
          </p:nvSpPr>
          <p:spPr bwMode="auto">
            <a:xfrm>
              <a:off x="3098" y="1142"/>
              <a:ext cx="422" cy="449"/>
            </a:xfrm>
            <a:custGeom>
              <a:avLst/>
              <a:gdLst>
                <a:gd name="T0" fmla="*/ 3 w 1688"/>
                <a:gd name="T1" fmla="*/ 7 h 1795"/>
                <a:gd name="T2" fmla="*/ 2 w 1688"/>
                <a:gd name="T3" fmla="*/ 7 h 1795"/>
                <a:gd name="T4" fmla="*/ 2 w 1688"/>
                <a:gd name="T5" fmla="*/ 6 h 1795"/>
                <a:gd name="T6" fmla="*/ 2 w 1688"/>
                <a:gd name="T7" fmla="*/ 6 h 1795"/>
                <a:gd name="T8" fmla="*/ 2 w 1688"/>
                <a:gd name="T9" fmla="*/ 6 h 1795"/>
                <a:gd name="T10" fmla="*/ 2 w 1688"/>
                <a:gd name="T11" fmla="*/ 5 h 1795"/>
                <a:gd name="T12" fmla="*/ 2 w 1688"/>
                <a:gd name="T13" fmla="*/ 5 h 1795"/>
                <a:gd name="T14" fmla="*/ 1 w 1688"/>
                <a:gd name="T15" fmla="*/ 4 h 1795"/>
                <a:gd name="T16" fmla="*/ 1 w 1688"/>
                <a:gd name="T17" fmla="*/ 4 h 1795"/>
                <a:gd name="T18" fmla="*/ 1 w 1688"/>
                <a:gd name="T19" fmla="*/ 4 h 1795"/>
                <a:gd name="T20" fmla="*/ 1 w 1688"/>
                <a:gd name="T21" fmla="*/ 4 h 1795"/>
                <a:gd name="T22" fmla="*/ 0 w 1688"/>
                <a:gd name="T23" fmla="*/ 4 h 1795"/>
                <a:gd name="T24" fmla="*/ 0 w 1688"/>
                <a:gd name="T25" fmla="*/ 3 h 1795"/>
                <a:gd name="T26" fmla="*/ 0 w 1688"/>
                <a:gd name="T27" fmla="*/ 3 h 1795"/>
                <a:gd name="T28" fmla="*/ 0 w 1688"/>
                <a:gd name="T29" fmla="*/ 2 h 1795"/>
                <a:gd name="T30" fmla="*/ 0 w 1688"/>
                <a:gd name="T31" fmla="*/ 2 h 1795"/>
                <a:gd name="T32" fmla="*/ 1 w 1688"/>
                <a:gd name="T33" fmla="*/ 2 h 1795"/>
                <a:gd name="T34" fmla="*/ 1 w 1688"/>
                <a:gd name="T35" fmla="*/ 2 h 1795"/>
                <a:gd name="T36" fmla="*/ 1 w 1688"/>
                <a:gd name="T37" fmla="*/ 1 h 1795"/>
                <a:gd name="T38" fmla="*/ 1 w 1688"/>
                <a:gd name="T39" fmla="*/ 1 h 1795"/>
                <a:gd name="T40" fmla="*/ 1 w 1688"/>
                <a:gd name="T41" fmla="*/ 1 h 1795"/>
                <a:gd name="T42" fmla="*/ 2 w 1688"/>
                <a:gd name="T43" fmla="*/ 0 h 1795"/>
                <a:gd name="T44" fmla="*/ 2 w 1688"/>
                <a:gd name="T45" fmla="*/ 0 h 1795"/>
                <a:gd name="T46" fmla="*/ 2 w 1688"/>
                <a:gd name="T47" fmla="*/ 0 h 1795"/>
                <a:gd name="T48" fmla="*/ 2 w 1688"/>
                <a:gd name="T49" fmla="*/ 1 h 1795"/>
                <a:gd name="T50" fmla="*/ 3 w 1688"/>
                <a:gd name="T51" fmla="*/ 1 h 1795"/>
                <a:gd name="T52" fmla="*/ 3 w 1688"/>
                <a:gd name="T53" fmla="*/ 1 h 1795"/>
                <a:gd name="T54" fmla="*/ 3 w 1688"/>
                <a:gd name="T55" fmla="*/ 1 h 1795"/>
                <a:gd name="T56" fmla="*/ 3 w 1688"/>
                <a:gd name="T57" fmla="*/ 1 h 1795"/>
                <a:gd name="T58" fmla="*/ 4 w 1688"/>
                <a:gd name="T59" fmla="*/ 1 h 1795"/>
                <a:gd name="T60" fmla="*/ 5 w 1688"/>
                <a:gd name="T61" fmla="*/ 2 h 1795"/>
                <a:gd name="T62" fmla="*/ 5 w 1688"/>
                <a:gd name="T63" fmla="*/ 2 h 1795"/>
                <a:gd name="T64" fmla="*/ 5 w 1688"/>
                <a:gd name="T65" fmla="*/ 2 h 1795"/>
                <a:gd name="T66" fmla="*/ 5 w 1688"/>
                <a:gd name="T67" fmla="*/ 2 h 1795"/>
                <a:gd name="T68" fmla="*/ 5 w 1688"/>
                <a:gd name="T69" fmla="*/ 2 h 1795"/>
                <a:gd name="T70" fmla="*/ 6 w 1688"/>
                <a:gd name="T71" fmla="*/ 2 h 1795"/>
                <a:gd name="T72" fmla="*/ 6 w 1688"/>
                <a:gd name="T73" fmla="*/ 2 h 1795"/>
                <a:gd name="T74" fmla="*/ 6 w 1688"/>
                <a:gd name="T75" fmla="*/ 2 h 1795"/>
                <a:gd name="T76" fmla="*/ 6 w 1688"/>
                <a:gd name="T77" fmla="*/ 2 h 1795"/>
                <a:gd name="T78" fmla="*/ 6 w 1688"/>
                <a:gd name="T79" fmla="*/ 3 h 1795"/>
                <a:gd name="T80" fmla="*/ 6 w 1688"/>
                <a:gd name="T81" fmla="*/ 3 h 1795"/>
                <a:gd name="T82" fmla="*/ 6 w 1688"/>
                <a:gd name="T83" fmla="*/ 3 h 1795"/>
                <a:gd name="T84" fmla="*/ 6 w 1688"/>
                <a:gd name="T85" fmla="*/ 4 h 1795"/>
                <a:gd name="T86" fmla="*/ 6 w 1688"/>
                <a:gd name="T87" fmla="*/ 4 h 1795"/>
                <a:gd name="T88" fmla="*/ 6 w 1688"/>
                <a:gd name="T89" fmla="*/ 3 h 1795"/>
                <a:gd name="T90" fmla="*/ 6 w 1688"/>
                <a:gd name="T91" fmla="*/ 3 h 1795"/>
                <a:gd name="T92" fmla="*/ 6 w 1688"/>
                <a:gd name="T93" fmla="*/ 3 h 1795"/>
                <a:gd name="T94" fmla="*/ 7 w 1688"/>
                <a:gd name="T95" fmla="*/ 3 h 1795"/>
                <a:gd name="T96" fmla="*/ 7 w 1688"/>
                <a:gd name="T97" fmla="*/ 3 h 1795"/>
                <a:gd name="T98" fmla="*/ 7 w 1688"/>
                <a:gd name="T99" fmla="*/ 2 h 1795"/>
                <a:gd name="T100" fmla="*/ 7 w 1688"/>
                <a:gd name="T101" fmla="*/ 3 h 1795"/>
                <a:gd name="T102" fmla="*/ 7 w 1688"/>
                <a:gd name="T103" fmla="*/ 3 h 1795"/>
                <a:gd name="T104" fmla="*/ 6 w 1688"/>
                <a:gd name="T105" fmla="*/ 3 h 1795"/>
                <a:gd name="T106" fmla="*/ 6 w 1688"/>
                <a:gd name="T107" fmla="*/ 4 h 1795"/>
                <a:gd name="T108" fmla="*/ 6 w 1688"/>
                <a:gd name="T109" fmla="*/ 4 h 1795"/>
                <a:gd name="T110" fmla="*/ 6 w 1688"/>
                <a:gd name="T111" fmla="*/ 5 h 1795"/>
                <a:gd name="T112" fmla="*/ 6 w 1688"/>
                <a:gd name="T113" fmla="*/ 5 h 1795"/>
                <a:gd name="T114" fmla="*/ 6 w 1688"/>
                <a:gd name="T115" fmla="*/ 6 h 1795"/>
                <a:gd name="T116" fmla="*/ 6 w 1688"/>
                <a:gd name="T117" fmla="*/ 7 h 1795"/>
                <a:gd name="T118" fmla="*/ 6 w 1688"/>
                <a:gd name="T119" fmla="*/ 7 h 1795"/>
                <a:gd name="T120" fmla="*/ 6 w 1688"/>
                <a:gd name="T121" fmla="*/ 7 h 17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88" h="1795">
                  <a:moveTo>
                    <a:pt x="717" y="1795"/>
                  </a:moveTo>
                  <a:lnTo>
                    <a:pt x="704" y="1756"/>
                  </a:lnTo>
                  <a:lnTo>
                    <a:pt x="675" y="1732"/>
                  </a:lnTo>
                  <a:lnTo>
                    <a:pt x="584" y="1700"/>
                  </a:lnTo>
                  <a:lnTo>
                    <a:pt x="556" y="1590"/>
                  </a:lnTo>
                  <a:lnTo>
                    <a:pt x="540" y="1540"/>
                  </a:lnTo>
                  <a:lnTo>
                    <a:pt x="566" y="1501"/>
                  </a:lnTo>
                  <a:lnTo>
                    <a:pt x="566" y="1476"/>
                  </a:lnTo>
                  <a:lnTo>
                    <a:pt x="531" y="1445"/>
                  </a:lnTo>
                  <a:lnTo>
                    <a:pt x="515" y="1394"/>
                  </a:lnTo>
                  <a:lnTo>
                    <a:pt x="505" y="1322"/>
                  </a:lnTo>
                  <a:lnTo>
                    <a:pt x="508" y="1271"/>
                  </a:lnTo>
                  <a:lnTo>
                    <a:pt x="496" y="1249"/>
                  </a:lnTo>
                  <a:lnTo>
                    <a:pt x="404" y="1186"/>
                  </a:lnTo>
                  <a:lnTo>
                    <a:pt x="326" y="1126"/>
                  </a:lnTo>
                  <a:lnTo>
                    <a:pt x="297" y="1063"/>
                  </a:lnTo>
                  <a:lnTo>
                    <a:pt x="209" y="1025"/>
                  </a:lnTo>
                  <a:lnTo>
                    <a:pt x="190" y="1012"/>
                  </a:lnTo>
                  <a:lnTo>
                    <a:pt x="186" y="993"/>
                  </a:lnTo>
                  <a:lnTo>
                    <a:pt x="175" y="984"/>
                  </a:lnTo>
                  <a:lnTo>
                    <a:pt x="98" y="972"/>
                  </a:lnTo>
                  <a:lnTo>
                    <a:pt x="92" y="953"/>
                  </a:lnTo>
                  <a:lnTo>
                    <a:pt x="61" y="931"/>
                  </a:lnTo>
                  <a:lnTo>
                    <a:pt x="45" y="908"/>
                  </a:lnTo>
                  <a:lnTo>
                    <a:pt x="45" y="801"/>
                  </a:lnTo>
                  <a:lnTo>
                    <a:pt x="51" y="735"/>
                  </a:lnTo>
                  <a:lnTo>
                    <a:pt x="48" y="694"/>
                  </a:lnTo>
                  <a:lnTo>
                    <a:pt x="74" y="647"/>
                  </a:lnTo>
                  <a:lnTo>
                    <a:pt x="45" y="596"/>
                  </a:lnTo>
                  <a:lnTo>
                    <a:pt x="0" y="574"/>
                  </a:lnTo>
                  <a:lnTo>
                    <a:pt x="23" y="514"/>
                  </a:lnTo>
                  <a:lnTo>
                    <a:pt x="32" y="504"/>
                  </a:lnTo>
                  <a:lnTo>
                    <a:pt x="35" y="470"/>
                  </a:lnTo>
                  <a:lnTo>
                    <a:pt x="117" y="403"/>
                  </a:lnTo>
                  <a:lnTo>
                    <a:pt x="143" y="391"/>
                  </a:lnTo>
                  <a:lnTo>
                    <a:pt x="165" y="366"/>
                  </a:lnTo>
                  <a:lnTo>
                    <a:pt x="159" y="148"/>
                  </a:lnTo>
                  <a:lnTo>
                    <a:pt x="178" y="129"/>
                  </a:lnTo>
                  <a:lnTo>
                    <a:pt x="199" y="100"/>
                  </a:lnTo>
                  <a:lnTo>
                    <a:pt x="228" y="116"/>
                  </a:lnTo>
                  <a:lnTo>
                    <a:pt x="266" y="123"/>
                  </a:lnTo>
                  <a:lnTo>
                    <a:pt x="313" y="120"/>
                  </a:lnTo>
                  <a:lnTo>
                    <a:pt x="388" y="76"/>
                  </a:lnTo>
                  <a:lnTo>
                    <a:pt x="531" y="3"/>
                  </a:lnTo>
                  <a:lnTo>
                    <a:pt x="556" y="0"/>
                  </a:lnTo>
                  <a:lnTo>
                    <a:pt x="566" y="15"/>
                  </a:lnTo>
                  <a:lnTo>
                    <a:pt x="566" y="47"/>
                  </a:lnTo>
                  <a:lnTo>
                    <a:pt x="553" y="66"/>
                  </a:lnTo>
                  <a:lnTo>
                    <a:pt x="553" y="86"/>
                  </a:lnTo>
                  <a:lnTo>
                    <a:pt x="537" y="142"/>
                  </a:lnTo>
                  <a:lnTo>
                    <a:pt x="590" y="116"/>
                  </a:lnTo>
                  <a:lnTo>
                    <a:pt x="619" y="116"/>
                  </a:lnTo>
                  <a:lnTo>
                    <a:pt x="654" y="148"/>
                  </a:lnTo>
                  <a:lnTo>
                    <a:pt x="685" y="142"/>
                  </a:lnTo>
                  <a:lnTo>
                    <a:pt x="701" y="164"/>
                  </a:lnTo>
                  <a:lnTo>
                    <a:pt x="742" y="171"/>
                  </a:lnTo>
                  <a:lnTo>
                    <a:pt x="761" y="186"/>
                  </a:lnTo>
                  <a:lnTo>
                    <a:pt x="773" y="233"/>
                  </a:lnTo>
                  <a:lnTo>
                    <a:pt x="792" y="243"/>
                  </a:lnTo>
                  <a:lnTo>
                    <a:pt x="1058" y="296"/>
                  </a:lnTo>
                  <a:lnTo>
                    <a:pt x="1089" y="296"/>
                  </a:lnTo>
                  <a:lnTo>
                    <a:pt x="1146" y="344"/>
                  </a:lnTo>
                  <a:lnTo>
                    <a:pt x="1183" y="344"/>
                  </a:lnTo>
                  <a:lnTo>
                    <a:pt x="1196" y="357"/>
                  </a:lnTo>
                  <a:lnTo>
                    <a:pt x="1209" y="344"/>
                  </a:lnTo>
                  <a:lnTo>
                    <a:pt x="1228" y="344"/>
                  </a:lnTo>
                  <a:lnTo>
                    <a:pt x="1294" y="357"/>
                  </a:lnTo>
                  <a:lnTo>
                    <a:pt x="1335" y="369"/>
                  </a:lnTo>
                  <a:lnTo>
                    <a:pt x="1350" y="385"/>
                  </a:lnTo>
                  <a:lnTo>
                    <a:pt x="1345" y="394"/>
                  </a:lnTo>
                  <a:lnTo>
                    <a:pt x="1342" y="407"/>
                  </a:lnTo>
                  <a:lnTo>
                    <a:pt x="1385" y="419"/>
                  </a:lnTo>
                  <a:lnTo>
                    <a:pt x="1436" y="445"/>
                  </a:lnTo>
                  <a:lnTo>
                    <a:pt x="1443" y="483"/>
                  </a:lnTo>
                  <a:lnTo>
                    <a:pt x="1427" y="584"/>
                  </a:lnTo>
                  <a:lnTo>
                    <a:pt x="1436" y="586"/>
                  </a:lnTo>
                  <a:lnTo>
                    <a:pt x="1486" y="578"/>
                  </a:lnTo>
                  <a:lnTo>
                    <a:pt x="1493" y="584"/>
                  </a:lnTo>
                  <a:lnTo>
                    <a:pt x="1486" y="605"/>
                  </a:lnTo>
                  <a:lnTo>
                    <a:pt x="1470" y="621"/>
                  </a:lnTo>
                  <a:lnTo>
                    <a:pt x="1483" y="669"/>
                  </a:lnTo>
                  <a:lnTo>
                    <a:pt x="1528" y="694"/>
                  </a:lnTo>
                  <a:lnTo>
                    <a:pt x="1521" y="700"/>
                  </a:lnTo>
                  <a:lnTo>
                    <a:pt x="1461" y="760"/>
                  </a:lnTo>
                  <a:lnTo>
                    <a:pt x="1424" y="836"/>
                  </a:lnTo>
                  <a:lnTo>
                    <a:pt x="1411" y="889"/>
                  </a:lnTo>
                  <a:lnTo>
                    <a:pt x="1405" y="915"/>
                  </a:lnTo>
                  <a:lnTo>
                    <a:pt x="1417" y="924"/>
                  </a:lnTo>
                  <a:lnTo>
                    <a:pt x="1461" y="902"/>
                  </a:lnTo>
                  <a:lnTo>
                    <a:pt x="1509" y="814"/>
                  </a:lnTo>
                  <a:lnTo>
                    <a:pt x="1559" y="773"/>
                  </a:lnTo>
                  <a:lnTo>
                    <a:pt x="1584" y="760"/>
                  </a:lnTo>
                  <a:lnTo>
                    <a:pt x="1591" y="738"/>
                  </a:lnTo>
                  <a:lnTo>
                    <a:pt x="1613" y="719"/>
                  </a:lnTo>
                  <a:lnTo>
                    <a:pt x="1626" y="694"/>
                  </a:lnTo>
                  <a:lnTo>
                    <a:pt x="1622" y="666"/>
                  </a:lnTo>
                  <a:lnTo>
                    <a:pt x="1626" y="644"/>
                  </a:lnTo>
                  <a:lnTo>
                    <a:pt x="1638" y="634"/>
                  </a:lnTo>
                  <a:lnTo>
                    <a:pt x="1650" y="608"/>
                  </a:lnTo>
                  <a:lnTo>
                    <a:pt x="1663" y="596"/>
                  </a:lnTo>
                  <a:lnTo>
                    <a:pt x="1679" y="593"/>
                  </a:lnTo>
                  <a:lnTo>
                    <a:pt x="1688" y="608"/>
                  </a:lnTo>
                  <a:lnTo>
                    <a:pt x="1682" y="659"/>
                  </a:lnTo>
                  <a:lnTo>
                    <a:pt x="1642" y="760"/>
                  </a:lnTo>
                  <a:lnTo>
                    <a:pt x="1622" y="785"/>
                  </a:lnTo>
                  <a:lnTo>
                    <a:pt x="1613" y="823"/>
                  </a:lnTo>
                  <a:lnTo>
                    <a:pt x="1613" y="846"/>
                  </a:lnTo>
                  <a:lnTo>
                    <a:pt x="1575" y="927"/>
                  </a:lnTo>
                  <a:lnTo>
                    <a:pt x="1575" y="1000"/>
                  </a:lnTo>
                  <a:lnTo>
                    <a:pt x="1571" y="1051"/>
                  </a:lnTo>
                  <a:lnTo>
                    <a:pt x="1534" y="1088"/>
                  </a:lnTo>
                  <a:lnTo>
                    <a:pt x="1525" y="1113"/>
                  </a:lnTo>
                  <a:lnTo>
                    <a:pt x="1537" y="1171"/>
                  </a:lnTo>
                  <a:lnTo>
                    <a:pt x="1541" y="1269"/>
                  </a:lnTo>
                  <a:lnTo>
                    <a:pt x="1525" y="1290"/>
                  </a:lnTo>
                  <a:lnTo>
                    <a:pt x="1493" y="1391"/>
                  </a:lnTo>
                  <a:lnTo>
                    <a:pt x="1512" y="1540"/>
                  </a:lnTo>
                  <a:lnTo>
                    <a:pt x="1552" y="1641"/>
                  </a:lnTo>
                  <a:lnTo>
                    <a:pt x="1544" y="1657"/>
                  </a:lnTo>
                  <a:lnTo>
                    <a:pt x="1549" y="1678"/>
                  </a:lnTo>
                  <a:lnTo>
                    <a:pt x="1546" y="1694"/>
                  </a:lnTo>
                  <a:lnTo>
                    <a:pt x="1549" y="1738"/>
                  </a:lnTo>
                  <a:lnTo>
                    <a:pt x="717" y="1795"/>
                  </a:lnTo>
                  <a:close/>
                </a:path>
              </a:pathLst>
            </a:custGeom>
            <a:noFill/>
            <a:ln w="9525">
              <a:solidFill>
                <a:schemeClr val="tx1"/>
              </a:solidFill>
              <a:round/>
              <a:headEnd/>
              <a:tailEnd/>
            </a:ln>
          </p:spPr>
          <p:txBody>
            <a:bodyPr/>
            <a:lstStyle/>
            <a:p>
              <a:endParaRPr lang="en-US"/>
            </a:p>
          </p:txBody>
        </p:sp>
        <p:sp>
          <p:nvSpPr>
            <p:cNvPr id="16432" name="Freeform 1059"/>
            <p:cNvSpPr>
              <a:spLocks/>
            </p:cNvSpPr>
            <p:nvPr/>
          </p:nvSpPr>
          <p:spPr bwMode="auto">
            <a:xfrm>
              <a:off x="3098" y="1142"/>
              <a:ext cx="422" cy="449"/>
            </a:xfrm>
            <a:custGeom>
              <a:avLst/>
              <a:gdLst>
                <a:gd name="T0" fmla="*/ 3 w 1688"/>
                <a:gd name="T1" fmla="*/ 7 h 1795"/>
                <a:gd name="T2" fmla="*/ 2 w 1688"/>
                <a:gd name="T3" fmla="*/ 7 h 1795"/>
                <a:gd name="T4" fmla="*/ 2 w 1688"/>
                <a:gd name="T5" fmla="*/ 6 h 1795"/>
                <a:gd name="T6" fmla="*/ 2 w 1688"/>
                <a:gd name="T7" fmla="*/ 6 h 1795"/>
                <a:gd name="T8" fmla="*/ 2 w 1688"/>
                <a:gd name="T9" fmla="*/ 6 h 1795"/>
                <a:gd name="T10" fmla="*/ 2 w 1688"/>
                <a:gd name="T11" fmla="*/ 5 h 1795"/>
                <a:gd name="T12" fmla="*/ 2 w 1688"/>
                <a:gd name="T13" fmla="*/ 5 h 1795"/>
                <a:gd name="T14" fmla="*/ 1 w 1688"/>
                <a:gd name="T15" fmla="*/ 4 h 1795"/>
                <a:gd name="T16" fmla="*/ 1 w 1688"/>
                <a:gd name="T17" fmla="*/ 4 h 1795"/>
                <a:gd name="T18" fmla="*/ 1 w 1688"/>
                <a:gd name="T19" fmla="*/ 4 h 1795"/>
                <a:gd name="T20" fmla="*/ 1 w 1688"/>
                <a:gd name="T21" fmla="*/ 4 h 1795"/>
                <a:gd name="T22" fmla="*/ 0 w 1688"/>
                <a:gd name="T23" fmla="*/ 4 h 1795"/>
                <a:gd name="T24" fmla="*/ 0 w 1688"/>
                <a:gd name="T25" fmla="*/ 3 h 1795"/>
                <a:gd name="T26" fmla="*/ 0 w 1688"/>
                <a:gd name="T27" fmla="*/ 3 h 1795"/>
                <a:gd name="T28" fmla="*/ 0 w 1688"/>
                <a:gd name="T29" fmla="*/ 2 h 1795"/>
                <a:gd name="T30" fmla="*/ 0 w 1688"/>
                <a:gd name="T31" fmla="*/ 2 h 1795"/>
                <a:gd name="T32" fmla="*/ 1 w 1688"/>
                <a:gd name="T33" fmla="*/ 2 h 1795"/>
                <a:gd name="T34" fmla="*/ 1 w 1688"/>
                <a:gd name="T35" fmla="*/ 2 h 1795"/>
                <a:gd name="T36" fmla="*/ 1 w 1688"/>
                <a:gd name="T37" fmla="*/ 1 h 1795"/>
                <a:gd name="T38" fmla="*/ 1 w 1688"/>
                <a:gd name="T39" fmla="*/ 1 h 1795"/>
                <a:gd name="T40" fmla="*/ 1 w 1688"/>
                <a:gd name="T41" fmla="*/ 1 h 1795"/>
                <a:gd name="T42" fmla="*/ 2 w 1688"/>
                <a:gd name="T43" fmla="*/ 0 h 1795"/>
                <a:gd name="T44" fmla="*/ 2 w 1688"/>
                <a:gd name="T45" fmla="*/ 0 h 1795"/>
                <a:gd name="T46" fmla="*/ 2 w 1688"/>
                <a:gd name="T47" fmla="*/ 0 h 1795"/>
                <a:gd name="T48" fmla="*/ 2 w 1688"/>
                <a:gd name="T49" fmla="*/ 1 h 1795"/>
                <a:gd name="T50" fmla="*/ 3 w 1688"/>
                <a:gd name="T51" fmla="*/ 1 h 1795"/>
                <a:gd name="T52" fmla="*/ 3 w 1688"/>
                <a:gd name="T53" fmla="*/ 1 h 1795"/>
                <a:gd name="T54" fmla="*/ 3 w 1688"/>
                <a:gd name="T55" fmla="*/ 1 h 1795"/>
                <a:gd name="T56" fmla="*/ 3 w 1688"/>
                <a:gd name="T57" fmla="*/ 1 h 1795"/>
                <a:gd name="T58" fmla="*/ 4 w 1688"/>
                <a:gd name="T59" fmla="*/ 1 h 1795"/>
                <a:gd name="T60" fmla="*/ 5 w 1688"/>
                <a:gd name="T61" fmla="*/ 2 h 1795"/>
                <a:gd name="T62" fmla="*/ 5 w 1688"/>
                <a:gd name="T63" fmla="*/ 2 h 1795"/>
                <a:gd name="T64" fmla="*/ 5 w 1688"/>
                <a:gd name="T65" fmla="*/ 2 h 1795"/>
                <a:gd name="T66" fmla="*/ 5 w 1688"/>
                <a:gd name="T67" fmla="*/ 2 h 1795"/>
                <a:gd name="T68" fmla="*/ 5 w 1688"/>
                <a:gd name="T69" fmla="*/ 2 h 1795"/>
                <a:gd name="T70" fmla="*/ 6 w 1688"/>
                <a:gd name="T71" fmla="*/ 2 h 1795"/>
                <a:gd name="T72" fmla="*/ 6 w 1688"/>
                <a:gd name="T73" fmla="*/ 2 h 1795"/>
                <a:gd name="T74" fmla="*/ 6 w 1688"/>
                <a:gd name="T75" fmla="*/ 2 h 1795"/>
                <a:gd name="T76" fmla="*/ 6 w 1688"/>
                <a:gd name="T77" fmla="*/ 2 h 1795"/>
                <a:gd name="T78" fmla="*/ 6 w 1688"/>
                <a:gd name="T79" fmla="*/ 3 h 1795"/>
                <a:gd name="T80" fmla="*/ 6 w 1688"/>
                <a:gd name="T81" fmla="*/ 3 h 1795"/>
                <a:gd name="T82" fmla="*/ 6 w 1688"/>
                <a:gd name="T83" fmla="*/ 3 h 1795"/>
                <a:gd name="T84" fmla="*/ 6 w 1688"/>
                <a:gd name="T85" fmla="*/ 4 h 1795"/>
                <a:gd name="T86" fmla="*/ 6 w 1688"/>
                <a:gd name="T87" fmla="*/ 4 h 1795"/>
                <a:gd name="T88" fmla="*/ 6 w 1688"/>
                <a:gd name="T89" fmla="*/ 3 h 1795"/>
                <a:gd name="T90" fmla="*/ 6 w 1688"/>
                <a:gd name="T91" fmla="*/ 3 h 1795"/>
                <a:gd name="T92" fmla="*/ 6 w 1688"/>
                <a:gd name="T93" fmla="*/ 3 h 1795"/>
                <a:gd name="T94" fmla="*/ 7 w 1688"/>
                <a:gd name="T95" fmla="*/ 3 h 1795"/>
                <a:gd name="T96" fmla="*/ 7 w 1688"/>
                <a:gd name="T97" fmla="*/ 3 h 1795"/>
                <a:gd name="T98" fmla="*/ 7 w 1688"/>
                <a:gd name="T99" fmla="*/ 2 h 1795"/>
                <a:gd name="T100" fmla="*/ 7 w 1688"/>
                <a:gd name="T101" fmla="*/ 3 h 1795"/>
                <a:gd name="T102" fmla="*/ 7 w 1688"/>
                <a:gd name="T103" fmla="*/ 3 h 1795"/>
                <a:gd name="T104" fmla="*/ 6 w 1688"/>
                <a:gd name="T105" fmla="*/ 3 h 1795"/>
                <a:gd name="T106" fmla="*/ 6 w 1688"/>
                <a:gd name="T107" fmla="*/ 4 h 1795"/>
                <a:gd name="T108" fmla="*/ 6 w 1688"/>
                <a:gd name="T109" fmla="*/ 4 h 1795"/>
                <a:gd name="T110" fmla="*/ 6 w 1688"/>
                <a:gd name="T111" fmla="*/ 5 h 1795"/>
                <a:gd name="T112" fmla="*/ 6 w 1688"/>
                <a:gd name="T113" fmla="*/ 5 h 1795"/>
                <a:gd name="T114" fmla="*/ 6 w 1688"/>
                <a:gd name="T115" fmla="*/ 6 h 1795"/>
                <a:gd name="T116" fmla="*/ 6 w 1688"/>
                <a:gd name="T117" fmla="*/ 7 h 1795"/>
                <a:gd name="T118" fmla="*/ 6 w 1688"/>
                <a:gd name="T119" fmla="*/ 7 h 1795"/>
                <a:gd name="T120" fmla="*/ 6 w 1688"/>
                <a:gd name="T121" fmla="*/ 7 h 1795"/>
                <a:gd name="T122" fmla="*/ 3 w 1688"/>
                <a:gd name="T123" fmla="*/ 7 h 179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688" h="1795">
                  <a:moveTo>
                    <a:pt x="717" y="1795"/>
                  </a:moveTo>
                  <a:lnTo>
                    <a:pt x="704" y="1756"/>
                  </a:lnTo>
                  <a:lnTo>
                    <a:pt x="675" y="1732"/>
                  </a:lnTo>
                  <a:lnTo>
                    <a:pt x="584" y="1700"/>
                  </a:lnTo>
                  <a:lnTo>
                    <a:pt x="556" y="1590"/>
                  </a:lnTo>
                  <a:lnTo>
                    <a:pt x="540" y="1540"/>
                  </a:lnTo>
                  <a:lnTo>
                    <a:pt x="566" y="1501"/>
                  </a:lnTo>
                  <a:lnTo>
                    <a:pt x="566" y="1476"/>
                  </a:lnTo>
                  <a:lnTo>
                    <a:pt x="531" y="1445"/>
                  </a:lnTo>
                  <a:lnTo>
                    <a:pt x="515" y="1394"/>
                  </a:lnTo>
                  <a:lnTo>
                    <a:pt x="505" y="1322"/>
                  </a:lnTo>
                  <a:lnTo>
                    <a:pt x="508" y="1271"/>
                  </a:lnTo>
                  <a:lnTo>
                    <a:pt x="496" y="1249"/>
                  </a:lnTo>
                  <a:lnTo>
                    <a:pt x="404" y="1186"/>
                  </a:lnTo>
                  <a:lnTo>
                    <a:pt x="326" y="1126"/>
                  </a:lnTo>
                  <a:lnTo>
                    <a:pt x="297" y="1063"/>
                  </a:lnTo>
                  <a:lnTo>
                    <a:pt x="209" y="1025"/>
                  </a:lnTo>
                  <a:lnTo>
                    <a:pt x="190" y="1012"/>
                  </a:lnTo>
                  <a:lnTo>
                    <a:pt x="186" y="993"/>
                  </a:lnTo>
                  <a:lnTo>
                    <a:pt x="175" y="984"/>
                  </a:lnTo>
                  <a:lnTo>
                    <a:pt x="98" y="972"/>
                  </a:lnTo>
                  <a:lnTo>
                    <a:pt x="92" y="953"/>
                  </a:lnTo>
                  <a:lnTo>
                    <a:pt x="61" y="931"/>
                  </a:lnTo>
                  <a:lnTo>
                    <a:pt x="45" y="908"/>
                  </a:lnTo>
                  <a:lnTo>
                    <a:pt x="45" y="801"/>
                  </a:lnTo>
                  <a:lnTo>
                    <a:pt x="51" y="735"/>
                  </a:lnTo>
                  <a:lnTo>
                    <a:pt x="48" y="694"/>
                  </a:lnTo>
                  <a:lnTo>
                    <a:pt x="74" y="647"/>
                  </a:lnTo>
                  <a:lnTo>
                    <a:pt x="45" y="596"/>
                  </a:lnTo>
                  <a:lnTo>
                    <a:pt x="0" y="574"/>
                  </a:lnTo>
                  <a:lnTo>
                    <a:pt x="23" y="514"/>
                  </a:lnTo>
                  <a:lnTo>
                    <a:pt x="32" y="504"/>
                  </a:lnTo>
                  <a:lnTo>
                    <a:pt x="35" y="470"/>
                  </a:lnTo>
                  <a:lnTo>
                    <a:pt x="117" y="403"/>
                  </a:lnTo>
                  <a:lnTo>
                    <a:pt x="143" y="391"/>
                  </a:lnTo>
                  <a:lnTo>
                    <a:pt x="165" y="366"/>
                  </a:lnTo>
                  <a:lnTo>
                    <a:pt x="159" y="148"/>
                  </a:lnTo>
                  <a:lnTo>
                    <a:pt x="178" y="129"/>
                  </a:lnTo>
                  <a:lnTo>
                    <a:pt x="199" y="100"/>
                  </a:lnTo>
                  <a:lnTo>
                    <a:pt x="228" y="116"/>
                  </a:lnTo>
                  <a:lnTo>
                    <a:pt x="266" y="123"/>
                  </a:lnTo>
                  <a:lnTo>
                    <a:pt x="313" y="120"/>
                  </a:lnTo>
                  <a:lnTo>
                    <a:pt x="388" y="76"/>
                  </a:lnTo>
                  <a:lnTo>
                    <a:pt x="531" y="3"/>
                  </a:lnTo>
                  <a:lnTo>
                    <a:pt x="556" y="0"/>
                  </a:lnTo>
                  <a:lnTo>
                    <a:pt x="566" y="15"/>
                  </a:lnTo>
                  <a:lnTo>
                    <a:pt x="566" y="47"/>
                  </a:lnTo>
                  <a:lnTo>
                    <a:pt x="553" y="66"/>
                  </a:lnTo>
                  <a:lnTo>
                    <a:pt x="553" y="86"/>
                  </a:lnTo>
                  <a:lnTo>
                    <a:pt x="537" y="142"/>
                  </a:lnTo>
                  <a:lnTo>
                    <a:pt x="590" y="116"/>
                  </a:lnTo>
                  <a:lnTo>
                    <a:pt x="619" y="116"/>
                  </a:lnTo>
                  <a:lnTo>
                    <a:pt x="654" y="148"/>
                  </a:lnTo>
                  <a:lnTo>
                    <a:pt x="685" y="142"/>
                  </a:lnTo>
                  <a:lnTo>
                    <a:pt x="701" y="164"/>
                  </a:lnTo>
                  <a:lnTo>
                    <a:pt x="742" y="171"/>
                  </a:lnTo>
                  <a:lnTo>
                    <a:pt x="761" y="186"/>
                  </a:lnTo>
                  <a:lnTo>
                    <a:pt x="773" y="233"/>
                  </a:lnTo>
                  <a:lnTo>
                    <a:pt x="792" y="243"/>
                  </a:lnTo>
                  <a:lnTo>
                    <a:pt x="1058" y="296"/>
                  </a:lnTo>
                  <a:lnTo>
                    <a:pt x="1089" y="296"/>
                  </a:lnTo>
                  <a:lnTo>
                    <a:pt x="1146" y="344"/>
                  </a:lnTo>
                  <a:lnTo>
                    <a:pt x="1183" y="344"/>
                  </a:lnTo>
                  <a:lnTo>
                    <a:pt x="1196" y="357"/>
                  </a:lnTo>
                  <a:lnTo>
                    <a:pt x="1209" y="344"/>
                  </a:lnTo>
                  <a:lnTo>
                    <a:pt x="1228" y="344"/>
                  </a:lnTo>
                  <a:lnTo>
                    <a:pt x="1294" y="357"/>
                  </a:lnTo>
                  <a:lnTo>
                    <a:pt x="1335" y="369"/>
                  </a:lnTo>
                  <a:lnTo>
                    <a:pt x="1350" y="385"/>
                  </a:lnTo>
                  <a:lnTo>
                    <a:pt x="1345" y="394"/>
                  </a:lnTo>
                  <a:lnTo>
                    <a:pt x="1342" y="407"/>
                  </a:lnTo>
                  <a:lnTo>
                    <a:pt x="1385" y="419"/>
                  </a:lnTo>
                  <a:lnTo>
                    <a:pt x="1436" y="445"/>
                  </a:lnTo>
                  <a:lnTo>
                    <a:pt x="1443" y="483"/>
                  </a:lnTo>
                  <a:lnTo>
                    <a:pt x="1427" y="584"/>
                  </a:lnTo>
                  <a:lnTo>
                    <a:pt x="1436" y="586"/>
                  </a:lnTo>
                  <a:lnTo>
                    <a:pt x="1486" y="578"/>
                  </a:lnTo>
                  <a:lnTo>
                    <a:pt x="1493" y="584"/>
                  </a:lnTo>
                  <a:lnTo>
                    <a:pt x="1486" y="605"/>
                  </a:lnTo>
                  <a:lnTo>
                    <a:pt x="1470" y="621"/>
                  </a:lnTo>
                  <a:lnTo>
                    <a:pt x="1483" y="669"/>
                  </a:lnTo>
                  <a:lnTo>
                    <a:pt x="1528" y="694"/>
                  </a:lnTo>
                  <a:lnTo>
                    <a:pt x="1521" y="700"/>
                  </a:lnTo>
                  <a:lnTo>
                    <a:pt x="1461" y="760"/>
                  </a:lnTo>
                  <a:lnTo>
                    <a:pt x="1424" y="836"/>
                  </a:lnTo>
                  <a:lnTo>
                    <a:pt x="1411" y="889"/>
                  </a:lnTo>
                  <a:lnTo>
                    <a:pt x="1405" y="915"/>
                  </a:lnTo>
                  <a:lnTo>
                    <a:pt x="1417" y="924"/>
                  </a:lnTo>
                  <a:lnTo>
                    <a:pt x="1461" y="902"/>
                  </a:lnTo>
                  <a:lnTo>
                    <a:pt x="1509" y="814"/>
                  </a:lnTo>
                  <a:lnTo>
                    <a:pt x="1559" y="773"/>
                  </a:lnTo>
                  <a:lnTo>
                    <a:pt x="1584" y="760"/>
                  </a:lnTo>
                  <a:lnTo>
                    <a:pt x="1591" y="738"/>
                  </a:lnTo>
                  <a:lnTo>
                    <a:pt x="1613" y="719"/>
                  </a:lnTo>
                  <a:lnTo>
                    <a:pt x="1626" y="694"/>
                  </a:lnTo>
                  <a:lnTo>
                    <a:pt x="1622" y="666"/>
                  </a:lnTo>
                  <a:lnTo>
                    <a:pt x="1626" y="644"/>
                  </a:lnTo>
                  <a:lnTo>
                    <a:pt x="1638" y="634"/>
                  </a:lnTo>
                  <a:lnTo>
                    <a:pt x="1650" y="608"/>
                  </a:lnTo>
                  <a:lnTo>
                    <a:pt x="1663" y="596"/>
                  </a:lnTo>
                  <a:lnTo>
                    <a:pt x="1679" y="593"/>
                  </a:lnTo>
                  <a:lnTo>
                    <a:pt x="1688" y="608"/>
                  </a:lnTo>
                  <a:lnTo>
                    <a:pt x="1682" y="659"/>
                  </a:lnTo>
                  <a:lnTo>
                    <a:pt x="1642" y="760"/>
                  </a:lnTo>
                  <a:lnTo>
                    <a:pt x="1622" y="785"/>
                  </a:lnTo>
                  <a:lnTo>
                    <a:pt x="1613" y="823"/>
                  </a:lnTo>
                  <a:lnTo>
                    <a:pt x="1613" y="846"/>
                  </a:lnTo>
                  <a:lnTo>
                    <a:pt x="1575" y="927"/>
                  </a:lnTo>
                  <a:lnTo>
                    <a:pt x="1575" y="1000"/>
                  </a:lnTo>
                  <a:lnTo>
                    <a:pt x="1571" y="1051"/>
                  </a:lnTo>
                  <a:lnTo>
                    <a:pt x="1534" y="1088"/>
                  </a:lnTo>
                  <a:lnTo>
                    <a:pt x="1525" y="1113"/>
                  </a:lnTo>
                  <a:lnTo>
                    <a:pt x="1537" y="1171"/>
                  </a:lnTo>
                  <a:lnTo>
                    <a:pt x="1541" y="1269"/>
                  </a:lnTo>
                  <a:lnTo>
                    <a:pt x="1525" y="1290"/>
                  </a:lnTo>
                  <a:lnTo>
                    <a:pt x="1493" y="1391"/>
                  </a:lnTo>
                  <a:lnTo>
                    <a:pt x="1512" y="1540"/>
                  </a:lnTo>
                  <a:lnTo>
                    <a:pt x="1552" y="1641"/>
                  </a:lnTo>
                  <a:lnTo>
                    <a:pt x="1544" y="1657"/>
                  </a:lnTo>
                  <a:lnTo>
                    <a:pt x="1549" y="1678"/>
                  </a:lnTo>
                  <a:lnTo>
                    <a:pt x="1546" y="1694"/>
                  </a:lnTo>
                  <a:lnTo>
                    <a:pt x="1549" y="1738"/>
                  </a:lnTo>
                  <a:lnTo>
                    <a:pt x="717" y="1795"/>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33" name="Freeform 1060"/>
            <p:cNvSpPr>
              <a:spLocks/>
            </p:cNvSpPr>
            <p:nvPr/>
          </p:nvSpPr>
          <p:spPr bwMode="auto">
            <a:xfrm>
              <a:off x="3562" y="1221"/>
              <a:ext cx="310" cy="426"/>
            </a:xfrm>
            <a:custGeom>
              <a:avLst/>
              <a:gdLst>
                <a:gd name="T0" fmla="*/ 2 w 1244"/>
                <a:gd name="T1" fmla="*/ 7 h 1704"/>
                <a:gd name="T2" fmla="*/ 4 w 1244"/>
                <a:gd name="T3" fmla="*/ 6 h 1704"/>
                <a:gd name="T4" fmla="*/ 4 w 1244"/>
                <a:gd name="T5" fmla="*/ 6 h 1704"/>
                <a:gd name="T6" fmla="*/ 4 w 1244"/>
                <a:gd name="T7" fmla="*/ 6 h 1704"/>
                <a:gd name="T8" fmla="*/ 4 w 1244"/>
                <a:gd name="T9" fmla="*/ 5 h 1704"/>
                <a:gd name="T10" fmla="*/ 4 w 1244"/>
                <a:gd name="T11" fmla="*/ 5 h 1704"/>
                <a:gd name="T12" fmla="*/ 4 w 1244"/>
                <a:gd name="T13" fmla="*/ 5 h 1704"/>
                <a:gd name="T14" fmla="*/ 5 w 1244"/>
                <a:gd name="T15" fmla="*/ 5 h 1704"/>
                <a:gd name="T16" fmla="*/ 5 w 1244"/>
                <a:gd name="T17" fmla="*/ 5 h 1704"/>
                <a:gd name="T18" fmla="*/ 5 w 1244"/>
                <a:gd name="T19" fmla="*/ 4 h 1704"/>
                <a:gd name="T20" fmla="*/ 5 w 1244"/>
                <a:gd name="T21" fmla="*/ 4 h 1704"/>
                <a:gd name="T22" fmla="*/ 4 w 1244"/>
                <a:gd name="T23" fmla="*/ 3 h 1704"/>
                <a:gd name="T24" fmla="*/ 4 w 1244"/>
                <a:gd name="T25" fmla="*/ 3 h 1704"/>
                <a:gd name="T26" fmla="*/ 3 w 1244"/>
                <a:gd name="T27" fmla="*/ 4 h 1704"/>
                <a:gd name="T28" fmla="*/ 3 w 1244"/>
                <a:gd name="T29" fmla="*/ 3 h 1704"/>
                <a:gd name="T30" fmla="*/ 3 w 1244"/>
                <a:gd name="T31" fmla="*/ 3 h 1704"/>
                <a:gd name="T32" fmla="*/ 3 w 1244"/>
                <a:gd name="T33" fmla="*/ 3 h 1704"/>
                <a:gd name="T34" fmla="*/ 3 w 1244"/>
                <a:gd name="T35" fmla="*/ 3 h 1704"/>
                <a:gd name="T36" fmla="*/ 3 w 1244"/>
                <a:gd name="T37" fmla="*/ 3 h 1704"/>
                <a:gd name="T38" fmla="*/ 3 w 1244"/>
                <a:gd name="T39" fmla="*/ 2 h 1704"/>
                <a:gd name="T40" fmla="*/ 3 w 1244"/>
                <a:gd name="T41" fmla="*/ 2 h 1704"/>
                <a:gd name="T42" fmla="*/ 3 w 1244"/>
                <a:gd name="T43" fmla="*/ 1 h 1704"/>
                <a:gd name="T44" fmla="*/ 3 w 1244"/>
                <a:gd name="T45" fmla="*/ 1 h 1704"/>
                <a:gd name="T46" fmla="*/ 3 w 1244"/>
                <a:gd name="T47" fmla="*/ 1 h 1704"/>
                <a:gd name="T48" fmla="*/ 3 w 1244"/>
                <a:gd name="T49" fmla="*/ 1 h 1704"/>
                <a:gd name="T50" fmla="*/ 3 w 1244"/>
                <a:gd name="T51" fmla="*/ 1 h 1704"/>
                <a:gd name="T52" fmla="*/ 2 w 1244"/>
                <a:gd name="T53" fmla="*/ 0 h 1704"/>
                <a:gd name="T54" fmla="*/ 2 w 1244"/>
                <a:gd name="T55" fmla="*/ 0 h 1704"/>
                <a:gd name="T56" fmla="*/ 1 w 1244"/>
                <a:gd name="T57" fmla="*/ 0 h 1704"/>
                <a:gd name="T58" fmla="*/ 1 w 1244"/>
                <a:gd name="T59" fmla="*/ 1 h 1704"/>
                <a:gd name="T60" fmla="*/ 1 w 1244"/>
                <a:gd name="T61" fmla="*/ 1 h 1704"/>
                <a:gd name="T62" fmla="*/ 1 w 1244"/>
                <a:gd name="T63" fmla="*/ 1 h 1704"/>
                <a:gd name="T64" fmla="*/ 1 w 1244"/>
                <a:gd name="T65" fmla="*/ 1 h 1704"/>
                <a:gd name="T66" fmla="*/ 1 w 1244"/>
                <a:gd name="T67" fmla="*/ 1 h 1704"/>
                <a:gd name="T68" fmla="*/ 1 w 1244"/>
                <a:gd name="T69" fmla="*/ 1 h 1704"/>
                <a:gd name="T70" fmla="*/ 1 w 1244"/>
                <a:gd name="T71" fmla="*/ 2 h 1704"/>
                <a:gd name="T72" fmla="*/ 1 w 1244"/>
                <a:gd name="T73" fmla="*/ 2 h 1704"/>
                <a:gd name="T74" fmla="*/ 1 w 1244"/>
                <a:gd name="T75" fmla="*/ 1 h 1704"/>
                <a:gd name="T76" fmla="*/ 1 w 1244"/>
                <a:gd name="T77" fmla="*/ 1 h 1704"/>
                <a:gd name="T78" fmla="*/ 1 w 1244"/>
                <a:gd name="T79" fmla="*/ 1 h 1704"/>
                <a:gd name="T80" fmla="*/ 1 w 1244"/>
                <a:gd name="T81" fmla="*/ 2 h 1704"/>
                <a:gd name="T82" fmla="*/ 0 w 1244"/>
                <a:gd name="T83" fmla="*/ 2 h 1704"/>
                <a:gd name="T84" fmla="*/ 0 w 1244"/>
                <a:gd name="T85" fmla="*/ 2 h 1704"/>
                <a:gd name="T86" fmla="*/ 0 w 1244"/>
                <a:gd name="T87" fmla="*/ 2 h 1704"/>
                <a:gd name="T88" fmla="*/ 0 w 1244"/>
                <a:gd name="T89" fmla="*/ 3 h 1704"/>
                <a:gd name="T90" fmla="*/ 0 w 1244"/>
                <a:gd name="T91" fmla="*/ 3 h 1704"/>
                <a:gd name="T92" fmla="*/ 0 w 1244"/>
                <a:gd name="T93" fmla="*/ 4 h 1704"/>
                <a:gd name="T94" fmla="*/ 0 w 1244"/>
                <a:gd name="T95" fmla="*/ 4 h 1704"/>
                <a:gd name="T96" fmla="*/ 0 w 1244"/>
                <a:gd name="T97" fmla="*/ 5 h 1704"/>
                <a:gd name="T98" fmla="*/ 1 w 1244"/>
                <a:gd name="T99" fmla="*/ 5 h 1704"/>
                <a:gd name="T100" fmla="*/ 0 w 1244"/>
                <a:gd name="T101" fmla="*/ 5 h 1704"/>
                <a:gd name="T102" fmla="*/ 0 w 1244"/>
                <a:gd name="T103" fmla="*/ 6 h 1704"/>
                <a:gd name="T104" fmla="*/ 0 w 1244"/>
                <a:gd name="T105" fmla="*/ 7 h 1704"/>
                <a:gd name="T106" fmla="*/ 0 w 1244"/>
                <a:gd name="T107" fmla="*/ 7 h 17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44" h="1704">
                  <a:moveTo>
                    <a:pt x="0" y="1704"/>
                  </a:moveTo>
                  <a:lnTo>
                    <a:pt x="619" y="1625"/>
                  </a:lnTo>
                  <a:lnTo>
                    <a:pt x="622" y="1643"/>
                  </a:lnTo>
                  <a:lnTo>
                    <a:pt x="1013" y="1593"/>
                  </a:lnTo>
                  <a:lnTo>
                    <a:pt x="1020" y="1574"/>
                  </a:lnTo>
                  <a:lnTo>
                    <a:pt x="1066" y="1480"/>
                  </a:lnTo>
                  <a:lnTo>
                    <a:pt x="1086" y="1454"/>
                  </a:lnTo>
                  <a:lnTo>
                    <a:pt x="1082" y="1391"/>
                  </a:lnTo>
                  <a:lnTo>
                    <a:pt x="1098" y="1342"/>
                  </a:lnTo>
                  <a:lnTo>
                    <a:pt x="1149" y="1300"/>
                  </a:lnTo>
                  <a:lnTo>
                    <a:pt x="1149" y="1246"/>
                  </a:lnTo>
                  <a:lnTo>
                    <a:pt x="1158" y="1237"/>
                  </a:lnTo>
                  <a:lnTo>
                    <a:pt x="1158" y="1209"/>
                  </a:lnTo>
                  <a:lnTo>
                    <a:pt x="1187" y="1183"/>
                  </a:lnTo>
                  <a:lnTo>
                    <a:pt x="1199" y="1212"/>
                  </a:lnTo>
                  <a:lnTo>
                    <a:pt x="1209" y="1215"/>
                  </a:lnTo>
                  <a:lnTo>
                    <a:pt x="1228" y="1202"/>
                  </a:lnTo>
                  <a:lnTo>
                    <a:pt x="1238" y="1190"/>
                  </a:lnTo>
                  <a:lnTo>
                    <a:pt x="1244" y="1161"/>
                  </a:lnTo>
                  <a:lnTo>
                    <a:pt x="1234" y="1108"/>
                  </a:lnTo>
                  <a:lnTo>
                    <a:pt x="1241" y="1039"/>
                  </a:lnTo>
                  <a:lnTo>
                    <a:pt x="1222" y="994"/>
                  </a:lnTo>
                  <a:lnTo>
                    <a:pt x="1209" y="896"/>
                  </a:lnTo>
                  <a:lnTo>
                    <a:pt x="1121" y="666"/>
                  </a:lnTo>
                  <a:lnTo>
                    <a:pt x="1032" y="638"/>
                  </a:lnTo>
                  <a:lnTo>
                    <a:pt x="997" y="660"/>
                  </a:lnTo>
                  <a:lnTo>
                    <a:pt x="956" y="701"/>
                  </a:lnTo>
                  <a:lnTo>
                    <a:pt x="853" y="856"/>
                  </a:lnTo>
                  <a:lnTo>
                    <a:pt x="843" y="856"/>
                  </a:lnTo>
                  <a:lnTo>
                    <a:pt x="834" y="849"/>
                  </a:lnTo>
                  <a:lnTo>
                    <a:pt x="792" y="833"/>
                  </a:lnTo>
                  <a:lnTo>
                    <a:pt x="779" y="821"/>
                  </a:lnTo>
                  <a:lnTo>
                    <a:pt x="763" y="786"/>
                  </a:lnTo>
                  <a:lnTo>
                    <a:pt x="776" y="723"/>
                  </a:lnTo>
                  <a:lnTo>
                    <a:pt x="795" y="694"/>
                  </a:lnTo>
                  <a:lnTo>
                    <a:pt x="846" y="662"/>
                  </a:lnTo>
                  <a:lnTo>
                    <a:pt x="858" y="635"/>
                  </a:lnTo>
                  <a:lnTo>
                    <a:pt x="861" y="612"/>
                  </a:lnTo>
                  <a:lnTo>
                    <a:pt x="868" y="584"/>
                  </a:lnTo>
                  <a:lnTo>
                    <a:pt x="893" y="571"/>
                  </a:lnTo>
                  <a:lnTo>
                    <a:pt x="915" y="521"/>
                  </a:lnTo>
                  <a:lnTo>
                    <a:pt x="915" y="420"/>
                  </a:lnTo>
                  <a:lnTo>
                    <a:pt x="900" y="369"/>
                  </a:lnTo>
                  <a:lnTo>
                    <a:pt x="884" y="341"/>
                  </a:lnTo>
                  <a:lnTo>
                    <a:pt x="853" y="303"/>
                  </a:lnTo>
                  <a:lnTo>
                    <a:pt x="843" y="284"/>
                  </a:lnTo>
                  <a:lnTo>
                    <a:pt x="850" y="259"/>
                  </a:lnTo>
                  <a:lnTo>
                    <a:pt x="884" y="247"/>
                  </a:lnTo>
                  <a:lnTo>
                    <a:pt x="890" y="237"/>
                  </a:lnTo>
                  <a:lnTo>
                    <a:pt x="850" y="165"/>
                  </a:lnTo>
                  <a:lnTo>
                    <a:pt x="815" y="146"/>
                  </a:lnTo>
                  <a:lnTo>
                    <a:pt x="710" y="104"/>
                  </a:lnTo>
                  <a:lnTo>
                    <a:pt x="635" y="92"/>
                  </a:lnTo>
                  <a:lnTo>
                    <a:pt x="609" y="61"/>
                  </a:lnTo>
                  <a:lnTo>
                    <a:pt x="550" y="48"/>
                  </a:lnTo>
                  <a:lnTo>
                    <a:pt x="492" y="29"/>
                  </a:lnTo>
                  <a:lnTo>
                    <a:pt x="452" y="0"/>
                  </a:lnTo>
                  <a:lnTo>
                    <a:pt x="427" y="22"/>
                  </a:lnTo>
                  <a:lnTo>
                    <a:pt x="395" y="35"/>
                  </a:lnTo>
                  <a:lnTo>
                    <a:pt x="364" y="92"/>
                  </a:lnTo>
                  <a:lnTo>
                    <a:pt x="364" y="136"/>
                  </a:lnTo>
                  <a:lnTo>
                    <a:pt x="370" y="155"/>
                  </a:lnTo>
                  <a:lnTo>
                    <a:pt x="382" y="155"/>
                  </a:lnTo>
                  <a:lnTo>
                    <a:pt x="388" y="173"/>
                  </a:lnTo>
                  <a:lnTo>
                    <a:pt x="375" y="180"/>
                  </a:lnTo>
                  <a:lnTo>
                    <a:pt x="351" y="192"/>
                  </a:lnTo>
                  <a:lnTo>
                    <a:pt x="332" y="205"/>
                  </a:lnTo>
                  <a:lnTo>
                    <a:pt x="310" y="234"/>
                  </a:lnTo>
                  <a:lnTo>
                    <a:pt x="287" y="274"/>
                  </a:lnTo>
                  <a:lnTo>
                    <a:pt x="294" y="319"/>
                  </a:lnTo>
                  <a:lnTo>
                    <a:pt x="300" y="360"/>
                  </a:lnTo>
                  <a:lnTo>
                    <a:pt x="275" y="407"/>
                  </a:lnTo>
                  <a:lnTo>
                    <a:pt x="240" y="426"/>
                  </a:lnTo>
                  <a:lnTo>
                    <a:pt x="234" y="391"/>
                  </a:lnTo>
                  <a:lnTo>
                    <a:pt x="250" y="351"/>
                  </a:lnTo>
                  <a:lnTo>
                    <a:pt x="234" y="306"/>
                  </a:lnTo>
                  <a:lnTo>
                    <a:pt x="240" y="290"/>
                  </a:lnTo>
                  <a:lnTo>
                    <a:pt x="237" y="278"/>
                  </a:lnTo>
                  <a:lnTo>
                    <a:pt x="221" y="287"/>
                  </a:lnTo>
                  <a:lnTo>
                    <a:pt x="202" y="319"/>
                  </a:lnTo>
                  <a:lnTo>
                    <a:pt x="196" y="357"/>
                  </a:lnTo>
                  <a:lnTo>
                    <a:pt x="183" y="379"/>
                  </a:lnTo>
                  <a:lnTo>
                    <a:pt x="162" y="379"/>
                  </a:lnTo>
                  <a:lnTo>
                    <a:pt x="124" y="410"/>
                  </a:lnTo>
                  <a:lnTo>
                    <a:pt x="111" y="439"/>
                  </a:lnTo>
                  <a:lnTo>
                    <a:pt x="104" y="461"/>
                  </a:lnTo>
                  <a:lnTo>
                    <a:pt x="74" y="499"/>
                  </a:lnTo>
                  <a:lnTo>
                    <a:pt x="70" y="562"/>
                  </a:lnTo>
                  <a:lnTo>
                    <a:pt x="67" y="635"/>
                  </a:lnTo>
                  <a:lnTo>
                    <a:pt x="61" y="675"/>
                  </a:lnTo>
                  <a:lnTo>
                    <a:pt x="35" y="729"/>
                  </a:lnTo>
                  <a:lnTo>
                    <a:pt x="13" y="760"/>
                  </a:lnTo>
                  <a:lnTo>
                    <a:pt x="19" y="795"/>
                  </a:lnTo>
                  <a:lnTo>
                    <a:pt x="48" y="883"/>
                  </a:lnTo>
                  <a:lnTo>
                    <a:pt x="32" y="938"/>
                  </a:lnTo>
                  <a:lnTo>
                    <a:pt x="54" y="984"/>
                  </a:lnTo>
                  <a:lnTo>
                    <a:pt x="111" y="1104"/>
                  </a:lnTo>
                  <a:lnTo>
                    <a:pt x="152" y="1202"/>
                  </a:lnTo>
                  <a:lnTo>
                    <a:pt x="152" y="1284"/>
                  </a:lnTo>
                  <a:lnTo>
                    <a:pt x="171" y="1303"/>
                  </a:lnTo>
                  <a:lnTo>
                    <a:pt x="171" y="1316"/>
                  </a:lnTo>
                  <a:lnTo>
                    <a:pt x="159" y="1329"/>
                  </a:lnTo>
                  <a:lnTo>
                    <a:pt x="149" y="1414"/>
                  </a:lnTo>
                  <a:lnTo>
                    <a:pt x="133" y="1473"/>
                  </a:lnTo>
                  <a:lnTo>
                    <a:pt x="111" y="1534"/>
                  </a:lnTo>
                  <a:lnTo>
                    <a:pt x="61" y="1650"/>
                  </a:lnTo>
                  <a:lnTo>
                    <a:pt x="16" y="1688"/>
                  </a:lnTo>
                  <a:lnTo>
                    <a:pt x="0" y="1704"/>
                  </a:lnTo>
                  <a:close/>
                </a:path>
              </a:pathLst>
            </a:custGeom>
            <a:noFill/>
            <a:ln w="9525">
              <a:solidFill>
                <a:schemeClr val="tx1"/>
              </a:solidFill>
              <a:round/>
              <a:headEnd/>
              <a:tailEnd/>
            </a:ln>
          </p:spPr>
          <p:txBody>
            <a:bodyPr/>
            <a:lstStyle/>
            <a:p>
              <a:endParaRPr lang="en-US"/>
            </a:p>
          </p:txBody>
        </p:sp>
        <p:sp>
          <p:nvSpPr>
            <p:cNvPr id="16434" name="Freeform 1061"/>
            <p:cNvSpPr>
              <a:spLocks/>
            </p:cNvSpPr>
            <p:nvPr/>
          </p:nvSpPr>
          <p:spPr bwMode="auto">
            <a:xfrm>
              <a:off x="3562" y="1221"/>
              <a:ext cx="310" cy="426"/>
            </a:xfrm>
            <a:custGeom>
              <a:avLst/>
              <a:gdLst>
                <a:gd name="T0" fmla="*/ 2 w 1244"/>
                <a:gd name="T1" fmla="*/ 7 h 1704"/>
                <a:gd name="T2" fmla="*/ 4 w 1244"/>
                <a:gd name="T3" fmla="*/ 6 h 1704"/>
                <a:gd name="T4" fmla="*/ 4 w 1244"/>
                <a:gd name="T5" fmla="*/ 6 h 1704"/>
                <a:gd name="T6" fmla="*/ 4 w 1244"/>
                <a:gd name="T7" fmla="*/ 6 h 1704"/>
                <a:gd name="T8" fmla="*/ 4 w 1244"/>
                <a:gd name="T9" fmla="*/ 5 h 1704"/>
                <a:gd name="T10" fmla="*/ 4 w 1244"/>
                <a:gd name="T11" fmla="*/ 5 h 1704"/>
                <a:gd name="T12" fmla="*/ 4 w 1244"/>
                <a:gd name="T13" fmla="*/ 5 h 1704"/>
                <a:gd name="T14" fmla="*/ 5 w 1244"/>
                <a:gd name="T15" fmla="*/ 5 h 1704"/>
                <a:gd name="T16" fmla="*/ 5 w 1244"/>
                <a:gd name="T17" fmla="*/ 5 h 1704"/>
                <a:gd name="T18" fmla="*/ 5 w 1244"/>
                <a:gd name="T19" fmla="*/ 4 h 1704"/>
                <a:gd name="T20" fmla="*/ 5 w 1244"/>
                <a:gd name="T21" fmla="*/ 4 h 1704"/>
                <a:gd name="T22" fmla="*/ 4 w 1244"/>
                <a:gd name="T23" fmla="*/ 3 h 1704"/>
                <a:gd name="T24" fmla="*/ 4 w 1244"/>
                <a:gd name="T25" fmla="*/ 3 h 1704"/>
                <a:gd name="T26" fmla="*/ 3 w 1244"/>
                <a:gd name="T27" fmla="*/ 4 h 1704"/>
                <a:gd name="T28" fmla="*/ 3 w 1244"/>
                <a:gd name="T29" fmla="*/ 3 h 1704"/>
                <a:gd name="T30" fmla="*/ 3 w 1244"/>
                <a:gd name="T31" fmla="*/ 3 h 1704"/>
                <a:gd name="T32" fmla="*/ 3 w 1244"/>
                <a:gd name="T33" fmla="*/ 3 h 1704"/>
                <a:gd name="T34" fmla="*/ 3 w 1244"/>
                <a:gd name="T35" fmla="*/ 3 h 1704"/>
                <a:gd name="T36" fmla="*/ 3 w 1244"/>
                <a:gd name="T37" fmla="*/ 3 h 1704"/>
                <a:gd name="T38" fmla="*/ 3 w 1244"/>
                <a:gd name="T39" fmla="*/ 2 h 1704"/>
                <a:gd name="T40" fmla="*/ 3 w 1244"/>
                <a:gd name="T41" fmla="*/ 2 h 1704"/>
                <a:gd name="T42" fmla="*/ 3 w 1244"/>
                <a:gd name="T43" fmla="*/ 1 h 1704"/>
                <a:gd name="T44" fmla="*/ 3 w 1244"/>
                <a:gd name="T45" fmla="*/ 1 h 1704"/>
                <a:gd name="T46" fmla="*/ 3 w 1244"/>
                <a:gd name="T47" fmla="*/ 1 h 1704"/>
                <a:gd name="T48" fmla="*/ 3 w 1244"/>
                <a:gd name="T49" fmla="*/ 1 h 1704"/>
                <a:gd name="T50" fmla="*/ 3 w 1244"/>
                <a:gd name="T51" fmla="*/ 1 h 1704"/>
                <a:gd name="T52" fmla="*/ 2 w 1244"/>
                <a:gd name="T53" fmla="*/ 0 h 1704"/>
                <a:gd name="T54" fmla="*/ 2 w 1244"/>
                <a:gd name="T55" fmla="*/ 0 h 1704"/>
                <a:gd name="T56" fmla="*/ 1 w 1244"/>
                <a:gd name="T57" fmla="*/ 0 h 1704"/>
                <a:gd name="T58" fmla="*/ 1 w 1244"/>
                <a:gd name="T59" fmla="*/ 1 h 1704"/>
                <a:gd name="T60" fmla="*/ 1 w 1244"/>
                <a:gd name="T61" fmla="*/ 1 h 1704"/>
                <a:gd name="T62" fmla="*/ 1 w 1244"/>
                <a:gd name="T63" fmla="*/ 1 h 1704"/>
                <a:gd name="T64" fmla="*/ 1 w 1244"/>
                <a:gd name="T65" fmla="*/ 1 h 1704"/>
                <a:gd name="T66" fmla="*/ 1 w 1244"/>
                <a:gd name="T67" fmla="*/ 1 h 1704"/>
                <a:gd name="T68" fmla="*/ 1 w 1244"/>
                <a:gd name="T69" fmla="*/ 1 h 1704"/>
                <a:gd name="T70" fmla="*/ 1 w 1244"/>
                <a:gd name="T71" fmla="*/ 2 h 1704"/>
                <a:gd name="T72" fmla="*/ 1 w 1244"/>
                <a:gd name="T73" fmla="*/ 2 h 1704"/>
                <a:gd name="T74" fmla="*/ 1 w 1244"/>
                <a:gd name="T75" fmla="*/ 1 h 1704"/>
                <a:gd name="T76" fmla="*/ 1 w 1244"/>
                <a:gd name="T77" fmla="*/ 1 h 1704"/>
                <a:gd name="T78" fmla="*/ 1 w 1244"/>
                <a:gd name="T79" fmla="*/ 1 h 1704"/>
                <a:gd name="T80" fmla="*/ 1 w 1244"/>
                <a:gd name="T81" fmla="*/ 2 h 1704"/>
                <a:gd name="T82" fmla="*/ 0 w 1244"/>
                <a:gd name="T83" fmla="*/ 2 h 1704"/>
                <a:gd name="T84" fmla="*/ 0 w 1244"/>
                <a:gd name="T85" fmla="*/ 2 h 1704"/>
                <a:gd name="T86" fmla="*/ 0 w 1244"/>
                <a:gd name="T87" fmla="*/ 2 h 1704"/>
                <a:gd name="T88" fmla="*/ 0 w 1244"/>
                <a:gd name="T89" fmla="*/ 3 h 1704"/>
                <a:gd name="T90" fmla="*/ 0 w 1244"/>
                <a:gd name="T91" fmla="*/ 3 h 1704"/>
                <a:gd name="T92" fmla="*/ 0 w 1244"/>
                <a:gd name="T93" fmla="*/ 4 h 1704"/>
                <a:gd name="T94" fmla="*/ 0 w 1244"/>
                <a:gd name="T95" fmla="*/ 4 h 1704"/>
                <a:gd name="T96" fmla="*/ 0 w 1244"/>
                <a:gd name="T97" fmla="*/ 5 h 1704"/>
                <a:gd name="T98" fmla="*/ 1 w 1244"/>
                <a:gd name="T99" fmla="*/ 5 h 1704"/>
                <a:gd name="T100" fmla="*/ 0 w 1244"/>
                <a:gd name="T101" fmla="*/ 5 h 1704"/>
                <a:gd name="T102" fmla="*/ 0 w 1244"/>
                <a:gd name="T103" fmla="*/ 6 h 1704"/>
                <a:gd name="T104" fmla="*/ 0 w 1244"/>
                <a:gd name="T105" fmla="*/ 7 h 1704"/>
                <a:gd name="T106" fmla="*/ 0 w 1244"/>
                <a:gd name="T107" fmla="*/ 7 h 170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44" h="1704">
                  <a:moveTo>
                    <a:pt x="0" y="1704"/>
                  </a:moveTo>
                  <a:lnTo>
                    <a:pt x="619" y="1625"/>
                  </a:lnTo>
                  <a:lnTo>
                    <a:pt x="622" y="1643"/>
                  </a:lnTo>
                  <a:lnTo>
                    <a:pt x="1013" y="1593"/>
                  </a:lnTo>
                  <a:lnTo>
                    <a:pt x="1020" y="1574"/>
                  </a:lnTo>
                  <a:lnTo>
                    <a:pt x="1066" y="1480"/>
                  </a:lnTo>
                  <a:lnTo>
                    <a:pt x="1086" y="1454"/>
                  </a:lnTo>
                  <a:lnTo>
                    <a:pt x="1082" y="1391"/>
                  </a:lnTo>
                  <a:lnTo>
                    <a:pt x="1098" y="1342"/>
                  </a:lnTo>
                  <a:lnTo>
                    <a:pt x="1149" y="1300"/>
                  </a:lnTo>
                  <a:lnTo>
                    <a:pt x="1149" y="1246"/>
                  </a:lnTo>
                  <a:lnTo>
                    <a:pt x="1158" y="1237"/>
                  </a:lnTo>
                  <a:lnTo>
                    <a:pt x="1158" y="1209"/>
                  </a:lnTo>
                  <a:lnTo>
                    <a:pt x="1187" y="1183"/>
                  </a:lnTo>
                  <a:lnTo>
                    <a:pt x="1199" y="1212"/>
                  </a:lnTo>
                  <a:lnTo>
                    <a:pt x="1209" y="1215"/>
                  </a:lnTo>
                  <a:lnTo>
                    <a:pt x="1228" y="1202"/>
                  </a:lnTo>
                  <a:lnTo>
                    <a:pt x="1238" y="1190"/>
                  </a:lnTo>
                  <a:lnTo>
                    <a:pt x="1244" y="1161"/>
                  </a:lnTo>
                  <a:lnTo>
                    <a:pt x="1234" y="1108"/>
                  </a:lnTo>
                  <a:lnTo>
                    <a:pt x="1241" y="1039"/>
                  </a:lnTo>
                  <a:lnTo>
                    <a:pt x="1222" y="994"/>
                  </a:lnTo>
                  <a:lnTo>
                    <a:pt x="1209" y="896"/>
                  </a:lnTo>
                  <a:lnTo>
                    <a:pt x="1121" y="666"/>
                  </a:lnTo>
                  <a:lnTo>
                    <a:pt x="1032" y="638"/>
                  </a:lnTo>
                  <a:lnTo>
                    <a:pt x="997" y="660"/>
                  </a:lnTo>
                  <a:lnTo>
                    <a:pt x="956" y="701"/>
                  </a:lnTo>
                  <a:lnTo>
                    <a:pt x="853" y="856"/>
                  </a:lnTo>
                  <a:lnTo>
                    <a:pt x="843" y="856"/>
                  </a:lnTo>
                  <a:lnTo>
                    <a:pt x="834" y="849"/>
                  </a:lnTo>
                  <a:lnTo>
                    <a:pt x="792" y="833"/>
                  </a:lnTo>
                  <a:lnTo>
                    <a:pt x="779" y="821"/>
                  </a:lnTo>
                  <a:lnTo>
                    <a:pt x="763" y="786"/>
                  </a:lnTo>
                  <a:lnTo>
                    <a:pt x="776" y="723"/>
                  </a:lnTo>
                  <a:lnTo>
                    <a:pt x="795" y="694"/>
                  </a:lnTo>
                  <a:lnTo>
                    <a:pt x="846" y="662"/>
                  </a:lnTo>
                  <a:lnTo>
                    <a:pt x="858" y="635"/>
                  </a:lnTo>
                  <a:lnTo>
                    <a:pt x="861" y="612"/>
                  </a:lnTo>
                  <a:lnTo>
                    <a:pt x="868" y="584"/>
                  </a:lnTo>
                  <a:lnTo>
                    <a:pt x="893" y="571"/>
                  </a:lnTo>
                  <a:lnTo>
                    <a:pt x="915" y="521"/>
                  </a:lnTo>
                  <a:lnTo>
                    <a:pt x="915" y="420"/>
                  </a:lnTo>
                  <a:lnTo>
                    <a:pt x="900" y="369"/>
                  </a:lnTo>
                  <a:lnTo>
                    <a:pt x="884" y="341"/>
                  </a:lnTo>
                  <a:lnTo>
                    <a:pt x="853" y="303"/>
                  </a:lnTo>
                  <a:lnTo>
                    <a:pt x="843" y="284"/>
                  </a:lnTo>
                  <a:lnTo>
                    <a:pt x="850" y="259"/>
                  </a:lnTo>
                  <a:lnTo>
                    <a:pt x="884" y="247"/>
                  </a:lnTo>
                  <a:lnTo>
                    <a:pt x="890" y="237"/>
                  </a:lnTo>
                  <a:lnTo>
                    <a:pt x="850" y="165"/>
                  </a:lnTo>
                  <a:lnTo>
                    <a:pt x="815" y="146"/>
                  </a:lnTo>
                  <a:lnTo>
                    <a:pt x="710" y="104"/>
                  </a:lnTo>
                  <a:lnTo>
                    <a:pt x="635" y="92"/>
                  </a:lnTo>
                  <a:lnTo>
                    <a:pt x="609" y="61"/>
                  </a:lnTo>
                  <a:lnTo>
                    <a:pt x="550" y="48"/>
                  </a:lnTo>
                  <a:lnTo>
                    <a:pt x="492" y="29"/>
                  </a:lnTo>
                  <a:lnTo>
                    <a:pt x="452" y="0"/>
                  </a:lnTo>
                  <a:lnTo>
                    <a:pt x="427" y="22"/>
                  </a:lnTo>
                  <a:lnTo>
                    <a:pt x="395" y="35"/>
                  </a:lnTo>
                  <a:lnTo>
                    <a:pt x="364" y="92"/>
                  </a:lnTo>
                  <a:lnTo>
                    <a:pt x="364" y="136"/>
                  </a:lnTo>
                  <a:lnTo>
                    <a:pt x="370" y="155"/>
                  </a:lnTo>
                  <a:lnTo>
                    <a:pt x="382" y="155"/>
                  </a:lnTo>
                  <a:lnTo>
                    <a:pt x="388" y="173"/>
                  </a:lnTo>
                  <a:lnTo>
                    <a:pt x="375" y="180"/>
                  </a:lnTo>
                  <a:lnTo>
                    <a:pt x="351" y="192"/>
                  </a:lnTo>
                  <a:lnTo>
                    <a:pt x="332" y="205"/>
                  </a:lnTo>
                  <a:lnTo>
                    <a:pt x="310" y="234"/>
                  </a:lnTo>
                  <a:lnTo>
                    <a:pt x="287" y="274"/>
                  </a:lnTo>
                  <a:lnTo>
                    <a:pt x="294" y="319"/>
                  </a:lnTo>
                  <a:lnTo>
                    <a:pt x="300" y="360"/>
                  </a:lnTo>
                  <a:lnTo>
                    <a:pt x="275" y="407"/>
                  </a:lnTo>
                  <a:lnTo>
                    <a:pt x="240" y="426"/>
                  </a:lnTo>
                  <a:lnTo>
                    <a:pt x="234" y="391"/>
                  </a:lnTo>
                  <a:lnTo>
                    <a:pt x="250" y="351"/>
                  </a:lnTo>
                  <a:lnTo>
                    <a:pt x="234" y="306"/>
                  </a:lnTo>
                  <a:lnTo>
                    <a:pt x="240" y="290"/>
                  </a:lnTo>
                  <a:lnTo>
                    <a:pt x="237" y="278"/>
                  </a:lnTo>
                  <a:lnTo>
                    <a:pt x="221" y="287"/>
                  </a:lnTo>
                  <a:lnTo>
                    <a:pt x="202" y="319"/>
                  </a:lnTo>
                  <a:lnTo>
                    <a:pt x="196" y="357"/>
                  </a:lnTo>
                  <a:lnTo>
                    <a:pt x="183" y="379"/>
                  </a:lnTo>
                  <a:lnTo>
                    <a:pt x="162" y="379"/>
                  </a:lnTo>
                  <a:lnTo>
                    <a:pt x="124" y="410"/>
                  </a:lnTo>
                  <a:lnTo>
                    <a:pt x="111" y="439"/>
                  </a:lnTo>
                  <a:lnTo>
                    <a:pt x="104" y="461"/>
                  </a:lnTo>
                  <a:lnTo>
                    <a:pt x="74" y="499"/>
                  </a:lnTo>
                  <a:lnTo>
                    <a:pt x="70" y="562"/>
                  </a:lnTo>
                  <a:lnTo>
                    <a:pt x="67" y="635"/>
                  </a:lnTo>
                  <a:lnTo>
                    <a:pt x="61" y="675"/>
                  </a:lnTo>
                  <a:lnTo>
                    <a:pt x="35" y="729"/>
                  </a:lnTo>
                  <a:lnTo>
                    <a:pt x="13" y="760"/>
                  </a:lnTo>
                  <a:lnTo>
                    <a:pt x="19" y="795"/>
                  </a:lnTo>
                  <a:lnTo>
                    <a:pt x="48" y="883"/>
                  </a:lnTo>
                  <a:lnTo>
                    <a:pt x="32" y="938"/>
                  </a:lnTo>
                  <a:lnTo>
                    <a:pt x="54" y="984"/>
                  </a:lnTo>
                  <a:lnTo>
                    <a:pt x="111" y="1104"/>
                  </a:lnTo>
                  <a:lnTo>
                    <a:pt x="152" y="1202"/>
                  </a:lnTo>
                  <a:lnTo>
                    <a:pt x="152" y="1284"/>
                  </a:lnTo>
                  <a:lnTo>
                    <a:pt x="171" y="1303"/>
                  </a:lnTo>
                  <a:lnTo>
                    <a:pt x="171" y="1316"/>
                  </a:lnTo>
                  <a:lnTo>
                    <a:pt x="159" y="1329"/>
                  </a:lnTo>
                  <a:lnTo>
                    <a:pt x="149" y="1414"/>
                  </a:lnTo>
                  <a:lnTo>
                    <a:pt x="133" y="1473"/>
                  </a:lnTo>
                  <a:lnTo>
                    <a:pt x="111" y="1534"/>
                  </a:lnTo>
                  <a:lnTo>
                    <a:pt x="61" y="1650"/>
                  </a:lnTo>
                  <a:lnTo>
                    <a:pt x="16" y="1688"/>
                  </a:lnTo>
                  <a:lnTo>
                    <a:pt x="0" y="1704"/>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35" name="Freeform 1062"/>
            <p:cNvSpPr>
              <a:spLocks/>
            </p:cNvSpPr>
            <p:nvPr/>
          </p:nvSpPr>
          <p:spPr bwMode="auto">
            <a:xfrm>
              <a:off x="3269" y="1076"/>
              <a:ext cx="487" cy="239"/>
            </a:xfrm>
            <a:custGeom>
              <a:avLst/>
              <a:gdLst>
                <a:gd name="T0" fmla="*/ 0 w 1946"/>
                <a:gd name="T1" fmla="*/ 1 h 959"/>
                <a:gd name="T2" fmla="*/ 1 w 1946"/>
                <a:gd name="T3" fmla="*/ 1 h 959"/>
                <a:gd name="T4" fmla="*/ 2 w 1946"/>
                <a:gd name="T5" fmla="*/ 0 h 959"/>
                <a:gd name="T6" fmla="*/ 3 w 1946"/>
                <a:gd name="T7" fmla="*/ 0 h 959"/>
                <a:gd name="T8" fmla="*/ 3 w 1946"/>
                <a:gd name="T9" fmla="*/ 0 h 959"/>
                <a:gd name="T10" fmla="*/ 3 w 1946"/>
                <a:gd name="T11" fmla="*/ 0 h 959"/>
                <a:gd name="T12" fmla="*/ 2 w 1946"/>
                <a:gd name="T13" fmla="*/ 1 h 959"/>
                <a:gd name="T14" fmla="*/ 2 w 1946"/>
                <a:gd name="T15" fmla="*/ 1 h 959"/>
                <a:gd name="T16" fmla="*/ 3 w 1946"/>
                <a:gd name="T17" fmla="*/ 1 h 959"/>
                <a:gd name="T18" fmla="*/ 4 w 1946"/>
                <a:gd name="T19" fmla="*/ 1 h 959"/>
                <a:gd name="T20" fmla="*/ 4 w 1946"/>
                <a:gd name="T21" fmla="*/ 1 h 959"/>
                <a:gd name="T22" fmla="*/ 4 w 1946"/>
                <a:gd name="T23" fmla="*/ 1 h 959"/>
                <a:gd name="T24" fmla="*/ 5 w 1946"/>
                <a:gd name="T25" fmla="*/ 1 h 959"/>
                <a:gd name="T26" fmla="*/ 6 w 1946"/>
                <a:gd name="T27" fmla="*/ 1 h 959"/>
                <a:gd name="T28" fmla="*/ 6 w 1946"/>
                <a:gd name="T29" fmla="*/ 1 h 959"/>
                <a:gd name="T30" fmla="*/ 6 w 1946"/>
                <a:gd name="T31" fmla="*/ 1 h 959"/>
                <a:gd name="T32" fmla="*/ 7 w 1946"/>
                <a:gd name="T33" fmla="*/ 1 h 959"/>
                <a:gd name="T34" fmla="*/ 7 w 1946"/>
                <a:gd name="T35" fmla="*/ 1 h 959"/>
                <a:gd name="T36" fmla="*/ 8 w 1946"/>
                <a:gd name="T37" fmla="*/ 2 h 959"/>
                <a:gd name="T38" fmla="*/ 8 w 1946"/>
                <a:gd name="T39" fmla="*/ 2 h 959"/>
                <a:gd name="T40" fmla="*/ 7 w 1946"/>
                <a:gd name="T41" fmla="*/ 2 h 959"/>
                <a:gd name="T42" fmla="*/ 7 w 1946"/>
                <a:gd name="T43" fmla="*/ 2 h 959"/>
                <a:gd name="T44" fmla="*/ 7 w 1946"/>
                <a:gd name="T45" fmla="*/ 2 h 959"/>
                <a:gd name="T46" fmla="*/ 6 w 1946"/>
                <a:gd name="T47" fmla="*/ 2 h 959"/>
                <a:gd name="T48" fmla="*/ 6 w 1946"/>
                <a:gd name="T49" fmla="*/ 2 h 959"/>
                <a:gd name="T50" fmla="*/ 5 w 1946"/>
                <a:gd name="T51" fmla="*/ 2 h 959"/>
                <a:gd name="T52" fmla="*/ 5 w 1946"/>
                <a:gd name="T53" fmla="*/ 2 h 959"/>
                <a:gd name="T54" fmla="*/ 5 w 1946"/>
                <a:gd name="T55" fmla="*/ 2 h 959"/>
                <a:gd name="T56" fmla="*/ 4 w 1946"/>
                <a:gd name="T57" fmla="*/ 3 h 959"/>
                <a:gd name="T58" fmla="*/ 4 w 1946"/>
                <a:gd name="T59" fmla="*/ 2 h 959"/>
                <a:gd name="T60" fmla="*/ 4 w 1946"/>
                <a:gd name="T61" fmla="*/ 2 h 959"/>
                <a:gd name="T62" fmla="*/ 4 w 1946"/>
                <a:gd name="T63" fmla="*/ 2 h 959"/>
                <a:gd name="T64" fmla="*/ 4 w 1946"/>
                <a:gd name="T65" fmla="*/ 3 h 959"/>
                <a:gd name="T66" fmla="*/ 3 w 1946"/>
                <a:gd name="T67" fmla="*/ 3 h 959"/>
                <a:gd name="T68" fmla="*/ 3 w 1946"/>
                <a:gd name="T69" fmla="*/ 3 h 959"/>
                <a:gd name="T70" fmla="*/ 3 w 1946"/>
                <a:gd name="T71" fmla="*/ 3 h 959"/>
                <a:gd name="T72" fmla="*/ 3 w 1946"/>
                <a:gd name="T73" fmla="*/ 3 h 959"/>
                <a:gd name="T74" fmla="*/ 3 w 1946"/>
                <a:gd name="T75" fmla="*/ 2 h 959"/>
                <a:gd name="T76" fmla="*/ 3 w 1946"/>
                <a:gd name="T77" fmla="*/ 2 h 959"/>
                <a:gd name="T78" fmla="*/ 2 w 1946"/>
                <a:gd name="T79" fmla="*/ 2 h 959"/>
                <a:gd name="T80" fmla="*/ 2 w 1946"/>
                <a:gd name="T81" fmla="*/ 2 h 959"/>
                <a:gd name="T82" fmla="*/ 2 w 1946"/>
                <a:gd name="T83" fmla="*/ 2 h 959"/>
                <a:gd name="T84" fmla="*/ 0 w 1946"/>
                <a:gd name="T85" fmla="*/ 2 h 959"/>
                <a:gd name="T86" fmla="*/ 0 w 1946"/>
                <a:gd name="T87" fmla="*/ 1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46" h="959">
                  <a:moveTo>
                    <a:pt x="0" y="407"/>
                  </a:moveTo>
                  <a:lnTo>
                    <a:pt x="57" y="388"/>
                  </a:lnTo>
                  <a:lnTo>
                    <a:pt x="85" y="369"/>
                  </a:lnTo>
                  <a:lnTo>
                    <a:pt x="146" y="335"/>
                  </a:lnTo>
                  <a:lnTo>
                    <a:pt x="158" y="306"/>
                  </a:lnTo>
                  <a:lnTo>
                    <a:pt x="183" y="303"/>
                  </a:lnTo>
                  <a:lnTo>
                    <a:pt x="290" y="262"/>
                  </a:lnTo>
                  <a:lnTo>
                    <a:pt x="367" y="221"/>
                  </a:lnTo>
                  <a:lnTo>
                    <a:pt x="455" y="129"/>
                  </a:lnTo>
                  <a:lnTo>
                    <a:pt x="486" y="123"/>
                  </a:lnTo>
                  <a:lnTo>
                    <a:pt x="559" y="41"/>
                  </a:lnTo>
                  <a:lnTo>
                    <a:pt x="609" y="16"/>
                  </a:lnTo>
                  <a:lnTo>
                    <a:pt x="691" y="0"/>
                  </a:lnTo>
                  <a:lnTo>
                    <a:pt x="713" y="6"/>
                  </a:lnTo>
                  <a:lnTo>
                    <a:pt x="716" y="16"/>
                  </a:lnTo>
                  <a:lnTo>
                    <a:pt x="672" y="48"/>
                  </a:lnTo>
                  <a:lnTo>
                    <a:pt x="660" y="51"/>
                  </a:lnTo>
                  <a:lnTo>
                    <a:pt x="641" y="88"/>
                  </a:lnTo>
                  <a:lnTo>
                    <a:pt x="580" y="155"/>
                  </a:lnTo>
                  <a:lnTo>
                    <a:pt x="553" y="179"/>
                  </a:lnTo>
                  <a:lnTo>
                    <a:pt x="537" y="202"/>
                  </a:lnTo>
                  <a:lnTo>
                    <a:pt x="524" y="259"/>
                  </a:lnTo>
                  <a:lnTo>
                    <a:pt x="537" y="296"/>
                  </a:lnTo>
                  <a:lnTo>
                    <a:pt x="546" y="274"/>
                  </a:lnTo>
                  <a:lnTo>
                    <a:pt x="596" y="234"/>
                  </a:lnTo>
                  <a:lnTo>
                    <a:pt x="631" y="237"/>
                  </a:lnTo>
                  <a:lnTo>
                    <a:pt x="654" y="230"/>
                  </a:lnTo>
                  <a:lnTo>
                    <a:pt x="763" y="277"/>
                  </a:lnTo>
                  <a:lnTo>
                    <a:pt x="852" y="372"/>
                  </a:lnTo>
                  <a:lnTo>
                    <a:pt x="922" y="363"/>
                  </a:lnTo>
                  <a:lnTo>
                    <a:pt x="957" y="369"/>
                  </a:lnTo>
                  <a:lnTo>
                    <a:pt x="981" y="381"/>
                  </a:lnTo>
                  <a:lnTo>
                    <a:pt x="1003" y="381"/>
                  </a:lnTo>
                  <a:lnTo>
                    <a:pt x="1013" y="378"/>
                  </a:lnTo>
                  <a:lnTo>
                    <a:pt x="1038" y="388"/>
                  </a:lnTo>
                  <a:lnTo>
                    <a:pt x="1038" y="400"/>
                  </a:lnTo>
                  <a:lnTo>
                    <a:pt x="1054" y="388"/>
                  </a:lnTo>
                  <a:lnTo>
                    <a:pt x="1066" y="363"/>
                  </a:lnTo>
                  <a:lnTo>
                    <a:pt x="1146" y="306"/>
                  </a:lnTo>
                  <a:lnTo>
                    <a:pt x="1398" y="243"/>
                  </a:lnTo>
                  <a:lnTo>
                    <a:pt x="1464" y="205"/>
                  </a:lnTo>
                  <a:lnTo>
                    <a:pt x="1496" y="195"/>
                  </a:lnTo>
                  <a:lnTo>
                    <a:pt x="1508" y="211"/>
                  </a:lnTo>
                  <a:lnTo>
                    <a:pt x="1489" y="246"/>
                  </a:lnTo>
                  <a:lnTo>
                    <a:pt x="1489" y="268"/>
                  </a:lnTo>
                  <a:lnTo>
                    <a:pt x="1521" y="328"/>
                  </a:lnTo>
                  <a:lnTo>
                    <a:pt x="1540" y="335"/>
                  </a:lnTo>
                  <a:lnTo>
                    <a:pt x="1552" y="325"/>
                  </a:lnTo>
                  <a:lnTo>
                    <a:pt x="1593" y="328"/>
                  </a:lnTo>
                  <a:lnTo>
                    <a:pt x="1612" y="319"/>
                  </a:lnTo>
                  <a:lnTo>
                    <a:pt x="1691" y="309"/>
                  </a:lnTo>
                  <a:lnTo>
                    <a:pt x="1726" y="331"/>
                  </a:lnTo>
                  <a:lnTo>
                    <a:pt x="1760" y="394"/>
                  </a:lnTo>
                  <a:lnTo>
                    <a:pt x="1786" y="420"/>
                  </a:lnTo>
                  <a:lnTo>
                    <a:pt x="1845" y="448"/>
                  </a:lnTo>
                  <a:lnTo>
                    <a:pt x="1912" y="432"/>
                  </a:lnTo>
                  <a:lnTo>
                    <a:pt x="1928" y="432"/>
                  </a:lnTo>
                  <a:lnTo>
                    <a:pt x="1943" y="448"/>
                  </a:lnTo>
                  <a:lnTo>
                    <a:pt x="1946" y="470"/>
                  </a:lnTo>
                  <a:lnTo>
                    <a:pt x="1922" y="495"/>
                  </a:lnTo>
                  <a:lnTo>
                    <a:pt x="1880" y="498"/>
                  </a:lnTo>
                  <a:lnTo>
                    <a:pt x="1858" y="495"/>
                  </a:lnTo>
                  <a:lnTo>
                    <a:pt x="1852" y="482"/>
                  </a:lnTo>
                  <a:lnTo>
                    <a:pt x="1839" y="482"/>
                  </a:lnTo>
                  <a:lnTo>
                    <a:pt x="1798" y="505"/>
                  </a:lnTo>
                  <a:lnTo>
                    <a:pt x="1770" y="495"/>
                  </a:lnTo>
                  <a:lnTo>
                    <a:pt x="1744" y="492"/>
                  </a:lnTo>
                  <a:lnTo>
                    <a:pt x="1675" y="508"/>
                  </a:lnTo>
                  <a:lnTo>
                    <a:pt x="1635" y="495"/>
                  </a:lnTo>
                  <a:lnTo>
                    <a:pt x="1619" y="508"/>
                  </a:lnTo>
                  <a:lnTo>
                    <a:pt x="1628" y="546"/>
                  </a:lnTo>
                  <a:lnTo>
                    <a:pt x="1619" y="559"/>
                  </a:lnTo>
                  <a:lnTo>
                    <a:pt x="1600" y="552"/>
                  </a:lnTo>
                  <a:lnTo>
                    <a:pt x="1558" y="514"/>
                  </a:lnTo>
                  <a:lnTo>
                    <a:pt x="1454" y="501"/>
                  </a:lnTo>
                  <a:lnTo>
                    <a:pt x="1433" y="508"/>
                  </a:lnTo>
                  <a:lnTo>
                    <a:pt x="1407" y="495"/>
                  </a:lnTo>
                  <a:lnTo>
                    <a:pt x="1335" y="549"/>
                  </a:lnTo>
                  <a:lnTo>
                    <a:pt x="1319" y="549"/>
                  </a:lnTo>
                  <a:lnTo>
                    <a:pt x="1290" y="564"/>
                  </a:lnTo>
                  <a:lnTo>
                    <a:pt x="1281" y="577"/>
                  </a:lnTo>
                  <a:lnTo>
                    <a:pt x="1265" y="583"/>
                  </a:lnTo>
                  <a:lnTo>
                    <a:pt x="1224" y="574"/>
                  </a:lnTo>
                  <a:lnTo>
                    <a:pt x="1180" y="583"/>
                  </a:lnTo>
                  <a:lnTo>
                    <a:pt x="1177" y="618"/>
                  </a:lnTo>
                  <a:lnTo>
                    <a:pt x="1167" y="638"/>
                  </a:lnTo>
                  <a:lnTo>
                    <a:pt x="1079" y="716"/>
                  </a:lnTo>
                  <a:lnTo>
                    <a:pt x="1063" y="710"/>
                  </a:lnTo>
                  <a:lnTo>
                    <a:pt x="1054" y="697"/>
                  </a:lnTo>
                  <a:lnTo>
                    <a:pt x="1092" y="647"/>
                  </a:lnTo>
                  <a:lnTo>
                    <a:pt x="1092" y="622"/>
                  </a:lnTo>
                  <a:lnTo>
                    <a:pt x="1042" y="625"/>
                  </a:lnTo>
                  <a:lnTo>
                    <a:pt x="1022" y="672"/>
                  </a:lnTo>
                  <a:lnTo>
                    <a:pt x="1003" y="691"/>
                  </a:lnTo>
                  <a:lnTo>
                    <a:pt x="984" y="668"/>
                  </a:lnTo>
                  <a:lnTo>
                    <a:pt x="978" y="625"/>
                  </a:lnTo>
                  <a:lnTo>
                    <a:pt x="968" y="631"/>
                  </a:lnTo>
                  <a:lnTo>
                    <a:pt x="959" y="687"/>
                  </a:lnTo>
                  <a:lnTo>
                    <a:pt x="928" y="745"/>
                  </a:lnTo>
                  <a:lnTo>
                    <a:pt x="909" y="801"/>
                  </a:lnTo>
                  <a:lnTo>
                    <a:pt x="890" y="836"/>
                  </a:lnTo>
                  <a:lnTo>
                    <a:pt x="849" y="899"/>
                  </a:lnTo>
                  <a:lnTo>
                    <a:pt x="849" y="944"/>
                  </a:lnTo>
                  <a:lnTo>
                    <a:pt x="843" y="959"/>
                  </a:lnTo>
                  <a:lnTo>
                    <a:pt x="798" y="934"/>
                  </a:lnTo>
                  <a:lnTo>
                    <a:pt x="785" y="886"/>
                  </a:lnTo>
                  <a:lnTo>
                    <a:pt x="801" y="870"/>
                  </a:lnTo>
                  <a:lnTo>
                    <a:pt x="808" y="849"/>
                  </a:lnTo>
                  <a:lnTo>
                    <a:pt x="801" y="843"/>
                  </a:lnTo>
                  <a:lnTo>
                    <a:pt x="751" y="851"/>
                  </a:lnTo>
                  <a:lnTo>
                    <a:pt x="742" y="849"/>
                  </a:lnTo>
                  <a:lnTo>
                    <a:pt x="758" y="748"/>
                  </a:lnTo>
                  <a:lnTo>
                    <a:pt x="751" y="710"/>
                  </a:lnTo>
                  <a:lnTo>
                    <a:pt x="700" y="684"/>
                  </a:lnTo>
                  <a:lnTo>
                    <a:pt x="657" y="672"/>
                  </a:lnTo>
                  <a:lnTo>
                    <a:pt x="660" y="659"/>
                  </a:lnTo>
                  <a:lnTo>
                    <a:pt x="665" y="650"/>
                  </a:lnTo>
                  <a:lnTo>
                    <a:pt x="650" y="634"/>
                  </a:lnTo>
                  <a:lnTo>
                    <a:pt x="609" y="622"/>
                  </a:lnTo>
                  <a:lnTo>
                    <a:pt x="543" y="609"/>
                  </a:lnTo>
                  <a:lnTo>
                    <a:pt x="524" y="609"/>
                  </a:lnTo>
                  <a:lnTo>
                    <a:pt x="511" y="622"/>
                  </a:lnTo>
                  <a:lnTo>
                    <a:pt x="498" y="609"/>
                  </a:lnTo>
                  <a:lnTo>
                    <a:pt x="461" y="609"/>
                  </a:lnTo>
                  <a:lnTo>
                    <a:pt x="404" y="561"/>
                  </a:lnTo>
                  <a:lnTo>
                    <a:pt x="373" y="561"/>
                  </a:lnTo>
                  <a:lnTo>
                    <a:pt x="107" y="508"/>
                  </a:lnTo>
                  <a:lnTo>
                    <a:pt x="88" y="498"/>
                  </a:lnTo>
                  <a:lnTo>
                    <a:pt x="76" y="451"/>
                  </a:lnTo>
                  <a:lnTo>
                    <a:pt x="57" y="436"/>
                  </a:lnTo>
                  <a:lnTo>
                    <a:pt x="16" y="429"/>
                  </a:lnTo>
                  <a:lnTo>
                    <a:pt x="0" y="407"/>
                  </a:lnTo>
                  <a:close/>
                </a:path>
              </a:pathLst>
            </a:custGeom>
            <a:noFill/>
            <a:ln w="9525">
              <a:solidFill>
                <a:schemeClr val="tx1"/>
              </a:solidFill>
              <a:round/>
              <a:headEnd/>
              <a:tailEnd/>
            </a:ln>
          </p:spPr>
          <p:txBody>
            <a:bodyPr/>
            <a:lstStyle/>
            <a:p>
              <a:endParaRPr lang="en-US"/>
            </a:p>
          </p:txBody>
        </p:sp>
        <p:sp>
          <p:nvSpPr>
            <p:cNvPr id="16436" name="Freeform 1063"/>
            <p:cNvSpPr>
              <a:spLocks/>
            </p:cNvSpPr>
            <p:nvPr/>
          </p:nvSpPr>
          <p:spPr bwMode="auto">
            <a:xfrm>
              <a:off x="3269" y="1076"/>
              <a:ext cx="487" cy="239"/>
            </a:xfrm>
            <a:custGeom>
              <a:avLst/>
              <a:gdLst>
                <a:gd name="T0" fmla="*/ 0 w 1946"/>
                <a:gd name="T1" fmla="*/ 1 h 959"/>
                <a:gd name="T2" fmla="*/ 1 w 1946"/>
                <a:gd name="T3" fmla="*/ 1 h 959"/>
                <a:gd name="T4" fmla="*/ 2 w 1946"/>
                <a:gd name="T5" fmla="*/ 0 h 959"/>
                <a:gd name="T6" fmla="*/ 3 w 1946"/>
                <a:gd name="T7" fmla="*/ 0 h 959"/>
                <a:gd name="T8" fmla="*/ 3 w 1946"/>
                <a:gd name="T9" fmla="*/ 0 h 959"/>
                <a:gd name="T10" fmla="*/ 3 w 1946"/>
                <a:gd name="T11" fmla="*/ 0 h 959"/>
                <a:gd name="T12" fmla="*/ 2 w 1946"/>
                <a:gd name="T13" fmla="*/ 1 h 959"/>
                <a:gd name="T14" fmla="*/ 2 w 1946"/>
                <a:gd name="T15" fmla="*/ 1 h 959"/>
                <a:gd name="T16" fmla="*/ 3 w 1946"/>
                <a:gd name="T17" fmla="*/ 1 h 959"/>
                <a:gd name="T18" fmla="*/ 4 w 1946"/>
                <a:gd name="T19" fmla="*/ 1 h 959"/>
                <a:gd name="T20" fmla="*/ 4 w 1946"/>
                <a:gd name="T21" fmla="*/ 1 h 959"/>
                <a:gd name="T22" fmla="*/ 4 w 1946"/>
                <a:gd name="T23" fmla="*/ 1 h 959"/>
                <a:gd name="T24" fmla="*/ 5 w 1946"/>
                <a:gd name="T25" fmla="*/ 1 h 959"/>
                <a:gd name="T26" fmla="*/ 6 w 1946"/>
                <a:gd name="T27" fmla="*/ 1 h 959"/>
                <a:gd name="T28" fmla="*/ 6 w 1946"/>
                <a:gd name="T29" fmla="*/ 1 h 959"/>
                <a:gd name="T30" fmla="*/ 6 w 1946"/>
                <a:gd name="T31" fmla="*/ 1 h 959"/>
                <a:gd name="T32" fmla="*/ 7 w 1946"/>
                <a:gd name="T33" fmla="*/ 1 h 959"/>
                <a:gd name="T34" fmla="*/ 7 w 1946"/>
                <a:gd name="T35" fmla="*/ 1 h 959"/>
                <a:gd name="T36" fmla="*/ 8 w 1946"/>
                <a:gd name="T37" fmla="*/ 2 h 959"/>
                <a:gd name="T38" fmla="*/ 8 w 1946"/>
                <a:gd name="T39" fmla="*/ 2 h 959"/>
                <a:gd name="T40" fmla="*/ 7 w 1946"/>
                <a:gd name="T41" fmla="*/ 2 h 959"/>
                <a:gd name="T42" fmla="*/ 7 w 1946"/>
                <a:gd name="T43" fmla="*/ 2 h 959"/>
                <a:gd name="T44" fmla="*/ 7 w 1946"/>
                <a:gd name="T45" fmla="*/ 2 h 959"/>
                <a:gd name="T46" fmla="*/ 6 w 1946"/>
                <a:gd name="T47" fmla="*/ 2 h 959"/>
                <a:gd name="T48" fmla="*/ 6 w 1946"/>
                <a:gd name="T49" fmla="*/ 2 h 959"/>
                <a:gd name="T50" fmla="*/ 5 w 1946"/>
                <a:gd name="T51" fmla="*/ 2 h 959"/>
                <a:gd name="T52" fmla="*/ 5 w 1946"/>
                <a:gd name="T53" fmla="*/ 2 h 959"/>
                <a:gd name="T54" fmla="*/ 5 w 1946"/>
                <a:gd name="T55" fmla="*/ 2 h 959"/>
                <a:gd name="T56" fmla="*/ 4 w 1946"/>
                <a:gd name="T57" fmla="*/ 3 h 959"/>
                <a:gd name="T58" fmla="*/ 4 w 1946"/>
                <a:gd name="T59" fmla="*/ 2 h 959"/>
                <a:gd name="T60" fmla="*/ 4 w 1946"/>
                <a:gd name="T61" fmla="*/ 2 h 959"/>
                <a:gd name="T62" fmla="*/ 4 w 1946"/>
                <a:gd name="T63" fmla="*/ 2 h 959"/>
                <a:gd name="T64" fmla="*/ 4 w 1946"/>
                <a:gd name="T65" fmla="*/ 3 h 959"/>
                <a:gd name="T66" fmla="*/ 3 w 1946"/>
                <a:gd name="T67" fmla="*/ 3 h 959"/>
                <a:gd name="T68" fmla="*/ 3 w 1946"/>
                <a:gd name="T69" fmla="*/ 3 h 959"/>
                <a:gd name="T70" fmla="*/ 3 w 1946"/>
                <a:gd name="T71" fmla="*/ 3 h 959"/>
                <a:gd name="T72" fmla="*/ 3 w 1946"/>
                <a:gd name="T73" fmla="*/ 3 h 959"/>
                <a:gd name="T74" fmla="*/ 3 w 1946"/>
                <a:gd name="T75" fmla="*/ 2 h 959"/>
                <a:gd name="T76" fmla="*/ 3 w 1946"/>
                <a:gd name="T77" fmla="*/ 2 h 959"/>
                <a:gd name="T78" fmla="*/ 2 w 1946"/>
                <a:gd name="T79" fmla="*/ 2 h 959"/>
                <a:gd name="T80" fmla="*/ 2 w 1946"/>
                <a:gd name="T81" fmla="*/ 2 h 959"/>
                <a:gd name="T82" fmla="*/ 2 w 1946"/>
                <a:gd name="T83" fmla="*/ 2 h 959"/>
                <a:gd name="T84" fmla="*/ 0 w 1946"/>
                <a:gd name="T85" fmla="*/ 2 h 959"/>
                <a:gd name="T86" fmla="*/ 0 w 1946"/>
                <a:gd name="T87" fmla="*/ 1 h 9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946" h="959">
                  <a:moveTo>
                    <a:pt x="0" y="407"/>
                  </a:moveTo>
                  <a:lnTo>
                    <a:pt x="57" y="388"/>
                  </a:lnTo>
                  <a:lnTo>
                    <a:pt x="85" y="369"/>
                  </a:lnTo>
                  <a:lnTo>
                    <a:pt x="146" y="335"/>
                  </a:lnTo>
                  <a:lnTo>
                    <a:pt x="158" y="306"/>
                  </a:lnTo>
                  <a:lnTo>
                    <a:pt x="183" y="303"/>
                  </a:lnTo>
                  <a:lnTo>
                    <a:pt x="290" y="262"/>
                  </a:lnTo>
                  <a:lnTo>
                    <a:pt x="367" y="221"/>
                  </a:lnTo>
                  <a:lnTo>
                    <a:pt x="455" y="129"/>
                  </a:lnTo>
                  <a:lnTo>
                    <a:pt x="486" y="123"/>
                  </a:lnTo>
                  <a:lnTo>
                    <a:pt x="559" y="41"/>
                  </a:lnTo>
                  <a:lnTo>
                    <a:pt x="609" y="16"/>
                  </a:lnTo>
                  <a:lnTo>
                    <a:pt x="691" y="0"/>
                  </a:lnTo>
                  <a:lnTo>
                    <a:pt x="713" y="6"/>
                  </a:lnTo>
                  <a:lnTo>
                    <a:pt x="716" y="16"/>
                  </a:lnTo>
                  <a:lnTo>
                    <a:pt x="672" y="48"/>
                  </a:lnTo>
                  <a:lnTo>
                    <a:pt x="660" y="51"/>
                  </a:lnTo>
                  <a:lnTo>
                    <a:pt x="641" y="88"/>
                  </a:lnTo>
                  <a:lnTo>
                    <a:pt x="580" y="155"/>
                  </a:lnTo>
                  <a:lnTo>
                    <a:pt x="553" y="179"/>
                  </a:lnTo>
                  <a:lnTo>
                    <a:pt x="537" y="202"/>
                  </a:lnTo>
                  <a:lnTo>
                    <a:pt x="524" y="259"/>
                  </a:lnTo>
                  <a:lnTo>
                    <a:pt x="537" y="296"/>
                  </a:lnTo>
                  <a:lnTo>
                    <a:pt x="546" y="274"/>
                  </a:lnTo>
                  <a:lnTo>
                    <a:pt x="596" y="234"/>
                  </a:lnTo>
                  <a:lnTo>
                    <a:pt x="631" y="237"/>
                  </a:lnTo>
                  <a:lnTo>
                    <a:pt x="654" y="230"/>
                  </a:lnTo>
                  <a:lnTo>
                    <a:pt x="763" y="277"/>
                  </a:lnTo>
                  <a:lnTo>
                    <a:pt x="852" y="372"/>
                  </a:lnTo>
                  <a:lnTo>
                    <a:pt x="922" y="363"/>
                  </a:lnTo>
                  <a:lnTo>
                    <a:pt x="957" y="369"/>
                  </a:lnTo>
                  <a:lnTo>
                    <a:pt x="981" y="381"/>
                  </a:lnTo>
                  <a:lnTo>
                    <a:pt x="1003" y="381"/>
                  </a:lnTo>
                  <a:lnTo>
                    <a:pt x="1013" y="378"/>
                  </a:lnTo>
                  <a:lnTo>
                    <a:pt x="1038" y="388"/>
                  </a:lnTo>
                  <a:lnTo>
                    <a:pt x="1038" y="400"/>
                  </a:lnTo>
                  <a:lnTo>
                    <a:pt x="1054" y="388"/>
                  </a:lnTo>
                  <a:lnTo>
                    <a:pt x="1066" y="363"/>
                  </a:lnTo>
                  <a:lnTo>
                    <a:pt x="1146" y="306"/>
                  </a:lnTo>
                  <a:lnTo>
                    <a:pt x="1398" y="243"/>
                  </a:lnTo>
                  <a:lnTo>
                    <a:pt x="1464" y="205"/>
                  </a:lnTo>
                  <a:lnTo>
                    <a:pt x="1496" y="195"/>
                  </a:lnTo>
                  <a:lnTo>
                    <a:pt x="1508" y="211"/>
                  </a:lnTo>
                  <a:lnTo>
                    <a:pt x="1489" y="246"/>
                  </a:lnTo>
                  <a:lnTo>
                    <a:pt x="1489" y="268"/>
                  </a:lnTo>
                  <a:lnTo>
                    <a:pt x="1521" y="328"/>
                  </a:lnTo>
                  <a:lnTo>
                    <a:pt x="1540" y="335"/>
                  </a:lnTo>
                  <a:lnTo>
                    <a:pt x="1552" y="325"/>
                  </a:lnTo>
                  <a:lnTo>
                    <a:pt x="1593" y="328"/>
                  </a:lnTo>
                  <a:lnTo>
                    <a:pt x="1612" y="319"/>
                  </a:lnTo>
                  <a:lnTo>
                    <a:pt x="1691" y="309"/>
                  </a:lnTo>
                  <a:lnTo>
                    <a:pt x="1726" y="331"/>
                  </a:lnTo>
                  <a:lnTo>
                    <a:pt x="1760" y="394"/>
                  </a:lnTo>
                  <a:lnTo>
                    <a:pt x="1786" y="420"/>
                  </a:lnTo>
                  <a:lnTo>
                    <a:pt x="1845" y="448"/>
                  </a:lnTo>
                  <a:lnTo>
                    <a:pt x="1912" y="432"/>
                  </a:lnTo>
                  <a:lnTo>
                    <a:pt x="1928" y="432"/>
                  </a:lnTo>
                  <a:lnTo>
                    <a:pt x="1943" y="448"/>
                  </a:lnTo>
                  <a:lnTo>
                    <a:pt x="1946" y="470"/>
                  </a:lnTo>
                  <a:lnTo>
                    <a:pt x="1922" y="495"/>
                  </a:lnTo>
                  <a:lnTo>
                    <a:pt x="1880" y="498"/>
                  </a:lnTo>
                  <a:lnTo>
                    <a:pt x="1858" y="495"/>
                  </a:lnTo>
                  <a:lnTo>
                    <a:pt x="1852" y="482"/>
                  </a:lnTo>
                  <a:lnTo>
                    <a:pt x="1839" y="482"/>
                  </a:lnTo>
                  <a:lnTo>
                    <a:pt x="1798" y="505"/>
                  </a:lnTo>
                  <a:lnTo>
                    <a:pt x="1770" y="495"/>
                  </a:lnTo>
                  <a:lnTo>
                    <a:pt x="1744" y="492"/>
                  </a:lnTo>
                  <a:lnTo>
                    <a:pt x="1675" y="508"/>
                  </a:lnTo>
                  <a:lnTo>
                    <a:pt x="1635" y="495"/>
                  </a:lnTo>
                  <a:lnTo>
                    <a:pt x="1619" y="508"/>
                  </a:lnTo>
                  <a:lnTo>
                    <a:pt x="1628" y="546"/>
                  </a:lnTo>
                  <a:lnTo>
                    <a:pt x="1619" y="559"/>
                  </a:lnTo>
                  <a:lnTo>
                    <a:pt x="1600" y="552"/>
                  </a:lnTo>
                  <a:lnTo>
                    <a:pt x="1558" y="514"/>
                  </a:lnTo>
                  <a:lnTo>
                    <a:pt x="1454" y="501"/>
                  </a:lnTo>
                  <a:lnTo>
                    <a:pt x="1433" y="508"/>
                  </a:lnTo>
                  <a:lnTo>
                    <a:pt x="1407" y="495"/>
                  </a:lnTo>
                  <a:lnTo>
                    <a:pt x="1335" y="549"/>
                  </a:lnTo>
                  <a:lnTo>
                    <a:pt x="1319" y="549"/>
                  </a:lnTo>
                  <a:lnTo>
                    <a:pt x="1290" y="564"/>
                  </a:lnTo>
                  <a:lnTo>
                    <a:pt x="1281" y="577"/>
                  </a:lnTo>
                  <a:lnTo>
                    <a:pt x="1265" y="583"/>
                  </a:lnTo>
                  <a:lnTo>
                    <a:pt x="1224" y="574"/>
                  </a:lnTo>
                  <a:lnTo>
                    <a:pt x="1180" y="583"/>
                  </a:lnTo>
                  <a:lnTo>
                    <a:pt x="1177" y="618"/>
                  </a:lnTo>
                  <a:lnTo>
                    <a:pt x="1167" y="638"/>
                  </a:lnTo>
                  <a:lnTo>
                    <a:pt x="1079" y="716"/>
                  </a:lnTo>
                  <a:lnTo>
                    <a:pt x="1063" y="710"/>
                  </a:lnTo>
                  <a:lnTo>
                    <a:pt x="1054" y="697"/>
                  </a:lnTo>
                  <a:lnTo>
                    <a:pt x="1092" y="647"/>
                  </a:lnTo>
                  <a:lnTo>
                    <a:pt x="1092" y="622"/>
                  </a:lnTo>
                  <a:lnTo>
                    <a:pt x="1042" y="625"/>
                  </a:lnTo>
                  <a:lnTo>
                    <a:pt x="1022" y="672"/>
                  </a:lnTo>
                  <a:lnTo>
                    <a:pt x="1003" y="691"/>
                  </a:lnTo>
                  <a:lnTo>
                    <a:pt x="984" y="668"/>
                  </a:lnTo>
                  <a:lnTo>
                    <a:pt x="978" y="625"/>
                  </a:lnTo>
                  <a:lnTo>
                    <a:pt x="968" y="631"/>
                  </a:lnTo>
                  <a:lnTo>
                    <a:pt x="959" y="687"/>
                  </a:lnTo>
                  <a:lnTo>
                    <a:pt x="928" y="745"/>
                  </a:lnTo>
                  <a:lnTo>
                    <a:pt x="909" y="801"/>
                  </a:lnTo>
                  <a:lnTo>
                    <a:pt x="890" y="836"/>
                  </a:lnTo>
                  <a:lnTo>
                    <a:pt x="849" y="899"/>
                  </a:lnTo>
                  <a:lnTo>
                    <a:pt x="849" y="944"/>
                  </a:lnTo>
                  <a:lnTo>
                    <a:pt x="843" y="959"/>
                  </a:lnTo>
                  <a:lnTo>
                    <a:pt x="798" y="934"/>
                  </a:lnTo>
                  <a:lnTo>
                    <a:pt x="785" y="886"/>
                  </a:lnTo>
                  <a:lnTo>
                    <a:pt x="801" y="870"/>
                  </a:lnTo>
                  <a:lnTo>
                    <a:pt x="808" y="849"/>
                  </a:lnTo>
                  <a:lnTo>
                    <a:pt x="801" y="843"/>
                  </a:lnTo>
                  <a:lnTo>
                    <a:pt x="751" y="851"/>
                  </a:lnTo>
                  <a:lnTo>
                    <a:pt x="742" y="849"/>
                  </a:lnTo>
                  <a:lnTo>
                    <a:pt x="758" y="748"/>
                  </a:lnTo>
                  <a:lnTo>
                    <a:pt x="751" y="710"/>
                  </a:lnTo>
                  <a:lnTo>
                    <a:pt x="700" y="684"/>
                  </a:lnTo>
                  <a:lnTo>
                    <a:pt x="657" y="672"/>
                  </a:lnTo>
                  <a:lnTo>
                    <a:pt x="660" y="659"/>
                  </a:lnTo>
                  <a:lnTo>
                    <a:pt x="665" y="650"/>
                  </a:lnTo>
                  <a:lnTo>
                    <a:pt x="650" y="634"/>
                  </a:lnTo>
                  <a:lnTo>
                    <a:pt x="609" y="622"/>
                  </a:lnTo>
                  <a:lnTo>
                    <a:pt x="543" y="609"/>
                  </a:lnTo>
                  <a:lnTo>
                    <a:pt x="524" y="609"/>
                  </a:lnTo>
                  <a:lnTo>
                    <a:pt x="511" y="622"/>
                  </a:lnTo>
                  <a:lnTo>
                    <a:pt x="498" y="609"/>
                  </a:lnTo>
                  <a:lnTo>
                    <a:pt x="461" y="609"/>
                  </a:lnTo>
                  <a:lnTo>
                    <a:pt x="404" y="561"/>
                  </a:lnTo>
                  <a:lnTo>
                    <a:pt x="373" y="561"/>
                  </a:lnTo>
                  <a:lnTo>
                    <a:pt x="107" y="508"/>
                  </a:lnTo>
                  <a:lnTo>
                    <a:pt x="88" y="498"/>
                  </a:lnTo>
                  <a:lnTo>
                    <a:pt x="76" y="451"/>
                  </a:lnTo>
                  <a:lnTo>
                    <a:pt x="57" y="436"/>
                  </a:lnTo>
                  <a:lnTo>
                    <a:pt x="16" y="429"/>
                  </a:lnTo>
                  <a:lnTo>
                    <a:pt x="0" y="407"/>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37" name="Freeform 1064"/>
            <p:cNvSpPr>
              <a:spLocks/>
            </p:cNvSpPr>
            <p:nvPr/>
          </p:nvSpPr>
          <p:spPr bwMode="auto">
            <a:xfrm>
              <a:off x="2835" y="1490"/>
              <a:ext cx="481" cy="319"/>
            </a:xfrm>
            <a:custGeom>
              <a:avLst/>
              <a:gdLst>
                <a:gd name="T0" fmla="*/ 6 w 1924"/>
                <a:gd name="T1" fmla="*/ 0 h 1274"/>
                <a:gd name="T2" fmla="*/ 6 w 1924"/>
                <a:gd name="T3" fmla="*/ 0 h 1274"/>
                <a:gd name="T4" fmla="*/ 6 w 1924"/>
                <a:gd name="T5" fmla="*/ 1 h 1274"/>
                <a:gd name="T6" fmla="*/ 7 w 1924"/>
                <a:gd name="T7" fmla="*/ 1 h 1274"/>
                <a:gd name="T8" fmla="*/ 7 w 1924"/>
                <a:gd name="T9" fmla="*/ 2 h 1274"/>
                <a:gd name="T10" fmla="*/ 7 w 1924"/>
                <a:gd name="T11" fmla="*/ 2 h 1274"/>
                <a:gd name="T12" fmla="*/ 7 w 1924"/>
                <a:gd name="T13" fmla="*/ 2 h 1274"/>
                <a:gd name="T14" fmla="*/ 8 w 1924"/>
                <a:gd name="T15" fmla="*/ 3 h 1274"/>
                <a:gd name="T16" fmla="*/ 8 w 1924"/>
                <a:gd name="T17" fmla="*/ 3 h 1274"/>
                <a:gd name="T18" fmla="*/ 8 w 1924"/>
                <a:gd name="T19" fmla="*/ 3 h 1274"/>
                <a:gd name="T20" fmla="*/ 7 w 1924"/>
                <a:gd name="T21" fmla="*/ 3 h 1274"/>
                <a:gd name="T22" fmla="*/ 7 w 1924"/>
                <a:gd name="T23" fmla="*/ 3 h 1274"/>
                <a:gd name="T24" fmla="*/ 7 w 1924"/>
                <a:gd name="T25" fmla="*/ 4 h 1274"/>
                <a:gd name="T26" fmla="*/ 7 w 1924"/>
                <a:gd name="T27" fmla="*/ 4 h 1274"/>
                <a:gd name="T28" fmla="*/ 7 w 1924"/>
                <a:gd name="T29" fmla="*/ 4 h 1274"/>
                <a:gd name="T30" fmla="*/ 6 w 1924"/>
                <a:gd name="T31" fmla="*/ 5 h 1274"/>
                <a:gd name="T32" fmla="*/ 6 w 1924"/>
                <a:gd name="T33" fmla="*/ 5 h 1274"/>
                <a:gd name="T34" fmla="*/ 6 w 1924"/>
                <a:gd name="T35" fmla="*/ 5 h 1274"/>
                <a:gd name="T36" fmla="*/ 1 w 1924"/>
                <a:gd name="T37" fmla="*/ 5 h 1274"/>
                <a:gd name="T38" fmla="*/ 1 w 1924"/>
                <a:gd name="T39" fmla="*/ 5 h 1274"/>
                <a:gd name="T40" fmla="*/ 1 w 1924"/>
                <a:gd name="T41" fmla="*/ 4 h 1274"/>
                <a:gd name="T42" fmla="*/ 1 w 1924"/>
                <a:gd name="T43" fmla="*/ 4 h 1274"/>
                <a:gd name="T44" fmla="*/ 1 w 1924"/>
                <a:gd name="T45" fmla="*/ 4 h 1274"/>
                <a:gd name="T46" fmla="*/ 1 w 1924"/>
                <a:gd name="T47" fmla="*/ 3 h 1274"/>
                <a:gd name="T48" fmla="*/ 1 w 1924"/>
                <a:gd name="T49" fmla="*/ 3 h 1274"/>
                <a:gd name="T50" fmla="*/ 1 w 1924"/>
                <a:gd name="T51" fmla="*/ 3 h 1274"/>
                <a:gd name="T52" fmla="*/ 0 w 1924"/>
                <a:gd name="T53" fmla="*/ 3 h 1274"/>
                <a:gd name="T54" fmla="*/ 0 w 1924"/>
                <a:gd name="T55" fmla="*/ 2 h 1274"/>
                <a:gd name="T56" fmla="*/ 0 w 1924"/>
                <a:gd name="T57" fmla="*/ 2 h 1274"/>
                <a:gd name="T58" fmla="*/ 0 w 1924"/>
                <a:gd name="T59" fmla="*/ 2 h 1274"/>
                <a:gd name="T60" fmla="*/ 0 w 1924"/>
                <a:gd name="T61" fmla="*/ 1 h 1274"/>
                <a:gd name="T62" fmla="*/ 0 w 1924"/>
                <a:gd name="T63" fmla="*/ 1 h 1274"/>
                <a:gd name="T64" fmla="*/ 0 w 1924"/>
                <a:gd name="T65" fmla="*/ 1 h 1274"/>
                <a:gd name="T66" fmla="*/ 0 w 1924"/>
                <a:gd name="T67" fmla="*/ 0 h 1274"/>
                <a:gd name="T68" fmla="*/ 0 w 1924"/>
                <a:gd name="T69" fmla="*/ 0 h 12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4" h="1274">
                  <a:moveTo>
                    <a:pt x="51" y="51"/>
                  </a:moveTo>
                  <a:lnTo>
                    <a:pt x="1565" y="0"/>
                  </a:lnTo>
                  <a:lnTo>
                    <a:pt x="1581" y="51"/>
                  </a:lnTo>
                  <a:lnTo>
                    <a:pt x="1616" y="82"/>
                  </a:lnTo>
                  <a:lnTo>
                    <a:pt x="1616" y="107"/>
                  </a:lnTo>
                  <a:lnTo>
                    <a:pt x="1590" y="146"/>
                  </a:lnTo>
                  <a:lnTo>
                    <a:pt x="1606" y="196"/>
                  </a:lnTo>
                  <a:lnTo>
                    <a:pt x="1634" y="306"/>
                  </a:lnTo>
                  <a:lnTo>
                    <a:pt x="1725" y="338"/>
                  </a:lnTo>
                  <a:lnTo>
                    <a:pt x="1754" y="362"/>
                  </a:lnTo>
                  <a:lnTo>
                    <a:pt x="1767" y="401"/>
                  </a:lnTo>
                  <a:lnTo>
                    <a:pt x="1780" y="423"/>
                  </a:lnTo>
                  <a:lnTo>
                    <a:pt x="1839" y="463"/>
                  </a:lnTo>
                  <a:lnTo>
                    <a:pt x="1845" y="502"/>
                  </a:lnTo>
                  <a:lnTo>
                    <a:pt x="1906" y="537"/>
                  </a:lnTo>
                  <a:lnTo>
                    <a:pt x="1924" y="606"/>
                  </a:lnTo>
                  <a:lnTo>
                    <a:pt x="1921" y="641"/>
                  </a:lnTo>
                  <a:lnTo>
                    <a:pt x="1903" y="681"/>
                  </a:lnTo>
                  <a:lnTo>
                    <a:pt x="1881" y="704"/>
                  </a:lnTo>
                  <a:lnTo>
                    <a:pt x="1881" y="739"/>
                  </a:lnTo>
                  <a:lnTo>
                    <a:pt x="1826" y="795"/>
                  </a:lnTo>
                  <a:lnTo>
                    <a:pt x="1780" y="811"/>
                  </a:lnTo>
                  <a:lnTo>
                    <a:pt x="1764" y="827"/>
                  </a:lnTo>
                  <a:lnTo>
                    <a:pt x="1704" y="830"/>
                  </a:lnTo>
                  <a:lnTo>
                    <a:pt x="1672" y="849"/>
                  </a:lnTo>
                  <a:lnTo>
                    <a:pt x="1653" y="890"/>
                  </a:lnTo>
                  <a:lnTo>
                    <a:pt x="1656" y="925"/>
                  </a:lnTo>
                  <a:lnTo>
                    <a:pt x="1694" y="962"/>
                  </a:lnTo>
                  <a:lnTo>
                    <a:pt x="1704" y="987"/>
                  </a:lnTo>
                  <a:lnTo>
                    <a:pt x="1694" y="1047"/>
                  </a:lnTo>
                  <a:lnTo>
                    <a:pt x="1650" y="1145"/>
                  </a:lnTo>
                  <a:lnTo>
                    <a:pt x="1603" y="1177"/>
                  </a:lnTo>
                  <a:lnTo>
                    <a:pt x="1587" y="1209"/>
                  </a:lnTo>
                  <a:lnTo>
                    <a:pt x="1590" y="1239"/>
                  </a:lnTo>
                  <a:lnTo>
                    <a:pt x="1568" y="1274"/>
                  </a:lnTo>
                  <a:lnTo>
                    <a:pt x="1477" y="1183"/>
                  </a:lnTo>
                  <a:lnTo>
                    <a:pt x="256" y="1221"/>
                  </a:lnTo>
                  <a:lnTo>
                    <a:pt x="243" y="1202"/>
                  </a:lnTo>
                  <a:lnTo>
                    <a:pt x="234" y="1158"/>
                  </a:lnTo>
                  <a:lnTo>
                    <a:pt x="243" y="1127"/>
                  </a:lnTo>
                  <a:lnTo>
                    <a:pt x="221" y="1095"/>
                  </a:lnTo>
                  <a:lnTo>
                    <a:pt x="212" y="1063"/>
                  </a:lnTo>
                  <a:lnTo>
                    <a:pt x="234" y="1032"/>
                  </a:lnTo>
                  <a:lnTo>
                    <a:pt x="221" y="1000"/>
                  </a:lnTo>
                  <a:lnTo>
                    <a:pt x="180" y="978"/>
                  </a:lnTo>
                  <a:lnTo>
                    <a:pt x="189" y="915"/>
                  </a:lnTo>
                  <a:lnTo>
                    <a:pt x="202" y="880"/>
                  </a:lnTo>
                  <a:lnTo>
                    <a:pt x="189" y="849"/>
                  </a:lnTo>
                  <a:lnTo>
                    <a:pt x="149" y="817"/>
                  </a:lnTo>
                  <a:lnTo>
                    <a:pt x="136" y="782"/>
                  </a:lnTo>
                  <a:lnTo>
                    <a:pt x="149" y="751"/>
                  </a:lnTo>
                  <a:lnTo>
                    <a:pt x="114" y="720"/>
                  </a:lnTo>
                  <a:lnTo>
                    <a:pt x="95" y="654"/>
                  </a:lnTo>
                  <a:lnTo>
                    <a:pt x="64" y="625"/>
                  </a:lnTo>
                  <a:lnTo>
                    <a:pt x="82" y="568"/>
                  </a:lnTo>
                  <a:lnTo>
                    <a:pt x="82" y="540"/>
                  </a:lnTo>
                  <a:lnTo>
                    <a:pt x="38" y="514"/>
                  </a:lnTo>
                  <a:lnTo>
                    <a:pt x="38" y="473"/>
                  </a:lnTo>
                  <a:lnTo>
                    <a:pt x="38" y="463"/>
                  </a:lnTo>
                  <a:lnTo>
                    <a:pt x="32" y="423"/>
                  </a:lnTo>
                  <a:lnTo>
                    <a:pt x="0" y="348"/>
                  </a:lnTo>
                  <a:lnTo>
                    <a:pt x="32" y="274"/>
                  </a:lnTo>
                  <a:lnTo>
                    <a:pt x="26" y="240"/>
                  </a:lnTo>
                  <a:lnTo>
                    <a:pt x="48" y="221"/>
                  </a:lnTo>
                  <a:lnTo>
                    <a:pt x="35" y="162"/>
                  </a:lnTo>
                  <a:lnTo>
                    <a:pt x="13" y="139"/>
                  </a:lnTo>
                  <a:lnTo>
                    <a:pt x="29" y="98"/>
                  </a:lnTo>
                  <a:lnTo>
                    <a:pt x="16" y="75"/>
                  </a:lnTo>
                  <a:lnTo>
                    <a:pt x="6" y="51"/>
                  </a:lnTo>
                  <a:lnTo>
                    <a:pt x="32" y="48"/>
                  </a:lnTo>
                  <a:lnTo>
                    <a:pt x="51" y="51"/>
                  </a:lnTo>
                  <a:close/>
                </a:path>
              </a:pathLst>
            </a:custGeom>
            <a:noFill/>
            <a:ln w="9525">
              <a:solidFill>
                <a:schemeClr val="tx1"/>
              </a:solidFill>
              <a:round/>
              <a:headEnd/>
              <a:tailEnd/>
            </a:ln>
          </p:spPr>
          <p:txBody>
            <a:bodyPr/>
            <a:lstStyle/>
            <a:p>
              <a:endParaRPr lang="en-US"/>
            </a:p>
          </p:txBody>
        </p:sp>
        <p:sp>
          <p:nvSpPr>
            <p:cNvPr id="16438" name="Freeform 1065"/>
            <p:cNvSpPr>
              <a:spLocks/>
            </p:cNvSpPr>
            <p:nvPr/>
          </p:nvSpPr>
          <p:spPr bwMode="auto">
            <a:xfrm>
              <a:off x="2835" y="1490"/>
              <a:ext cx="481" cy="319"/>
            </a:xfrm>
            <a:custGeom>
              <a:avLst/>
              <a:gdLst>
                <a:gd name="T0" fmla="*/ 6 w 1924"/>
                <a:gd name="T1" fmla="*/ 0 h 1274"/>
                <a:gd name="T2" fmla="*/ 6 w 1924"/>
                <a:gd name="T3" fmla="*/ 0 h 1274"/>
                <a:gd name="T4" fmla="*/ 6 w 1924"/>
                <a:gd name="T5" fmla="*/ 1 h 1274"/>
                <a:gd name="T6" fmla="*/ 7 w 1924"/>
                <a:gd name="T7" fmla="*/ 1 h 1274"/>
                <a:gd name="T8" fmla="*/ 7 w 1924"/>
                <a:gd name="T9" fmla="*/ 2 h 1274"/>
                <a:gd name="T10" fmla="*/ 7 w 1924"/>
                <a:gd name="T11" fmla="*/ 2 h 1274"/>
                <a:gd name="T12" fmla="*/ 7 w 1924"/>
                <a:gd name="T13" fmla="*/ 2 h 1274"/>
                <a:gd name="T14" fmla="*/ 8 w 1924"/>
                <a:gd name="T15" fmla="*/ 3 h 1274"/>
                <a:gd name="T16" fmla="*/ 8 w 1924"/>
                <a:gd name="T17" fmla="*/ 3 h 1274"/>
                <a:gd name="T18" fmla="*/ 8 w 1924"/>
                <a:gd name="T19" fmla="*/ 3 h 1274"/>
                <a:gd name="T20" fmla="*/ 7 w 1924"/>
                <a:gd name="T21" fmla="*/ 3 h 1274"/>
                <a:gd name="T22" fmla="*/ 7 w 1924"/>
                <a:gd name="T23" fmla="*/ 3 h 1274"/>
                <a:gd name="T24" fmla="*/ 7 w 1924"/>
                <a:gd name="T25" fmla="*/ 4 h 1274"/>
                <a:gd name="T26" fmla="*/ 7 w 1924"/>
                <a:gd name="T27" fmla="*/ 4 h 1274"/>
                <a:gd name="T28" fmla="*/ 7 w 1924"/>
                <a:gd name="T29" fmla="*/ 4 h 1274"/>
                <a:gd name="T30" fmla="*/ 6 w 1924"/>
                <a:gd name="T31" fmla="*/ 5 h 1274"/>
                <a:gd name="T32" fmla="*/ 6 w 1924"/>
                <a:gd name="T33" fmla="*/ 5 h 1274"/>
                <a:gd name="T34" fmla="*/ 6 w 1924"/>
                <a:gd name="T35" fmla="*/ 5 h 1274"/>
                <a:gd name="T36" fmla="*/ 1 w 1924"/>
                <a:gd name="T37" fmla="*/ 5 h 1274"/>
                <a:gd name="T38" fmla="*/ 1 w 1924"/>
                <a:gd name="T39" fmla="*/ 5 h 1274"/>
                <a:gd name="T40" fmla="*/ 1 w 1924"/>
                <a:gd name="T41" fmla="*/ 4 h 1274"/>
                <a:gd name="T42" fmla="*/ 1 w 1924"/>
                <a:gd name="T43" fmla="*/ 4 h 1274"/>
                <a:gd name="T44" fmla="*/ 1 w 1924"/>
                <a:gd name="T45" fmla="*/ 4 h 1274"/>
                <a:gd name="T46" fmla="*/ 1 w 1924"/>
                <a:gd name="T47" fmla="*/ 3 h 1274"/>
                <a:gd name="T48" fmla="*/ 1 w 1924"/>
                <a:gd name="T49" fmla="*/ 3 h 1274"/>
                <a:gd name="T50" fmla="*/ 1 w 1924"/>
                <a:gd name="T51" fmla="*/ 3 h 1274"/>
                <a:gd name="T52" fmla="*/ 0 w 1924"/>
                <a:gd name="T53" fmla="*/ 3 h 1274"/>
                <a:gd name="T54" fmla="*/ 0 w 1924"/>
                <a:gd name="T55" fmla="*/ 2 h 1274"/>
                <a:gd name="T56" fmla="*/ 0 w 1924"/>
                <a:gd name="T57" fmla="*/ 2 h 1274"/>
                <a:gd name="T58" fmla="*/ 0 w 1924"/>
                <a:gd name="T59" fmla="*/ 2 h 1274"/>
                <a:gd name="T60" fmla="*/ 0 w 1924"/>
                <a:gd name="T61" fmla="*/ 1 h 1274"/>
                <a:gd name="T62" fmla="*/ 0 w 1924"/>
                <a:gd name="T63" fmla="*/ 1 h 1274"/>
                <a:gd name="T64" fmla="*/ 0 w 1924"/>
                <a:gd name="T65" fmla="*/ 1 h 1274"/>
                <a:gd name="T66" fmla="*/ 0 w 1924"/>
                <a:gd name="T67" fmla="*/ 0 h 1274"/>
                <a:gd name="T68" fmla="*/ 0 w 1924"/>
                <a:gd name="T69" fmla="*/ 0 h 1274"/>
                <a:gd name="T70" fmla="*/ 0 w 1924"/>
                <a:gd name="T71" fmla="*/ 0 h 127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924" h="1274">
                  <a:moveTo>
                    <a:pt x="51" y="51"/>
                  </a:moveTo>
                  <a:lnTo>
                    <a:pt x="1565" y="0"/>
                  </a:lnTo>
                  <a:lnTo>
                    <a:pt x="1581" y="51"/>
                  </a:lnTo>
                  <a:lnTo>
                    <a:pt x="1616" y="82"/>
                  </a:lnTo>
                  <a:lnTo>
                    <a:pt x="1616" y="107"/>
                  </a:lnTo>
                  <a:lnTo>
                    <a:pt x="1590" y="146"/>
                  </a:lnTo>
                  <a:lnTo>
                    <a:pt x="1606" y="196"/>
                  </a:lnTo>
                  <a:lnTo>
                    <a:pt x="1634" y="306"/>
                  </a:lnTo>
                  <a:lnTo>
                    <a:pt x="1725" y="338"/>
                  </a:lnTo>
                  <a:lnTo>
                    <a:pt x="1754" y="362"/>
                  </a:lnTo>
                  <a:lnTo>
                    <a:pt x="1767" y="401"/>
                  </a:lnTo>
                  <a:lnTo>
                    <a:pt x="1780" y="423"/>
                  </a:lnTo>
                  <a:lnTo>
                    <a:pt x="1839" y="463"/>
                  </a:lnTo>
                  <a:lnTo>
                    <a:pt x="1845" y="502"/>
                  </a:lnTo>
                  <a:lnTo>
                    <a:pt x="1906" y="537"/>
                  </a:lnTo>
                  <a:lnTo>
                    <a:pt x="1924" y="606"/>
                  </a:lnTo>
                  <a:lnTo>
                    <a:pt x="1921" y="641"/>
                  </a:lnTo>
                  <a:lnTo>
                    <a:pt x="1903" y="681"/>
                  </a:lnTo>
                  <a:lnTo>
                    <a:pt x="1881" y="704"/>
                  </a:lnTo>
                  <a:lnTo>
                    <a:pt x="1881" y="739"/>
                  </a:lnTo>
                  <a:lnTo>
                    <a:pt x="1826" y="795"/>
                  </a:lnTo>
                  <a:lnTo>
                    <a:pt x="1780" y="811"/>
                  </a:lnTo>
                  <a:lnTo>
                    <a:pt x="1764" y="827"/>
                  </a:lnTo>
                  <a:lnTo>
                    <a:pt x="1704" y="830"/>
                  </a:lnTo>
                  <a:lnTo>
                    <a:pt x="1672" y="849"/>
                  </a:lnTo>
                  <a:lnTo>
                    <a:pt x="1653" y="890"/>
                  </a:lnTo>
                  <a:lnTo>
                    <a:pt x="1656" y="925"/>
                  </a:lnTo>
                  <a:lnTo>
                    <a:pt x="1694" y="962"/>
                  </a:lnTo>
                  <a:lnTo>
                    <a:pt x="1704" y="987"/>
                  </a:lnTo>
                  <a:lnTo>
                    <a:pt x="1694" y="1047"/>
                  </a:lnTo>
                  <a:lnTo>
                    <a:pt x="1650" y="1145"/>
                  </a:lnTo>
                  <a:lnTo>
                    <a:pt x="1603" y="1177"/>
                  </a:lnTo>
                  <a:lnTo>
                    <a:pt x="1587" y="1209"/>
                  </a:lnTo>
                  <a:lnTo>
                    <a:pt x="1590" y="1239"/>
                  </a:lnTo>
                  <a:lnTo>
                    <a:pt x="1568" y="1274"/>
                  </a:lnTo>
                  <a:lnTo>
                    <a:pt x="1477" y="1183"/>
                  </a:lnTo>
                  <a:lnTo>
                    <a:pt x="256" y="1221"/>
                  </a:lnTo>
                  <a:lnTo>
                    <a:pt x="243" y="1202"/>
                  </a:lnTo>
                  <a:lnTo>
                    <a:pt x="234" y="1158"/>
                  </a:lnTo>
                  <a:lnTo>
                    <a:pt x="243" y="1127"/>
                  </a:lnTo>
                  <a:lnTo>
                    <a:pt x="221" y="1095"/>
                  </a:lnTo>
                  <a:lnTo>
                    <a:pt x="212" y="1063"/>
                  </a:lnTo>
                  <a:lnTo>
                    <a:pt x="234" y="1032"/>
                  </a:lnTo>
                  <a:lnTo>
                    <a:pt x="221" y="1000"/>
                  </a:lnTo>
                  <a:lnTo>
                    <a:pt x="180" y="978"/>
                  </a:lnTo>
                  <a:lnTo>
                    <a:pt x="189" y="915"/>
                  </a:lnTo>
                  <a:lnTo>
                    <a:pt x="202" y="880"/>
                  </a:lnTo>
                  <a:lnTo>
                    <a:pt x="189" y="849"/>
                  </a:lnTo>
                  <a:lnTo>
                    <a:pt x="149" y="817"/>
                  </a:lnTo>
                  <a:lnTo>
                    <a:pt x="136" y="782"/>
                  </a:lnTo>
                  <a:lnTo>
                    <a:pt x="149" y="751"/>
                  </a:lnTo>
                  <a:lnTo>
                    <a:pt x="114" y="720"/>
                  </a:lnTo>
                  <a:lnTo>
                    <a:pt x="95" y="654"/>
                  </a:lnTo>
                  <a:lnTo>
                    <a:pt x="64" y="625"/>
                  </a:lnTo>
                  <a:lnTo>
                    <a:pt x="82" y="568"/>
                  </a:lnTo>
                  <a:lnTo>
                    <a:pt x="82" y="540"/>
                  </a:lnTo>
                  <a:lnTo>
                    <a:pt x="38" y="514"/>
                  </a:lnTo>
                  <a:lnTo>
                    <a:pt x="38" y="473"/>
                  </a:lnTo>
                  <a:lnTo>
                    <a:pt x="38" y="463"/>
                  </a:lnTo>
                  <a:lnTo>
                    <a:pt x="32" y="423"/>
                  </a:lnTo>
                  <a:lnTo>
                    <a:pt x="0" y="348"/>
                  </a:lnTo>
                  <a:lnTo>
                    <a:pt x="32" y="274"/>
                  </a:lnTo>
                  <a:lnTo>
                    <a:pt x="26" y="240"/>
                  </a:lnTo>
                  <a:lnTo>
                    <a:pt x="48" y="221"/>
                  </a:lnTo>
                  <a:lnTo>
                    <a:pt x="35" y="162"/>
                  </a:lnTo>
                  <a:lnTo>
                    <a:pt x="13" y="139"/>
                  </a:lnTo>
                  <a:lnTo>
                    <a:pt x="29" y="98"/>
                  </a:lnTo>
                  <a:lnTo>
                    <a:pt x="16" y="75"/>
                  </a:lnTo>
                  <a:lnTo>
                    <a:pt x="6" y="51"/>
                  </a:lnTo>
                  <a:lnTo>
                    <a:pt x="32" y="48"/>
                  </a:lnTo>
                  <a:lnTo>
                    <a:pt x="51" y="51"/>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39" name="Freeform 1066"/>
            <p:cNvSpPr>
              <a:spLocks/>
            </p:cNvSpPr>
            <p:nvPr/>
          </p:nvSpPr>
          <p:spPr bwMode="auto">
            <a:xfrm>
              <a:off x="3223" y="1577"/>
              <a:ext cx="319" cy="566"/>
            </a:xfrm>
            <a:custGeom>
              <a:avLst/>
              <a:gdLst>
                <a:gd name="T0" fmla="*/ 1 w 1275"/>
                <a:gd name="T1" fmla="*/ 0 h 2264"/>
                <a:gd name="T2" fmla="*/ 1 w 1275"/>
                <a:gd name="T3" fmla="*/ 1 h 2264"/>
                <a:gd name="T4" fmla="*/ 2 w 1275"/>
                <a:gd name="T5" fmla="*/ 1 h 2264"/>
                <a:gd name="T6" fmla="*/ 2 w 1275"/>
                <a:gd name="T7" fmla="*/ 1 h 2264"/>
                <a:gd name="T8" fmla="*/ 1 w 1275"/>
                <a:gd name="T9" fmla="*/ 2 h 2264"/>
                <a:gd name="T10" fmla="*/ 1 w 1275"/>
                <a:gd name="T11" fmla="*/ 2 h 2264"/>
                <a:gd name="T12" fmla="*/ 1 w 1275"/>
                <a:gd name="T13" fmla="*/ 2 h 2264"/>
                <a:gd name="T14" fmla="*/ 1 w 1275"/>
                <a:gd name="T15" fmla="*/ 2 h 2264"/>
                <a:gd name="T16" fmla="*/ 1 w 1275"/>
                <a:gd name="T17" fmla="*/ 2 h 2264"/>
                <a:gd name="T18" fmla="*/ 1 w 1275"/>
                <a:gd name="T19" fmla="*/ 3 h 2264"/>
                <a:gd name="T20" fmla="*/ 1 w 1275"/>
                <a:gd name="T21" fmla="*/ 3 h 2264"/>
                <a:gd name="T22" fmla="*/ 0 w 1275"/>
                <a:gd name="T23" fmla="*/ 4 h 2264"/>
                <a:gd name="T24" fmla="*/ 0 w 1275"/>
                <a:gd name="T25" fmla="*/ 4 h 2264"/>
                <a:gd name="T26" fmla="*/ 0 w 1275"/>
                <a:gd name="T27" fmla="*/ 4 h 2264"/>
                <a:gd name="T28" fmla="*/ 0 w 1275"/>
                <a:gd name="T29" fmla="*/ 5 h 2264"/>
                <a:gd name="T30" fmla="*/ 1 w 1275"/>
                <a:gd name="T31" fmla="*/ 5 h 2264"/>
                <a:gd name="T32" fmla="*/ 1 w 1275"/>
                <a:gd name="T33" fmla="*/ 6 h 2264"/>
                <a:gd name="T34" fmla="*/ 1 w 1275"/>
                <a:gd name="T35" fmla="*/ 6 h 2264"/>
                <a:gd name="T36" fmla="*/ 2 w 1275"/>
                <a:gd name="T37" fmla="*/ 6 h 2264"/>
                <a:gd name="T38" fmla="*/ 2 w 1275"/>
                <a:gd name="T39" fmla="*/ 6 h 2264"/>
                <a:gd name="T40" fmla="*/ 2 w 1275"/>
                <a:gd name="T41" fmla="*/ 7 h 2264"/>
                <a:gd name="T42" fmla="*/ 2 w 1275"/>
                <a:gd name="T43" fmla="*/ 7 h 2264"/>
                <a:gd name="T44" fmla="*/ 2 w 1275"/>
                <a:gd name="T45" fmla="*/ 7 h 2264"/>
                <a:gd name="T46" fmla="*/ 2 w 1275"/>
                <a:gd name="T47" fmla="*/ 8 h 2264"/>
                <a:gd name="T48" fmla="*/ 3 w 1275"/>
                <a:gd name="T49" fmla="*/ 8 h 2264"/>
                <a:gd name="T50" fmla="*/ 3 w 1275"/>
                <a:gd name="T51" fmla="*/ 8 h 2264"/>
                <a:gd name="T52" fmla="*/ 3 w 1275"/>
                <a:gd name="T53" fmla="*/ 9 h 2264"/>
                <a:gd name="T54" fmla="*/ 3 w 1275"/>
                <a:gd name="T55" fmla="*/ 9 h 2264"/>
                <a:gd name="T56" fmla="*/ 3 w 1275"/>
                <a:gd name="T57" fmla="*/ 9 h 2264"/>
                <a:gd name="T58" fmla="*/ 3 w 1275"/>
                <a:gd name="T59" fmla="*/ 9 h 2264"/>
                <a:gd name="T60" fmla="*/ 4 w 1275"/>
                <a:gd name="T61" fmla="*/ 9 h 2264"/>
                <a:gd name="T62" fmla="*/ 4 w 1275"/>
                <a:gd name="T63" fmla="*/ 9 h 2264"/>
                <a:gd name="T64" fmla="*/ 4 w 1275"/>
                <a:gd name="T65" fmla="*/ 8 h 2264"/>
                <a:gd name="T66" fmla="*/ 4 w 1275"/>
                <a:gd name="T67" fmla="*/ 8 h 2264"/>
                <a:gd name="T68" fmla="*/ 5 w 1275"/>
                <a:gd name="T69" fmla="*/ 8 h 2264"/>
                <a:gd name="T70" fmla="*/ 5 w 1275"/>
                <a:gd name="T71" fmla="*/ 8 h 2264"/>
                <a:gd name="T72" fmla="*/ 5 w 1275"/>
                <a:gd name="T73" fmla="*/ 8 h 2264"/>
                <a:gd name="T74" fmla="*/ 5 w 1275"/>
                <a:gd name="T75" fmla="*/ 8 h 2264"/>
                <a:gd name="T76" fmla="*/ 5 w 1275"/>
                <a:gd name="T77" fmla="*/ 7 h 2264"/>
                <a:gd name="T78" fmla="*/ 5 w 1275"/>
                <a:gd name="T79" fmla="*/ 7 h 2264"/>
                <a:gd name="T80" fmla="*/ 5 w 1275"/>
                <a:gd name="T81" fmla="*/ 7 h 2264"/>
                <a:gd name="T82" fmla="*/ 5 w 1275"/>
                <a:gd name="T83" fmla="*/ 6 h 2264"/>
                <a:gd name="T84" fmla="*/ 5 w 1275"/>
                <a:gd name="T85" fmla="*/ 5 h 2264"/>
                <a:gd name="T86" fmla="*/ 5 w 1275"/>
                <a:gd name="T87" fmla="*/ 5 h 2264"/>
                <a:gd name="T88" fmla="*/ 5 w 1275"/>
                <a:gd name="T89" fmla="*/ 1 h 2264"/>
                <a:gd name="T90" fmla="*/ 5 w 1275"/>
                <a:gd name="T91" fmla="*/ 1 h 2264"/>
                <a:gd name="T92" fmla="*/ 4 w 1275"/>
                <a:gd name="T93" fmla="*/ 1 h 2264"/>
                <a:gd name="T94" fmla="*/ 4 w 1275"/>
                <a:gd name="T95" fmla="*/ 0 h 22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275" h="2264">
                  <a:moveTo>
                    <a:pt x="1047" y="0"/>
                  </a:moveTo>
                  <a:lnTo>
                    <a:pt x="215" y="57"/>
                  </a:lnTo>
                  <a:lnTo>
                    <a:pt x="228" y="79"/>
                  </a:lnTo>
                  <a:lnTo>
                    <a:pt x="287" y="119"/>
                  </a:lnTo>
                  <a:lnTo>
                    <a:pt x="293" y="158"/>
                  </a:lnTo>
                  <a:lnTo>
                    <a:pt x="354" y="193"/>
                  </a:lnTo>
                  <a:lnTo>
                    <a:pt x="372" y="262"/>
                  </a:lnTo>
                  <a:lnTo>
                    <a:pt x="369" y="297"/>
                  </a:lnTo>
                  <a:lnTo>
                    <a:pt x="351" y="337"/>
                  </a:lnTo>
                  <a:lnTo>
                    <a:pt x="329" y="360"/>
                  </a:lnTo>
                  <a:lnTo>
                    <a:pt x="329" y="395"/>
                  </a:lnTo>
                  <a:lnTo>
                    <a:pt x="274" y="451"/>
                  </a:lnTo>
                  <a:lnTo>
                    <a:pt x="228" y="467"/>
                  </a:lnTo>
                  <a:lnTo>
                    <a:pt x="212" y="483"/>
                  </a:lnTo>
                  <a:lnTo>
                    <a:pt x="152" y="486"/>
                  </a:lnTo>
                  <a:lnTo>
                    <a:pt x="120" y="505"/>
                  </a:lnTo>
                  <a:lnTo>
                    <a:pt x="101" y="546"/>
                  </a:lnTo>
                  <a:lnTo>
                    <a:pt x="104" y="581"/>
                  </a:lnTo>
                  <a:lnTo>
                    <a:pt x="142" y="618"/>
                  </a:lnTo>
                  <a:lnTo>
                    <a:pt x="152" y="643"/>
                  </a:lnTo>
                  <a:lnTo>
                    <a:pt x="142" y="703"/>
                  </a:lnTo>
                  <a:lnTo>
                    <a:pt x="98" y="801"/>
                  </a:lnTo>
                  <a:lnTo>
                    <a:pt x="51" y="833"/>
                  </a:lnTo>
                  <a:lnTo>
                    <a:pt x="35" y="865"/>
                  </a:lnTo>
                  <a:lnTo>
                    <a:pt x="38" y="895"/>
                  </a:lnTo>
                  <a:lnTo>
                    <a:pt x="16" y="930"/>
                  </a:lnTo>
                  <a:lnTo>
                    <a:pt x="16" y="946"/>
                  </a:lnTo>
                  <a:lnTo>
                    <a:pt x="0" y="991"/>
                  </a:lnTo>
                  <a:lnTo>
                    <a:pt x="6" y="1067"/>
                  </a:lnTo>
                  <a:lnTo>
                    <a:pt x="29" y="1132"/>
                  </a:lnTo>
                  <a:lnTo>
                    <a:pt x="35" y="1161"/>
                  </a:lnTo>
                  <a:lnTo>
                    <a:pt x="127" y="1268"/>
                  </a:lnTo>
                  <a:lnTo>
                    <a:pt x="218" y="1341"/>
                  </a:lnTo>
                  <a:lnTo>
                    <a:pt x="243" y="1366"/>
                  </a:lnTo>
                  <a:lnTo>
                    <a:pt x="297" y="1511"/>
                  </a:lnTo>
                  <a:lnTo>
                    <a:pt x="313" y="1524"/>
                  </a:lnTo>
                  <a:lnTo>
                    <a:pt x="341" y="1495"/>
                  </a:lnTo>
                  <a:lnTo>
                    <a:pt x="366" y="1482"/>
                  </a:lnTo>
                  <a:lnTo>
                    <a:pt x="442" y="1520"/>
                  </a:lnTo>
                  <a:lnTo>
                    <a:pt x="455" y="1546"/>
                  </a:lnTo>
                  <a:lnTo>
                    <a:pt x="439" y="1596"/>
                  </a:lnTo>
                  <a:lnTo>
                    <a:pt x="445" y="1653"/>
                  </a:lnTo>
                  <a:lnTo>
                    <a:pt x="388" y="1719"/>
                  </a:lnTo>
                  <a:lnTo>
                    <a:pt x="378" y="1745"/>
                  </a:lnTo>
                  <a:lnTo>
                    <a:pt x="398" y="1791"/>
                  </a:lnTo>
                  <a:lnTo>
                    <a:pt x="452" y="1842"/>
                  </a:lnTo>
                  <a:lnTo>
                    <a:pt x="540" y="1899"/>
                  </a:lnTo>
                  <a:lnTo>
                    <a:pt x="584" y="1915"/>
                  </a:lnTo>
                  <a:lnTo>
                    <a:pt x="675" y="1993"/>
                  </a:lnTo>
                  <a:lnTo>
                    <a:pt x="691" y="2064"/>
                  </a:lnTo>
                  <a:lnTo>
                    <a:pt x="720" y="2098"/>
                  </a:lnTo>
                  <a:lnTo>
                    <a:pt x="720" y="2113"/>
                  </a:lnTo>
                  <a:lnTo>
                    <a:pt x="694" y="2139"/>
                  </a:lnTo>
                  <a:lnTo>
                    <a:pt x="694" y="2155"/>
                  </a:lnTo>
                  <a:lnTo>
                    <a:pt x="757" y="2264"/>
                  </a:lnTo>
                  <a:lnTo>
                    <a:pt x="770" y="2259"/>
                  </a:lnTo>
                  <a:lnTo>
                    <a:pt x="773" y="2243"/>
                  </a:lnTo>
                  <a:lnTo>
                    <a:pt x="795" y="2243"/>
                  </a:lnTo>
                  <a:lnTo>
                    <a:pt x="802" y="2253"/>
                  </a:lnTo>
                  <a:lnTo>
                    <a:pt x="821" y="2179"/>
                  </a:lnTo>
                  <a:lnTo>
                    <a:pt x="858" y="2161"/>
                  </a:lnTo>
                  <a:lnTo>
                    <a:pt x="912" y="2170"/>
                  </a:lnTo>
                  <a:lnTo>
                    <a:pt x="953" y="2189"/>
                  </a:lnTo>
                  <a:lnTo>
                    <a:pt x="991" y="2218"/>
                  </a:lnTo>
                  <a:lnTo>
                    <a:pt x="1035" y="2199"/>
                  </a:lnTo>
                  <a:lnTo>
                    <a:pt x="1016" y="2117"/>
                  </a:lnTo>
                  <a:lnTo>
                    <a:pt x="1010" y="2075"/>
                  </a:lnTo>
                  <a:lnTo>
                    <a:pt x="1039" y="2060"/>
                  </a:lnTo>
                  <a:lnTo>
                    <a:pt x="1136" y="2032"/>
                  </a:lnTo>
                  <a:lnTo>
                    <a:pt x="1142" y="2025"/>
                  </a:lnTo>
                  <a:lnTo>
                    <a:pt x="1111" y="1984"/>
                  </a:lnTo>
                  <a:lnTo>
                    <a:pt x="1111" y="1971"/>
                  </a:lnTo>
                  <a:lnTo>
                    <a:pt x="1124" y="1963"/>
                  </a:lnTo>
                  <a:lnTo>
                    <a:pt x="1130" y="1931"/>
                  </a:lnTo>
                  <a:lnTo>
                    <a:pt x="1142" y="1912"/>
                  </a:lnTo>
                  <a:lnTo>
                    <a:pt x="1136" y="1905"/>
                  </a:lnTo>
                  <a:lnTo>
                    <a:pt x="1133" y="1889"/>
                  </a:lnTo>
                  <a:lnTo>
                    <a:pt x="1133" y="1873"/>
                  </a:lnTo>
                  <a:lnTo>
                    <a:pt x="1148" y="1798"/>
                  </a:lnTo>
                  <a:lnTo>
                    <a:pt x="1148" y="1738"/>
                  </a:lnTo>
                  <a:lnTo>
                    <a:pt x="1199" y="1690"/>
                  </a:lnTo>
                  <a:lnTo>
                    <a:pt x="1228" y="1628"/>
                  </a:lnTo>
                  <a:lnTo>
                    <a:pt x="1231" y="1602"/>
                  </a:lnTo>
                  <a:lnTo>
                    <a:pt x="1275" y="1524"/>
                  </a:lnTo>
                  <a:lnTo>
                    <a:pt x="1262" y="1435"/>
                  </a:lnTo>
                  <a:lnTo>
                    <a:pt x="1225" y="1363"/>
                  </a:lnTo>
                  <a:lnTo>
                    <a:pt x="1237" y="1312"/>
                  </a:lnTo>
                  <a:lnTo>
                    <a:pt x="1231" y="1278"/>
                  </a:lnTo>
                  <a:lnTo>
                    <a:pt x="1243" y="1262"/>
                  </a:lnTo>
                  <a:lnTo>
                    <a:pt x="1164" y="307"/>
                  </a:lnTo>
                  <a:lnTo>
                    <a:pt x="1148" y="297"/>
                  </a:lnTo>
                  <a:lnTo>
                    <a:pt x="1136" y="271"/>
                  </a:lnTo>
                  <a:lnTo>
                    <a:pt x="1117" y="183"/>
                  </a:lnTo>
                  <a:lnTo>
                    <a:pt x="1105" y="158"/>
                  </a:lnTo>
                  <a:lnTo>
                    <a:pt x="1076" y="132"/>
                  </a:lnTo>
                  <a:lnTo>
                    <a:pt x="1047" y="73"/>
                  </a:lnTo>
                  <a:lnTo>
                    <a:pt x="1047" y="0"/>
                  </a:lnTo>
                  <a:close/>
                </a:path>
              </a:pathLst>
            </a:custGeom>
            <a:noFill/>
            <a:ln w="9525">
              <a:solidFill>
                <a:schemeClr val="tx1"/>
              </a:solidFill>
              <a:round/>
              <a:headEnd/>
              <a:tailEnd/>
            </a:ln>
          </p:spPr>
          <p:txBody>
            <a:bodyPr/>
            <a:lstStyle/>
            <a:p>
              <a:endParaRPr lang="en-US"/>
            </a:p>
          </p:txBody>
        </p:sp>
        <p:sp>
          <p:nvSpPr>
            <p:cNvPr id="16440" name="Freeform 1067"/>
            <p:cNvSpPr>
              <a:spLocks/>
            </p:cNvSpPr>
            <p:nvPr/>
          </p:nvSpPr>
          <p:spPr bwMode="auto">
            <a:xfrm>
              <a:off x="3223" y="1577"/>
              <a:ext cx="319" cy="566"/>
            </a:xfrm>
            <a:custGeom>
              <a:avLst/>
              <a:gdLst>
                <a:gd name="T0" fmla="*/ 1 w 1275"/>
                <a:gd name="T1" fmla="*/ 0 h 2264"/>
                <a:gd name="T2" fmla="*/ 1 w 1275"/>
                <a:gd name="T3" fmla="*/ 1 h 2264"/>
                <a:gd name="T4" fmla="*/ 2 w 1275"/>
                <a:gd name="T5" fmla="*/ 1 h 2264"/>
                <a:gd name="T6" fmla="*/ 2 w 1275"/>
                <a:gd name="T7" fmla="*/ 1 h 2264"/>
                <a:gd name="T8" fmla="*/ 1 w 1275"/>
                <a:gd name="T9" fmla="*/ 2 h 2264"/>
                <a:gd name="T10" fmla="*/ 1 w 1275"/>
                <a:gd name="T11" fmla="*/ 2 h 2264"/>
                <a:gd name="T12" fmla="*/ 1 w 1275"/>
                <a:gd name="T13" fmla="*/ 2 h 2264"/>
                <a:gd name="T14" fmla="*/ 1 w 1275"/>
                <a:gd name="T15" fmla="*/ 2 h 2264"/>
                <a:gd name="T16" fmla="*/ 1 w 1275"/>
                <a:gd name="T17" fmla="*/ 2 h 2264"/>
                <a:gd name="T18" fmla="*/ 1 w 1275"/>
                <a:gd name="T19" fmla="*/ 3 h 2264"/>
                <a:gd name="T20" fmla="*/ 1 w 1275"/>
                <a:gd name="T21" fmla="*/ 3 h 2264"/>
                <a:gd name="T22" fmla="*/ 0 w 1275"/>
                <a:gd name="T23" fmla="*/ 4 h 2264"/>
                <a:gd name="T24" fmla="*/ 0 w 1275"/>
                <a:gd name="T25" fmla="*/ 4 h 2264"/>
                <a:gd name="T26" fmla="*/ 0 w 1275"/>
                <a:gd name="T27" fmla="*/ 4 h 2264"/>
                <a:gd name="T28" fmla="*/ 0 w 1275"/>
                <a:gd name="T29" fmla="*/ 5 h 2264"/>
                <a:gd name="T30" fmla="*/ 1 w 1275"/>
                <a:gd name="T31" fmla="*/ 5 h 2264"/>
                <a:gd name="T32" fmla="*/ 1 w 1275"/>
                <a:gd name="T33" fmla="*/ 6 h 2264"/>
                <a:gd name="T34" fmla="*/ 1 w 1275"/>
                <a:gd name="T35" fmla="*/ 6 h 2264"/>
                <a:gd name="T36" fmla="*/ 2 w 1275"/>
                <a:gd name="T37" fmla="*/ 6 h 2264"/>
                <a:gd name="T38" fmla="*/ 2 w 1275"/>
                <a:gd name="T39" fmla="*/ 6 h 2264"/>
                <a:gd name="T40" fmla="*/ 2 w 1275"/>
                <a:gd name="T41" fmla="*/ 7 h 2264"/>
                <a:gd name="T42" fmla="*/ 2 w 1275"/>
                <a:gd name="T43" fmla="*/ 7 h 2264"/>
                <a:gd name="T44" fmla="*/ 2 w 1275"/>
                <a:gd name="T45" fmla="*/ 7 h 2264"/>
                <a:gd name="T46" fmla="*/ 2 w 1275"/>
                <a:gd name="T47" fmla="*/ 8 h 2264"/>
                <a:gd name="T48" fmla="*/ 3 w 1275"/>
                <a:gd name="T49" fmla="*/ 8 h 2264"/>
                <a:gd name="T50" fmla="*/ 3 w 1275"/>
                <a:gd name="T51" fmla="*/ 8 h 2264"/>
                <a:gd name="T52" fmla="*/ 3 w 1275"/>
                <a:gd name="T53" fmla="*/ 9 h 2264"/>
                <a:gd name="T54" fmla="*/ 3 w 1275"/>
                <a:gd name="T55" fmla="*/ 9 h 2264"/>
                <a:gd name="T56" fmla="*/ 3 w 1275"/>
                <a:gd name="T57" fmla="*/ 9 h 2264"/>
                <a:gd name="T58" fmla="*/ 3 w 1275"/>
                <a:gd name="T59" fmla="*/ 9 h 2264"/>
                <a:gd name="T60" fmla="*/ 4 w 1275"/>
                <a:gd name="T61" fmla="*/ 9 h 2264"/>
                <a:gd name="T62" fmla="*/ 4 w 1275"/>
                <a:gd name="T63" fmla="*/ 9 h 2264"/>
                <a:gd name="T64" fmla="*/ 4 w 1275"/>
                <a:gd name="T65" fmla="*/ 8 h 2264"/>
                <a:gd name="T66" fmla="*/ 4 w 1275"/>
                <a:gd name="T67" fmla="*/ 8 h 2264"/>
                <a:gd name="T68" fmla="*/ 5 w 1275"/>
                <a:gd name="T69" fmla="*/ 8 h 2264"/>
                <a:gd name="T70" fmla="*/ 5 w 1275"/>
                <a:gd name="T71" fmla="*/ 8 h 2264"/>
                <a:gd name="T72" fmla="*/ 5 w 1275"/>
                <a:gd name="T73" fmla="*/ 8 h 2264"/>
                <a:gd name="T74" fmla="*/ 5 w 1275"/>
                <a:gd name="T75" fmla="*/ 8 h 2264"/>
                <a:gd name="T76" fmla="*/ 5 w 1275"/>
                <a:gd name="T77" fmla="*/ 7 h 2264"/>
                <a:gd name="T78" fmla="*/ 5 w 1275"/>
                <a:gd name="T79" fmla="*/ 7 h 2264"/>
                <a:gd name="T80" fmla="*/ 5 w 1275"/>
                <a:gd name="T81" fmla="*/ 7 h 2264"/>
                <a:gd name="T82" fmla="*/ 5 w 1275"/>
                <a:gd name="T83" fmla="*/ 6 h 2264"/>
                <a:gd name="T84" fmla="*/ 5 w 1275"/>
                <a:gd name="T85" fmla="*/ 5 h 2264"/>
                <a:gd name="T86" fmla="*/ 5 w 1275"/>
                <a:gd name="T87" fmla="*/ 5 h 2264"/>
                <a:gd name="T88" fmla="*/ 5 w 1275"/>
                <a:gd name="T89" fmla="*/ 1 h 2264"/>
                <a:gd name="T90" fmla="*/ 5 w 1275"/>
                <a:gd name="T91" fmla="*/ 1 h 2264"/>
                <a:gd name="T92" fmla="*/ 4 w 1275"/>
                <a:gd name="T93" fmla="*/ 1 h 2264"/>
                <a:gd name="T94" fmla="*/ 4 w 1275"/>
                <a:gd name="T95" fmla="*/ 0 h 2264"/>
                <a:gd name="T96" fmla="*/ 4 w 1275"/>
                <a:gd name="T97" fmla="*/ 0 h 22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275" h="2264">
                  <a:moveTo>
                    <a:pt x="1047" y="0"/>
                  </a:moveTo>
                  <a:lnTo>
                    <a:pt x="215" y="57"/>
                  </a:lnTo>
                  <a:lnTo>
                    <a:pt x="228" y="79"/>
                  </a:lnTo>
                  <a:lnTo>
                    <a:pt x="287" y="119"/>
                  </a:lnTo>
                  <a:lnTo>
                    <a:pt x="293" y="158"/>
                  </a:lnTo>
                  <a:lnTo>
                    <a:pt x="354" y="193"/>
                  </a:lnTo>
                  <a:lnTo>
                    <a:pt x="372" y="262"/>
                  </a:lnTo>
                  <a:lnTo>
                    <a:pt x="369" y="297"/>
                  </a:lnTo>
                  <a:lnTo>
                    <a:pt x="351" y="337"/>
                  </a:lnTo>
                  <a:lnTo>
                    <a:pt x="329" y="360"/>
                  </a:lnTo>
                  <a:lnTo>
                    <a:pt x="329" y="395"/>
                  </a:lnTo>
                  <a:lnTo>
                    <a:pt x="274" y="451"/>
                  </a:lnTo>
                  <a:lnTo>
                    <a:pt x="228" y="467"/>
                  </a:lnTo>
                  <a:lnTo>
                    <a:pt x="212" y="483"/>
                  </a:lnTo>
                  <a:lnTo>
                    <a:pt x="152" y="486"/>
                  </a:lnTo>
                  <a:lnTo>
                    <a:pt x="120" y="505"/>
                  </a:lnTo>
                  <a:lnTo>
                    <a:pt x="101" y="546"/>
                  </a:lnTo>
                  <a:lnTo>
                    <a:pt x="104" y="581"/>
                  </a:lnTo>
                  <a:lnTo>
                    <a:pt x="142" y="618"/>
                  </a:lnTo>
                  <a:lnTo>
                    <a:pt x="152" y="643"/>
                  </a:lnTo>
                  <a:lnTo>
                    <a:pt x="142" y="703"/>
                  </a:lnTo>
                  <a:lnTo>
                    <a:pt x="98" y="801"/>
                  </a:lnTo>
                  <a:lnTo>
                    <a:pt x="51" y="833"/>
                  </a:lnTo>
                  <a:lnTo>
                    <a:pt x="35" y="865"/>
                  </a:lnTo>
                  <a:lnTo>
                    <a:pt x="38" y="895"/>
                  </a:lnTo>
                  <a:lnTo>
                    <a:pt x="16" y="930"/>
                  </a:lnTo>
                  <a:lnTo>
                    <a:pt x="16" y="946"/>
                  </a:lnTo>
                  <a:lnTo>
                    <a:pt x="0" y="991"/>
                  </a:lnTo>
                  <a:lnTo>
                    <a:pt x="6" y="1067"/>
                  </a:lnTo>
                  <a:lnTo>
                    <a:pt x="29" y="1132"/>
                  </a:lnTo>
                  <a:lnTo>
                    <a:pt x="35" y="1161"/>
                  </a:lnTo>
                  <a:lnTo>
                    <a:pt x="127" y="1268"/>
                  </a:lnTo>
                  <a:lnTo>
                    <a:pt x="218" y="1341"/>
                  </a:lnTo>
                  <a:lnTo>
                    <a:pt x="243" y="1366"/>
                  </a:lnTo>
                  <a:lnTo>
                    <a:pt x="297" y="1511"/>
                  </a:lnTo>
                  <a:lnTo>
                    <a:pt x="313" y="1524"/>
                  </a:lnTo>
                  <a:lnTo>
                    <a:pt x="341" y="1495"/>
                  </a:lnTo>
                  <a:lnTo>
                    <a:pt x="366" y="1482"/>
                  </a:lnTo>
                  <a:lnTo>
                    <a:pt x="442" y="1520"/>
                  </a:lnTo>
                  <a:lnTo>
                    <a:pt x="455" y="1546"/>
                  </a:lnTo>
                  <a:lnTo>
                    <a:pt x="439" y="1596"/>
                  </a:lnTo>
                  <a:lnTo>
                    <a:pt x="445" y="1653"/>
                  </a:lnTo>
                  <a:lnTo>
                    <a:pt x="388" y="1719"/>
                  </a:lnTo>
                  <a:lnTo>
                    <a:pt x="378" y="1745"/>
                  </a:lnTo>
                  <a:lnTo>
                    <a:pt x="398" y="1791"/>
                  </a:lnTo>
                  <a:lnTo>
                    <a:pt x="452" y="1842"/>
                  </a:lnTo>
                  <a:lnTo>
                    <a:pt x="540" y="1899"/>
                  </a:lnTo>
                  <a:lnTo>
                    <a:pt x="584" y="1915"/>
                  </a:lnTo>
                  <a:lnTo>
                    <a:pt x="675" y="1993"/>
                  </a:lnTo>
                  <a:lnTo>
                    <a:pt x="691" y="2064"/>
                  </a:lnTo>
                  <a:lnTo>
                    <a:pt x="720" y="2098"/>
                  </a:lnTo>
                  <a:lnTo>
                    <a:pt x="720" y="2113"/>
                  </a:lnTo>
                  <a:lnTo>
                    <a:pt x="694" y="2139"/>
                  </a:lnTo>
                  <a:lnTo>
                    <a:pt x="694" y="2155"/>
                  </a:lnTo>
                  <a:lnTo>
                    <a:pt x="757" y="2264"/>
                  </a:lnTo>
                  <a:lnTo>
                    <a:pt x="770" y="2259"/>
                  </a:lnTo>
                  <a:lnTo>
                    <a:pt x="773" y="2243"/>
                  </a:lnTo>
                  <a:lnTo>
                    <a:pt x="795" y="2243"/>
                  </a:lnTo>
                  <a:lnTo>
                    <a:pt x="802" y="2253"/>
                  </a:lnTo>
                  <a:lnTo>
                    <a:pt x="821" y="2179"/>
                  </a:lnTo>
                  <a:lnTo>
                    <a:pt x="858" y="2161"/>
                  </a:lnTo>
                  <a:lnTo>
                    <a:pt x="912" y="2170"/>
                  </a:lnTo>
                  <a:lnTo>
                    <a:pt x="953" y="2189"/>
                  </a:lnTo>
                  <a:lnTo>
                    <a:pt x="991" y="2218"/>
                  </a:lnTo>
                  <a:lnTo>
                    <a:pt x="1035" y="2199"/>
                  </a:lnTo>
                  <a:lnTo>
                    <a:pt x="1016" y="2117"/>
                  </a:lnTo>
                  <a:lnTo>
                    <a:pt x="1010" y="2075"/>
                  </a:lnTo>
                  <a:lnTo>
                    <a:pt x="1039" y="2060"/>
                  </a:lnTo>
                  <a:lnTo>
                    <a:pt x="1136" y="2032"/>
                  </a:lnTo>
                  <a:lnTo>
                    <a:pt x="1142" y="2025"/>
                  </a:lnTo>
                  <a:lnTo>
                    <a:pt x="1111" y="1984"/>
                  </a:lnTo>
                  <a:lnTo>
                    <a:pt x="1111" y="1971"/>
                  </a:lnTo>
                  <a:lnTo>
                    <a:pt x="1124" y="1963"/>
                  </a:lnTo>
                  <a:lnTo>
                    <a:pt x="1130" y="1931"/>
                  </a:lnTo>
                  <a:lnTo>
                    <a:pt x="1142" y="1912"/>
                  </a:lnTo>
                  <a:lnTo>
                    <a:pt x="1136" y="1905"/>
                  </a:lnTo>
                  <a:lnTo>
                    <a:pt x="1133" y="1889"/>
                  </a:lnTo>
                  <a:lnTo>
                    <a:pt x="1133" y="1873"/>
                  </a:lnTo>
                  <a:lnTo>
                    <a:pt x="1148" y="1798"/>
                  </a:lnTo>
                  <a:lnTo>
                    <a:pt x="1148" y="1738"/>
                  </a:lnTo>
                  <a:lnTo>
                    <a:pt x="1199" y="1690"/>
                  </a:lnTo>
                  <a:lnTo>
                    <a:pt x="1228" y="1628"/>
                  </a:lnTo>
                  <a:lnTo>
                    <a:pt x="1231" y="1602"/>
                  </a:lnTo>
                  <a:lnTo>
                    <a:pt x="1275" y="1524"/>
                  </a:lnTo>
                  <a:lnTo>
                    <a:pt x="1262" y="1435"/>
                  </a:lnTo>
                  <a:lnTo>
                    <a:pt x="1225" y="1363"/>
                  </a:lnTo>
                  <a:lnTo>
                    <a:pt x="1237" y="1312"/>
                  </a:lnTo>
                  <a:lnTo>
                    <a:pt x="1231" y="1278"/>
                  </a:lnTo>
                  <a:lnTo>
                    <a:pt x="1243" y="1262"/>
                  </a:lnTo>
                  <a:lnTo>
                    <a:pt x="1164" y="307"/>
                  </a:lnTo>
                  <a:lnTo>
                    <a:pt x="1148" y="297"/>
                  </a:lnTo>
                  <a:lnTo>
                    <a:pt x="1136" y="271"/>
                  </a:lnTo>
                  <a:lnTo>
                    <a:pt x="1117" y="183"/>
                  </a:lnTo>
                  <a:lnTo>
                    <a:pt x="1105" y="158"/>
                  </a:lnTo>
                  <a:lnTo>
                    <a:pt x="1076" y="132"/>
                  </a:lnTo>
                  <a:lnTo>
                    <a:pt x="1047" y="73"/>
                  </a:lnTo>
                  <a:lnTo>
                    <a:pt x="1047" y="0"/>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41" name="Freeform 1068"/>
            <p:cNvSpPr>
              <a:spLocks/>
            </p:cNvSpPr>
            <p:nvPr/>
          </p:nvSpPr>
          <p:spPr bwMode="auto">
            <a:xfrm>
              <a:off x="2899" y="1786"/>
              <a:ext cx="536" cy="463"/>
            </a:xfrm>
            <a:custGeom>
              <a:avLst/>
              <a:gdLst>
                <a:gd name="T0" fmla="*/ 7 w 2142"/>
                <a:gd name="T1" fmla="*/ 7 h 1852"/>
                <a:gd name="T2" fmla="*/ 7 w 2142"/>
                <a:gd name="T3" fmla="*/ 7 h 1852"/>
                <a:gd name="T4" fmla="*/ 7 w 2142"/>
                <a:gd name="T5" fmla="*/ 7 h 1852"/>
                <a:gd name="T6" fmla="*/ 7 w 2142"/>
                <a:gd name="T7" fmla="*/ 7 h 1852"/>
                <a:gd name="T8" fmla="*/ 8 w 2142"/>
                <a:gd name="T9" fmla="*/ 7 h 1852"/>
                <a:gd name="T10" fmla="*/ 8 w 2142"/>
                <a:gd name="T11" fmla="*/ 7 h 1852"/>
                <a:gd name="T12" fmla="*/ 8 w 2142"/>
                <a:gd name="T13" fmla="*/ 7 h 1852"/>
                <a:gd name="T14" fmla="*/ 8 w 2142"/>
                <a:gd name="T15" fmla="*/ 6 h 1852"/>
                <a:gd name="T16" fmla="*/ 8 w 2142"/>
                <a:gd name="T17" fmla="*/ 6 h 1852"/>
                <a:gd name="T18" fmla="*/ 8 w 2142"/>
                <a:gd name="T19" fmla="*/ 6 h 1852"/>
                <a:gd name="T20" fmla="*/ 8 w 2142"/>
                <a:gd name="T21" fmla="*/ 6 h 1852"/>
                <a:gd name="T22" fmla="*/ 8 w 2142"/>
                <a:gd name="T23" fmla="*/ 6 h 1852"/>
                <a:gd name="T24" fmla="*/ 8 w 2142"/>
                <a:gd name="T25" fmla="*/ 6 h 1852"/>
                <a:gd name="T26" fmla="*/ 8 w 2142"/>
                <a:gd name="T27" fmla="*/ 5 h 1852"/>
                <a:gd name="T28" fmla="*/ 8 w 2142"/>
                <a:gd name="T29" fmla="*/ 5 h 1852"/>
                <a:gd name="T30" fmla="*/ 8 w 2142"/>
                <a:gd name="T31" fmla="*/ 5 h 1852"/>
                <a:gd name="T32" fmla="*/ 8 w 2142"/>
                <a:gd name="T33" fmla="*/ 4 h 1852"/>
                <a:gd name="T34" fmla="*/ 7 w 2142"/>
                <a:gd name="T35" fmla="*/ 4 h 1852"/>
                <a:gd name="T36" fmla="*/ 7 w 2142"/>
                <a:gd name="T37" fmla="*/ 4 h 1852"/>
                <a:gd name="T38" fmla="*/ 7 w 2142"/>
                <a:gd name="T39" fmla="*/ 3 h 1852"/>
                <a:gd name="T40" fmla="*/ 7 w 2142"/>
                <a:gd name="T41" fmla="*/ 3 h 1852"/>
                <a:gd name="T42" fmla="*/ 7 w 2142"/>
                <a:gd name="T43" fmla="*/ 3 h 1852"/>
                <a:gd name="T44" fmla="*/ 6 w 2142"/>
                <a:gd name="T45" fmla="*/ 3 h 1852"/>
                <a:gd name="T46" fmla="*/ 6 w 2142"/>
                <a:gd name="T47" fmla="*/ 2 h 1852"/>
                <a:gd name="T48" fmla="*/ 6 w 2142"/>
                <a:gd name="T49" fmla="*/ 2 h 1852"/>
                <a:gd name="T50" fmla="*/ 5 w 2142"/>
                <a:gd name="T51" fmla="*/ 1 h 1852"/>
                <a:gd name="T52" fmla="*/ 5 w 2142"/>
                <a:gd name="T53" fmla="*/ 1 h 1852"/>
                <a:gd name="T54" fmla="*/ 5 w 2142"/>
                <a:gd name="T55" fmla="*/ 1 h 1852"/>
                <a:gd name="T56" fmla="*/ 0 w 2142"/>
                <a:gd name="T57" fmla="*/ 0 h 1852"/>
                <a:gd name="T58" fmla="*/ 0 w 2142"/>
                <a:gd name="T59" fmla="*/ 1 h 1852"/>
                <a:gd name="T60" fmla="*/ 1 w 2142"/>
                <a:gd name="T61" fmla="*/ 1 h 1852"/>
                <a:gd name="T62" fmla="*/ 1 w 2142"/>
                <a:gd name="T63" fmla="*/ 1 h 1852"/>
                <a:gd name="T64" fmla="*/ 1 w 2142"/>
                <a:gd name="T65" fmla="*/ 2 h 1852"/>
                <a:gd name="T66" fmla="*/ 1 w 2142"/>
                <a:gd name="T67" fmla="*/ 2 h 1852"/>
                <a:gd name="T68" fmla="*/ 1 w 2142"/>
                <a:gd name="T69" fmla="*/ 2 h 1852"/>
                <a:gd name="T70" fmla="*/ 1 w 2142"/>
                <a:gd name="T71" fmla="*/ 3 h 1852"/>
                <a:gd name="T72" fmla="*/ 2 w 2142"/>
                <a:gd name="T73" fmla="*/ 3 h 1852"/>
                <a:gd name="T74" fmla="*/ 2 w 2142"/>
                <a:gd name="T75" fmla="*/ 7 h 18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42" h="1852">
                  <a:moveTo>
                    <a:pt x="369" y="1704"/>
                  </a:moveTo>
                  <a:lnTo>
                    <a:pt x="1801" y="1640"/>
                  </a:lnTo>
                  <a:lnTo>
                    <a:pt x="1795" y="1656"/>
                  </a:lnTo>
                  <a:lnTo>
                    <a:pt x="1826" y="1678"/>
                  </a:lnTo>
                  <a:lnTo>
                    <a:pt x="1839" y="1713"/>
                  </a:lnTo>
                  <a:lnTo>
                    <a:pt x="1833" y="1744"/>
                  </a:lnTo>
                  <a:lnTo>
                    <a:pt x="1788" y="1779"/>
                  </a:lnTo>
                  <a:lnTo>
                    <a:pt x="1751" y="1823"/>
                  </a:lnTo>
                  <a:lnTo>
                    <a:pt x="1748" y="1852"/>
                  </a:lnTo>
                  <a:lnTo>
                    <a:pt x="1965" y="1836"/>
                  </a:lnTo>
                  <a:lnTo>
                    <a:pt x="1981" y="1776"/>
                  </a:lnTo>
                  <a:lnTo>
                    <a:pt x="1974" y="1754"/>
                  </a:lnTo>
                  <a:lnTo>
                    <a:pt x="1990" y="1685"/>
                  </a:lnTo>
                  <a:lnTo>
                    <a:pt x="2016" y="1627"/>
                  </a:lnTo>
                  <a:lnTo>
                    <a:pt x="2035" y="1600"/>
                  </a:lnTo>
                  <a:lnTo>
                    <a:pt x="2075" y="1581"/>
                  </a:lnTo>
                  <a:lnTo>
                    <a:pt x="2091" y="1590"/>
                  </a:lnTo>
                  <a:lnTo>
                    <a:pt x="2110" y="1577"/>
                  </a:lnTo>
                  <a:lnTo>
                    <a:pt x="2142" y="1476"/>
                  </a:lnTo>
                  <a:lnTo>
                    <a:pt x="2129" y="1438"/>
                  </a:lnTo>
                  <a:lnTo>
                    <a:pt x="2113" y="1425"/>
                  </a:lnTo>
                  <a:lnTo>
                    <a:pt x="2104" y="1420"/>
                  </a:lnTo>
                  <a:lnTo>
                    <a:pt x="2098" y="1414"/>
                  </a:lnTo>
                  <a:lnTo>
                    <a:pt x="2091" y="1404"/>
                  </a:lnTo>
                  <a:lnTo>
                    <a:pt x="2069" y="1404"/>
                  </a:lnTo>
                  <a:lnTo>
                    <a:pt x="2066" y="1420"/>
                  </a:lnTo>
                  <a:lnTo>
                    <a:pt x="2053" y="1425"/>
                  </a:lnTo>
                  <a:lnTo>
                    <a:pt x="1990" y="1316"/>
                  </a:lnTo>
                  <a:lnTo>
                    <a:pt x="1990" y="1300"/>
                  </a:lnTo>
                  <a:lnTo>
                    <a:pt x="2016" y="1274"/>
                  </a:lnTo>
                  <a:lnTo>
                    <a:pt x="2016" y="1259"/>
                  </a:lnTo>
                  <a:lnTo>
                    <a:pt x="1987" y="1225"/>
                  </a:lnTo>
                  <a:lnTo>
                    <a:pt x="1971" y="1154"/>
                  </a:lnTo>
                  <a:lnTo>
                    <a:pt x="1880" y="1076"/>
                  </a:lnTo>
                  <a:lnTo>
                    <a:pt x="1836" y="1060"/>
                  </a:lnTo>
                  <a:lnTo>
                    <a:pt x="1748" y="1003"/>
                  </a:lnTo>
                  <a:lnTo>
                    <a:pt x="1694" y="952"/>
                  </a:lnTo>
                  <a:lnTo>
                    <a:pt x="1674" y="906"/>
                  </a:lnTo>
                  <a:lnTo>
                    <a:pt x="1684" y="880"/>
                  </a:lnTo>
                  <a:lnTo>
                    <a:pt x="1741" y="814"/>
                  </a:lnTo>
                  <a:lnTo>
                    <a:pt x="1735" y="757"/>
                  </a:lnTo>
                  <a:lnTo>
                    <a:pt x="1751" y="707"/>
                  </a:lnTo>
                  <a:lnTo>
                    <a:pt x="1738" y="681"/>
                  </a:lnTo>
                  <a:lnTo>
                    <a:pt x="1662" y="643"/>
                  </a:lnTo>
                  <a:lnTo>
                    <a:pt x="1637" y="656"/>
                  </a:lnTo>
                  <a:lnTo>
                    <a:pt x="1609" y="685"/>
                  </a:lnTo>
                  <a:lnTo>
                    <a:pt x="1593" y="672"/>
                  </a:lnTo>
                  <a:lnTo>
                    <a:pt x="1539" y="527"/>
                  </a:lnTo>
                  <a:lnTo>
                    <a:pt x="1514" y="502"/>
                  </a:lnTo>
                  <a:lnTo>
                    <a:pt x="1423" y="429"/>
                  </a:lnTo>
                  <a:lnTo>
                    <a:pt x="1331" y="322"/>
                  </a:lnTo>
                  <a:lnTo>
                    <a:pt x="1325" y="293"/>
                  </a:lnTo>
                  <a:lnTo>
                    <a:pt x="1302" y="228"/>
                  </a:lnTo>
                  <a:lnTo>
                    <a:pt x="1296" y="152"/>
                  </a:lnTo>
                  <a:lnTo>
                    <a:pt x="1312" y="107"/>
                  </a:lnTo>
                  <a:lnTo>
                    <a:pt x="1312" y="91"/>
                  </a:lnTo>
                  <a:lnTo>
                    <a:pt x="1221" y="0"/>
                  </a:lnTo>
                  <a:lnTo>
                    <a:pt x="0" y="38"/>
                  </a:lnTo>
                  <a:lnTo>
                    <a:pt x="22" y="72"/>
                  </a:lnTo>
                  <a:lnTo>
                    <a:pt x="53" y="104"/>
                  </a:lnTo>
                  <a:lnTo>
                    <a:pt x="63" y="157"/>
                  </a:lnTo>
                  <a:lnTo>
                    <a:pt x="107" y="212"/>
                  </a:lnTo>
                  <a:lnTo>
                    <a:pt x="126" y="224"/>
                  </a:lnTo>
                  <a:lnTo>
                    <a:pt x="116" y="265"/>
                  </a:lnTo>
                  <a:lnTo>
                    <a:pt x="123" y="277"/>
                  </a:lnTo>
                  <a:lnTo>
                    <a:pt x="255" y="378"/>
                  </a:lnTo>
                  <a:lnTo>
                    <a:pt x="214" y="429"/>
                  </a:lnTo>
                  <a:lnTo>
                    <a:pt x="204" y="479"/>
                  </a:lnTo>
                  <a:lnTo>
                    <a:pt x="227" y="505"/>
                  </a:lnTo>
                  <a:lnTo>
                    <a:pt x="262" y="521"/>
                  </a:lnTo>
                  <a:lnTo>
                    <a:pt x="281" y="590"/>
                  </a:lnTo>
                  <a:lnTo>
                    <a:pt x="312" y="612"/>
                  </a:lnTo>
                  <a:lnTo>
                    <a:pt x="344" y="619"/>
                  </a:lnTo>
                  <a:lnTo>
                    <a:pt x="356" y="628"/>
                  </a:lnTo>
                  <a:lnTo>
                    <a:pt x="366" y="1502"/>
                  </a:lnTo>
                  <a:lnTo>
                    <a:pt x="369" y="1704"/>
                  </a:lnTo>
                  <a:close/>
                </a:path>
              </a:pathLst>
            </a:custGeom>
            <a:noFill/>
            <a:ln w="9525">
              <a:solidFill>
                <a:schemeClr val="tx1"/>
              </a:solidFill>
              <a:round/>
              <a:headEnd/>
              <a:tailEnd/>
            </a:ln>
          </p:spPr>
          <p:txBody>
            <a:bodyPr/>
            <a:lstStyle/>
            <a:p>
              <a:endParaRPr lang="en-US"/>
            </a:p>
          </p:txBody>
        </p:sp>
        <p:sp>
          <p:nvSpPr>
            <p:cNvPr id="16442" name="Freeform 1069"/>
            <p:cNvSpPr>
              <a:spLocks/>
            </p:cNvSpPr>
            <p:nvPr/>
          </p:nvSpPr>
          <p:spPr bwMode="auto">
            <a:xfrm>
              <a:off x="2899" y="1786"/>
              <a:ext cx="536" cy="463"/>
            </a:xfrm>
            <a:custGeom>
              <a:avLst/>
              <a:gdLst>
                <a:gd name="T0" fmla="*/ 7 w 2142"/>
                <a:gd name="T1" fmla="*/ 7 h 1852"/>
                <a:gd name="T2" fmla="*/ 7 w 2142"/>
                <a:gd name="T3" fmla="*/ 7 h 1852"/>
                <a:gd name="T4" fmla="*/ 7 w 2142"/>
                <a:gd name="T5" fmla="*/ 7 h 1852"/>
                <a:gd name="T6" fmla="*/ 7 w 2142"/>
                <a:gd name="T7" fmla="*/ 7 h 1852"/>
                <a:gd name="T8" fmla="*/ 8 w 2142"/>
                <a:gd name="T9" fmla="*/ 7 h 1852"/>
                <a:gd name="T10" fmla="*/ 8 w 2142"/>
                <a:gd name="T11" fmla="*/ 7 h 1852"/>
                <a:gd name="T12" fmla="*/ 8 w 2142"/>
                <a:gd name="T13" fmla="*/ 7 h 1852"/>
                <a:gd name="T14" fmla="*/ 8 w 2142"/>
                <a:gd name="T15" fmla="*/ 6 h 1852"/>
                <a:gd name="T16" fmla="*/ 8 w 2142"/>
                <a:gd name="T17" fmla="*/ 6 h 1852"/>
                <a:gd name="T18" fmla="*/ 8 w 2142"/>
                <a:gd name="T19" fmla="*/ 6 h 1852"/>
                <a:gd name="T20" fmla="*/ 8 w 2142"/>
                <a:gd name="T21" fmla="*/ 6 h 1852"/>
                <a:gd name="T22" fmla="*/ 8 w 2142"/>
                <a:gd name="T23" fmla="*/ 6 h 1852"/>
                <a:gd name="T24" fmla="*/ 8 w 2142"/>
                <a:gd name="T25" fmla="*/ 6 h 1852"/>
                <a:gd name="T26" fmla="*/ 8 w 2142"/>
                <a:gd name="T27" fmla="*/ 5 h 1852"/>
                <a:gd name="T28" fmla="*/ 8 w 2142"/>
                <a:gd name="T29" fmla="*/ 5 h 1852"/>
                <a:gd name="T30" fmla="*/ 8 w 2142"/>
                <a:gd name="T31" fmla="*/ 5 h 1852"/>
                <a:gd name="T32" fmla="*/ 8 w 2142"/>
                <a:gd name="T33" fmla="*/ 4 h 1852"/>
                <a:gd name="T34" fmla="*/ 7 w 2142"/>
                <a:gd name="T35" fmla="*/ 4 h 1852"/>
                <a:gd name="T36" fmla="*/ 7 w 2142"/>
                <a:gd name="T37" fmla="*/ 4 h 1852"/>
                <a:gd name="T38" fmla="*/ 7 w 2142"/>
                <a:gd name="T39" fmla="*/ 3 h 1852"/>
                <a:gd name="T40" fmla="*/ 7 w 2142"/>
                <a:gd name="T41" fmla="*/ 3 h 1852"/>
                <a:gd name="T42" fmla="*/ 7 w 2142"/>
                <a:gd name="T43" fmla="*/ 3 h 1852"/>
                <a:gd name="T44" fmla="*/ 6 w 2142"/>
                <a:gd name="T45" fmla="*/ 3 h 1852"/>
                <a:gd name="T46" fmla="*/ 6 w 2142"/>
                <a:gd name="T47" fmla="*/ 2 h 1852"/>
                <a:gd name="T48" fmla="*/ 6 w 2142"/>
                <a:gd name="T49" fmla="*/ 2 h 1852"/>
                <a:gd name="T50" fmla="*/ 5 w 2142"/>
                <a:gd name="T51" fmla="*/ 1 h 1852"/>
                <a:gd name="T52" fmla="*/ 5 w 2142"/>
                <a:gd name="T53" fmla="*/ 1 h 1852"/>
                <a:gd name="T54" fmla="*/ 5 w 2142"/>
                <a:gd name="T55" fmla="*/ 1 h 1852"/>
                <a:gd name="T56" fmla="*/ 0 w 2142"/>
                <a:gd name="T57" fmla="*/ 0 h 1852"/>
                <a:gd name="T58" fmla="*/ 0 w 2142"/>
                <a:gd name="T59" fmla="*/ 1 h 1852"/>
                <a:gd name="T60" fmla="*/ 1 w 2142"/>
                <a:gd name="T61" fmla="*/ 1 h 1852"/>
                <a:gd name="T62" fmla="*/ 1 w 2142"/>
                <a:gd name="T63" fmla="*/ 1 h 1852"/>
                <a:gd name="T64" fmla="*/ 1 w 2142"/>
                <a:gd name="T65" fmla="*/ 2 h 1852"/>
                <a:gd name="T66" fmla="*/ 1 w 2142"/>
                <a:gd name="T67" fmla="*/ 2 h 1852"/>
                <a:gd name="T68" fmla="*/ 1 w 2142"/>
                <a:gd name="T69" fmla="*/ 2 h 1852"/>
                <a:gd name="T70" fmla="*/ 1 w 2142"/>
                <a:gd name="T71" fmla="*/ 3 h 1852"/>
                <a:gd name="T72" fmla="*/ 2 w 2142"/>
                <a:gd name="T73" fmla="*/ 3 h 1852"/>
                <a:gd name="T74" fmla="*/ 2 w 2142"/>
                <a:gd name="T75" fmla="*/ 7 h 185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42" h="1852">
                  <a:moveTo>
                    <a:pt x="369" y="1704"/>
                  </a:moveTo>
                  <a:lnTo>
                    <a:pt x="1801" y="1640"/>
                  </a:lnTo>
                  <a:lnTo>
                    <a:pt x="1795" y="1656"/>
                  </a:lnTo>
                  <a:lnTo>
                    <a:pt x="1826" y="1678"/>
                  </a:lnTo>
                  <a:lnTo>
                    <a:pt x="1839" y="1713"/>
                  </a:lnTo>
                  <a:lnTo>
                    <a:pt x="1833" y="1744"/>
                  </a:lnTo>
                  <a:lnTo>
                    <a:pt x="1788" y="1779"/>
                  </a:lnTo>
                  <a:lnTo>
                    <a:pt x="1751" y="1823"/>
                  </a:lnTo>
                  <a:lnTo>
                    <a:pt x="1748" y="1852"/>
                  </a:lnTo>
                  <a:lnTo>
                    <a:pt x="1965" y="1836"/>
                  </a:lnTo>
                  <a:lnTo>
                    <a:pt x="1981" y="1776"/>
                  </a:lnTo>
                  <a:lnTo>
                    <a:pt x="1974" y="1754"/>
                  </a:lnTo>
                  <a:lnTo>
                    <a:pt x="1990" y="1685"/>
                  </a:lnTo>
                  <a:lnTo>
                    <a:pt x="2016" y="1627"/>
                  </a:lnTo>
                  <a:lnTo>
                    <a:pt x="2035" y="1600"/>
                  </a:lnTo>
                  <a:lnTo>
                    <a:pt x="2075" y="1581"/>
                  </a:lnTo>
                  <a:lnTo>
                    <a:pt x="2091" y="1590"/>
                  </a:lnTo>
                  <a:lnTo>
                    <a:pt x="2110" y="1577"/>
                  </a:lnTo>
                  <a:lnTo>
                    <a:pt x="2142" y="1476"/>
                  </a:lnTo>
                  <a:lnTo>
                    <a:pt x="2129" y="1438"/>
                  </a:lnTo>
                  <a:lnTo>
                    <a:pt x="2113" y="1425"/>
                  </a:lnTo>
                  <a:lnTo>
                    <a:pt x="2104" y="1420"/>
                  </a:lnTo>
                  <a:lnTo>
                    <a:pt x="2098" y="1414"/>
                  </a:lnTo>
                  <a:lnTo>
                    <a:pt x="2091" y="1404"/>
                  </a:lnTo>
                  <a:lnTo>
                    <a:pt x="2069" y="1404"/>
                  </a:lnTo>
                  <a:lnTo>
                    <a:pt x="2066" y="1420"/>
                  </a:lnTo>
                  <a:lnTo>
                    <a:pt x="2053" y="1425"/>
                  </a:lnTo>
                  <a:lnTo>
                    <a:pt x="1990" y="1316"/>
                  </a:lnTo>
                  <a:lnTo>
                    <a:pt x="1990" y="1300"/>
                  </a:lnTo>
                  <a:lnTo>
                    <a:pt x="2016" y="1274"/>
                  </a:lnTo>
                  <a:lnTo>
                    <a:pt x="2016" y="1259"/>
                  </a:lnTo>
                  <a:lnTo>
                    <a:pt x="1987" y="1225"/>
                  </a:lnTo>
                  <a:lnTo>
                    <a:pt x="1971" y="1154"/>
                  </a:lnTo>
                  <a:lnTo>
                    <a:pt x="1880" y="1076"/>
                  </a:lnTo>
                  <a:lnTo>
                    <a:pt x="1836" y="1060"/>
                  </a:lnTo>
                  <a:lnTo>
                    <a:pt x="1748" y="1003"/>
                  </a:lnTo>
                  <a:lnTo>
                    <a:pt x="1694" y="952"/>
                  </a:lnTo>
                  <a:lnTo>
                    <a:pt x="1674" y="906"/>
                  </a:lnTo>
                  <a:lnTo>
                    <a:pt x="1684" y="880"/>
                  </a:lnTo>
                  <a:lnTo>
                    <a:pt x="1741" y="814"/>
                  </a:lnTo>
                  <a:lnTo>
                    <a:pt x="1735" y="757"/>
                  </a:lnTo>
                  <a:lnTo>
                    <a:pt x="1751" y="707"/>
                  </a:lnTo>
                  <a:lnTo>
                    <a:pt x="1738" y="681"/>
                  </a:lnTo>
                  <a:lnTo>
                    <a:pt x="1662" y="643"/>
                  </a:lnTo>
                  <a:lnTo>
                    <a:pt x="1637" y="656"/>
                  </a:lnTo>
                  <a:lnTo>
                    <a:pt x="1609" y="685"/>
                  </a:lnTo>
                  <a:lnTo>
                    <a:pt x="1593" y="672"/>
                  </a:lnTo>
                  <a:lnTo>
                    <a:pt x="1539" y="527"/>
                  </a:lnTo>
                  <a:lnTo>
                    <a:pt x="1514" y="502"/>
                  </a:lnTo>
                  <a:lnTo>
                    <a:pt x="1423" y="429"/>
                  </a:lnTo>
                  <a:lnTo>
                    <a:pt x="1331" y="322"/>
                  </a:lnTo>
                  <a:lnTo>
                    <a:pt x="1325" y="293"/>
                  </a:lnTo>
                  <a:lnTo>
                    <a:pt x="1302" y="228"/>
                  </a:lnTo>
                  <a:lnTo>
                    <a:pt x="1296" y="152"/>
                  </a:lnTo>
                  <a:lnTo>
                    <a:pt x="1312" y="107"/>
                  </a:lnTo>
                  <a:lnTo>
                    <a:pt x="1312" y="91"/>
                  </a:lnTo>
                  <a:lnTo>
                    <a:pt x="1221" y="0"/>
                  </a:lnTo>
                  <a:lnTo>
                    <a:pt x="0" y="38"/>
                  </a:lnTo>
                  <a:lnTo>
                    <a:pt x="22" y="72"/>
                  </a:lnTo>
                  <a:lnTo>
                    <a:pt x="53" y="104"/>
                  </a:lnTo>
                  <a:lnTo>
                    <a:pt x="63" y="157"/>
                  </a:lnTo>
                  <a:lnTo>
                    <a:pt x="107" y="212"/>
                  </a:lnTo>
                  <a:lnTo>
                    <a:pt x="126" y="224"/>
                  </a:lnTo>
                  <a:lnTo>
                    <a:pt x="116" y="265"/>
                  </a:lnTo>
                  <a:lnTo>
                    <a:pt x="123" y="277"/>
                  </a:lnTo>
                  <a:lnTo>
                    <a:pt x="255" y="378"/>
                  </a:lnTo>
                  <a:lnTo>
                    <a:pt x="214" y="429"/>
                  </a:lnTo>
                  <a:lnTo>
                    <a:pt x="204" y="479"/>
                  </a:lnTo>
                  <a:lnTo>
                    <a:pt x="227" y="505"/>
                  </a:lnTo>
                  <a:lnTo>
                    <a:pt x="262" y="521"/>
                  </a:lnTo>
                  <a:lnTo>
                    <a:pt x="281" y="590"/>
                  </a:lnTo>
                  <a:lnTo>
                    <a:pt x="312" y="612"/>
                  </a:lnTo>
                  <a:lnTo>
                    <a:pt x="344" y="619"/>
                  </a:lnTo>
                  <a:lnTo>
                    <a:pt x="356" y="628"/>
                  </a:lnTo>
                  <a:lnTo>
                    <a:pt x="366" y="1502"/>
                  </a:lnTo>
                  <a:lnTo>
                    <a:pt x="369" y="1704"/>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43" name="Freeform 1070"/>
            <p:cNvSpPr>
              <a:spLocks/>
            </p:cNvSpPr>
            <p:nvPr/>
          </p:nvSpPr>
          <p:spPr bwMode="auto">
            <a:xfrm>
              <a:off x="2992" y="2196"/>
              <a:ext cx="398" cy="366"/>
            </a:xfrm>
            <a:custGeom>
              <a:avLst/>
              <a:gdLst>
                <a:gd name="T0" fmla="*/ 0 w 1596"/>
                <a:gd name="T1" fmla="*/ 0 h 1464"/>
                <a:gd name="T2" fmla="*/ 5 w 1596"/>
                <a:gd name="T3" fmla="*/ 0 h 1464"/>
                <a:gd name="T4" fmla="*/ 5 w 1596"/>
                <a:gd name="T5" fmla="*/ 0 h 1464"/>
                <a:gd name="T6" fmla="*/ 6 w 1596"/>
                <a:gd name="T7" fmla="*/ 0 h 1464"/>
                <a:gd name="T8" fmla="*/ 6 w 1596"/>
                <a:gd name="T9" fmla="*/ 0 h 1464"/>
                <a:gd name="T10" fmla="*/ 6 w 1596"/>
                <a:gd name="T11" fmla="*/ 1 h 1464"/>
                <a:gd name="T12" fmla="*/ 5 w 1596"/>
                <a:gd name="T13" fmla="*/ 1 h 1464"/>
                <a:gd name="T14" fmla="*/ 5 w 1596"/>
                <a:gd name="T15" fmla="*/ 1 h 1464"/>
                <a:gd name="T16" fmla="*/ 5 w 1596"/>
                <a:gd name="T17" fmla="*/ 1 h 1464"/>
                <a:gd name="T18" fmla="*/ 6 w 1596"/>
                <a:gd name="T19" fmla="*/ 1 h 1464"/>
                <a:gd name="T20" fmla="*/ 6 w 1596"/>
                <a:gd name="T21" fmla="*/ 1 h 1464"/>
                <a:gd name="T22" fmla="*/ 6 w 1596"/>
                <a:gd name="T23" fmla="*/ 1 h 1464"/>
                <a:gd name="T24" fmla="*/ 6 w 1596"/>
                <a:gd name="T25" fmla="*/ 1 h 1464"/>
                <a:gd name="T26" fmla="*/ 6 w 1596"/>
                <a:gd name="T27" fmla="*/ 1 h 1464"/>
                <a:gd name="T28" fmla="*/ 6 w 1596"/>
                <a:gd name="T29" fmla="*/ 2 h 1464"/>
                <a:gd name="T30" fmla="*/ 6 w 1596"/>
                <a:gd name="T31" fmla="*/ 2 h 1464"/>
                <a:gd name="T32" fmla="*/ 6 w 1596"/>
                <a:gd name="T33" fmla="*/ 2 h 1464"/>
                <a:gd name="T34" fmla="*/ 6 w 1596"/>
                <a:gd name="T35" fmla="*/ 2 h 1464"/>
                <a:gd name="T36" fmla="*/ 6 w 1596"/>
                <a:gd name="T37" fmla="*/ 2 h 1464"/>
                <a:gd name="T38" fmla="*/ 5 w 1596"/>
                <a:gd name="T39" fmla="*/ 3 h 1464"/>
                <a:gd name="T40" fmla="*/ 5 w 1596"/>
                <a:gd name="T41" fmla="*/ 3 h 1464"/>
                <a:gd name="T42" fmla="*/ 5 w 1596"/>
                <a:gd name="T43" fmla="*/ 3 h 1464"/>
                <a:gd name="T44" fmla="*/ 5 w 1596"/>
                <a:gd name="T45" fmla="*/ 3 h 1464"/>
                <a:gd name="T46" fmla="*/ 5 w 1596"/>
                <a:gd name="T47" fmla="*/ 3 h 1464"/>
                <a:gd name="T48" fmla="*/ 5 w 1596"/>
                <a:gd name="T49" fmla="*/ 3 h 1464"/>
                <a:gd name="T50" fmla="*/ 5 w 1596"/>
                <a:gd name="T51" fmla="*/ 4 h 1464"/>
                <a:gd name="T52" fmla="*/ 5 w 1596"/>
                <a:gd name="T53" fmla="*/ 4 h 1464"/>
                <a:gd name="T54" fmla="*/ 5 w 1596"/>
                <a:gd name="T55" fmla="*/ 4 h 1464"/>
                <a:gd name="T56" fmla="*/ 5 w 1596"/>
                <a:gd name="T57" fmla="*/ 4 h 1464"/>
                <a:gd name="T58" fmla="*/ 5 w 1596"/>
                <a:gd name="T59" fmla="*/ 4 h 1464"/>
                <a:gd name="T60" fmla="*/ 5 w 1596"/>
                <a:gd name="T61" fmla="*/ 4 h 1464"/>
                <a:gd name="T62" fmla="*/ 4 w 1596"/>
                <a:gd name="T63" fmla="*/ 5 h 1464"/>
                <a:gd name="T64" fmla="*/ 4 w 1596"/>
                <a:gd name="T65" fmla="*/ 5 h 1464"/>
                <a:gd name="T66" fmla="*/ 4 w 1596"/>
                <a:gd name="T67" fmla="*/ 5 h 1464"/>
                <a:gd name="T68" fmla="*/ 4 w 1596"/>
                <a:gd name="T69" fmla="*/ 5 h 1464"/>
                <a:gd name="T70" fmla="*/ 4 w 1596"/>
                <a:gd name="T71" fmla="*/ 5 h 1464"/>
                <a:gd name="T72" fmla="*/ 5 w 1596"/>
                <a:gd name="T73" fmla="*/ 5 h 1464"/>
                <a:gd name="T74" fmla="*/ 5 w 1596"/>
                <a:gd name="T75" fmla="*/ 6 h 1464"/>
                <a:gd name="T76" fmla="*/ 4 w 1596"/>
                <a:gd name="T77" fmla="*/ 6 h 1464"/>
                <a:gd name="T78" fmla="*/ 4 w 1596"/>
                <a:gd name="T79" fmla="*/ 6 h 1464"/>
                <a:gd name="T80" fmla="*/ 4 w 1596"/>
                <a:gd name="T81" fmla="*/ 6 h 1464"/>
                <a:gd name="T82" fmla="*/ 1 w 1596"/>
                <a:gd name="T83" fmla="*/ 6 h 1464"/>
                <a:gd name="T84" fmla="*/ 1 w 1596"/>
                <a:gd name="T85" fmla="*/ 5 h 1464"/>
                <a:gd name="T86" fmla="*/ 0 w 1596"/>
                <a:gd name="T87" fmla="*/ 5 h 1464"/>
                <a:gd name="T88" fmla="*/ 0 w 1596"/>
                <a:gd name="T89" fmla="*/ 5 h 1464"/>
                <a:gd name="T90" fmla="*/ 0 w 1596"/>
                <a:gd name="T91" fmla="*/ 5 h 1464"/>
                <a:gd name="T92" fmla="*/ 0 w 1596"/>
                <a:gd name="T93" fmla="*/ 5 h 1464"/>
                <a:gd name="T94" fmla="*/ 0 w 1596"/>
                <a:gd name="T95" fmla="*/ 2 h 1464"/>
                <a:gd name="T96" fmla="*/ 0 w 1596"/>
                <a:gd name="T97" fmla="*/ 0 h 146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96" h="1464">
                  <a:moveTo>
                    <a:pt x="0" y="64"/>
                  </a:moveTo>
                  <a:lnTo>
                    <a:pt x="1432" y="0"/>
                  </a:lnTo>
                  <a:lnTo>
                    <a:pt x="1426" y="16"/>
                  </a:lnTo>
                  <a:lnTo>
                    <a:pt x="1457" y="38"/>
                  </a:lnTo>
                  <a:lnTo>
                    <a:pt x="1470" y="73"/>
                  </a:lnTo>
                  <a:lnTo>
                    <a:pt x="1464" y="104"/>
                  </a:lnTo>
                  <a:lnTo>
                    <a:pt x="1419" y="139"/>
                  </a:lnTo>
                  <a:lnTo>
                    <a:pt x="1382" y="183"/>
                  </a:lnTo>
                  <a:lnTo>
                    <a:pt x="1379" y="212"/>
                  </a:lnTo>
                  <a:lnTo>
                    <a:pt x="1596" y="196"/>
                  </a:lnTo>
                  <a:lnTo>
                    <a:pt x="1583" y="215"/>
                  </a:lnTo>
                  <a:lnTo>
                    <a:pt x="1589" y="234"/>
                  </a:lnTo>
                  <a:lnTo>
                    <a:pt x="1578" y="268"/>
                  </a:lnTo>
                  <a:lnTo>
                    <a:pt x="1536" y="313"/>
                  </a:lnTo>
                  <a:lnTo>
                    <a:pt x="1520" y="394"/>
                  </a:lnTo>
                  <a:lnTo>
                    <a:pt x="1480" y="449"/>
                  </a:lnTo>
                  <a:lnTo>
                    <a:pt x="1485" y="505"/>
                  </a:lnTo>
                  <a:lnTo>
                    <a:pt x="1483" y="574"/>
                  </a:lnTo>
                  <a:lnTo>
                    <a:pt x="1470" y="581"/>
                  </a:lnTo>
                  <a:lnTo>
                    <a:pt x="1435" y="612"/>
                  </a:lnTo>
                  <a:lnTo>
                    <a:pt x="1432" y="635"/>
                  </a:lnTo>
                  <a:lnTo>
                    <a:pt x="1369" y="691"/>
                  </a:lnTo>
                  <a:lnTo>
                    <a:pt x="1347" y="752"/>
                  </a:lnTo>
                  <a:lnTo>
                    <a:pt x="1353" y="818"/>
                  </a:lnTo>
                  <a:lnTo>
                    <a:pt x="1344" y="853"/>
                  </a:lnTo>
                  <a:lnTo>
                    <a:pt x="1284" y="890"/>
                  </a:lnTo>
                  <a:lnTo>
                    <a:pt x="1243" y="947"/>
                  </a:lnTo>
                  <a:lnTo>
                    <a:pt x="1227" y="965"/>
                  </a:lnTo>
                  <a:lnTo>
                    <a:pt x="1227" y="1020"/>
                  </a:lnTo>
                  <a:lnTo>
                    <a:pt x="1198" y="1054"/>
                  </a:lnTo>
                  <a:lnTo>
                    <a:pt x="1198" y="1095"/>
                  </a:lnTo>
                  <a:lnTo>
                    <a:pt x="1180" y="1148"/>
                  </a:lnTo>
                  <a:lnTo>
                    <a:pt x="1145" y="1202"/>
                  </a:lnTo>
                  <a:lnTo>
                    <a:pt x="1161" y="1262"/>
                  </a:lnTo>
                  <a:lnTo>
                    <a:pt x="1190" y="1297"/>
                  </a:lnTo>
                  <a:lnTo>
                    <a:pt x="1192" y="1338"/>
                  </a:lnTo>
                  <a:lnTo>
                    <a:pt x="1204" y="1350"/>
                  </a:lnTo>
                  <a:lnTo>
                    <a:pt x="1204" y="1366"/>
                  </a:lnTo>
                  <a:lnTo>
                    <a:pt x="1186" y="1379"/>
                  </a:lnTo>
                  <a:lnTo>
                    <a:pt x="1180" y="1414"/>
                  </a:lnTo>
                  <a:lnTo>
                    <a:pt x="1180" y="1436"/>
                  </a:lnTo>
                  <a:lnTo>
                    <a:pt x="208" y="1464"/>
                  </a:lnTo>
                  <a:lnTo>
                    <a:pt x="208" y="1249"/>
                  </a:lnTo>
                  <a:lnTo>
                    <a:pt x="157" y="1237"/>
                  </a:lnTo>
                  <a:lnTo>
                    <a:pt x="114" y="1255"/>
                  </a:lnTo>
                  <a:lnTo>
                    <a:pt x="98" y="1252"/>
                  </a:lnTo>
                  <a:lnTo>
                    <a:pt x="47" y="1215"/>
                  </a:lnTo>
                  <a:lnTo>
                    <a:pt x="56" y="505"/>
                  </a:lnTo>
                  <a:lnTo>
                    <a:pt x="0" y="64"/>
                  </a:lnTo>
                  <a:close/>
                </a:path>
              </a:pathLst>
            </a:custGeom>
            <a:noFill/>
            <a:ln w="9525">
              <a:solidFill>
                <a:schemeClr val="tx1"/>
              </a:solidFill>
              <a:round/>
              <a:headEnd/>
              <a:tailEnd/>
            </a:ln>
          </p:spPr>
          <p:txBody>
            <a:bodyPr/>
            <a:lstStyle/>
            <a:p>
              <a:endParaRPr lang="en-US"/>
            </a:p>
          </p:txBody>
        </p:sp>
        <p:sp>
          <p:nvSpPr>
            <p:cNvPr id="16444" name="Freeform 1071"/>
            <p:cNvSpPr>
              <a:spLocks/>
            </p:cNvSpPr>
            <p:nvPr/>
          </p:nvSpPr>
          <p:spPr bwMode="auto">
            <a:xfrm>
              <a:off x="2992" y="2196"/>
              <a:ext cx="398" cy="366"/>
            </a:xfrm>
            <a:custGeom>
              <a:avLst/>
              <a:gdLst>
                <a:gd name="T0" fmla="*/ 0 w 1596"/>
                <a:gd name="T1" fmla="*/ 0 h 1464"/>
                <a:gd name="T2" fmla="*/ 5 w 1596"/>
                <a:gd name="T3" fmla="*/ 0 h 1464"/>
                <a:gd name="T4" fmla="*/ 5 w 1596"/>
                <a:gd name="T5" fmla="*/ 0 h 1464"/>
                <a:gd name="T6" fmla="*/ 6 w 1596"/>
                <a:gd name="T7" fmla="*/ 0 h 1464"/>
                <a:gd name="T8" fmla="*/ 6 w 1596"/>
                <a:gd name="T9" fmla="*/ 0 h 1464"/>
                <a:gd name="T10" fmla="*/ 6 w 1596"/>
                <a:gd name="T11" fmla="*/ 1 h 1464"/>
                <a:gd name="T12" fmla="*/ 5 w 1596"/>
                <a:gd name="T13" fmla="*/ 1 h 1464"/>
                <a:gd name="T14" fmla="*/ 5 w 1596"/>
                <a:gd name="T15" fmla="*/ 1 h 1464"/>
                <a:gd name="T16" fmla="*/ 5 w 1596"/>
                <a:gd name="T17" fmla="*/ 1 h 1464"/>
                <a:gd name="T18" fmla="*/ 6 w 1596"/>
                <a:gd name="T19" fmla="*/ 1 h 1464"/>
                <a:gd name="T20" fmla="*/ 6 w 1596"/>
                <a:gd name="T21" fmla="*/ 1 h 1464"/>
                <a:gd name="T22" fmla="*/ 6 w 1596"/>
                <a:gd name="T23" fmla="*/ 1 h 1464"/>
                <a:gd name="T24" fmla="*/ 6 w 1596"/>
                <a:gd name="T25" fmla="*/ 1 h 1464"/>
                <a:gd name="T26" fmla="*/ 6 w 1596"/>
                <a:gd name="T27" fmla="*/ 1 h 1464"/>
                <a:gd name="T28" fmla="*/ 6 w 1596"/>
                <a:gd name="T29" fmla="*/ 2 h 1464"/>
                <a:gd name="T30" fmla="*/ 6 w 1596"/>
                <a:gd name="T31" fmla="*/ 2 h 1464"/>
                <a:gd name="T32" fmla="*/ 6 w 1596"/>
                <a:gd name="T33" fmla="*/ 2 h 1464"/>
                <a:gd name="T34" fmla="*/ 6 w 1596"/>
                <a:gd name="T35" fmla="*/ 2 h 1464"/>
                <a:gd name="T36" fmla="*/ 6 w 1596"/>
                <a:gd name="T37" fmla="*/ 2 h 1464"/>
                <a:gd name="T38" fmla="*/ 5 w 1596"/>
                <a:gd name="T39" fmla="*/ 3 h 1464"/>
                <a:gd name="T40" fmla="*/ 5 w 1596"/>
                <a:gd name="T41" fmla="*/ 3 h 1464"/>
                <a:gd name="T42" fmla="*/ 5 w 1596"/>
                <a:gd name="T43" fmla="*/ 3 h 1464"/>
                <a:gd name="T44" fmla="*/ 5 w 1596"/>
                <a:gd name="T45" fmla="*/ 3 h 1464"/>
                <a:gd name="T46" fmla="*/ 5 w 1596"/>
                <a:gd name="T47" fmla="*/ 3 h 1464"/>
                <a:gd name="T48" fmla="*/ 5 w 1596"/>
                <a:gd name="T49" fmla="*/ 3 h 1464"/>
                <a:gd name="T50" fmla="*/ 5 w 1596"/>
                <a:gd name="T51" fmla="*/ 4 h 1464"/>
                <a:gd name="T52" fmla="*/ 5 w 1596"/>
                <a:gd name="T53" fmla="*/ 4 h 1464"/>
                <a:gd name="T54" fmla="*/ 5 w 1596"/>
                <a:gd name="T55" fmla="*/ 4 h 1464"/>
                <a:gd name="T56" fmla="*/ 5 w 1596"/>
                <a:gd name="T57" fmla="*/ 4 h 1464"/>
                <a:gd name="T58" fmla="*/ 5 w 1596"/>
                <a:gd name="T59" fmla="*/ 4 h 1464"/>
                <a:gd name="T60" fmla="*/ 5 w 1596"/>
                <a:gd name="T61" fmla="*/ 4 h 1464"/>
                <a:gd name="T62" fmla="*/ 4 w 1596"/>
                <a:gd name="T63" fmla="*/ 5 h 1464"/>
                <a:gd name="T64" fmla="*/ 4 w 1596"/>
                <a:gd name="T65" fmla="*/ 5 h 1464"/>
                <a:gd name="T66" fmla="*/ 4 w 1596"/>
                <a:gd name="T67" fmla="*/ 5 h 1464"/>
                <a:gd name="T68" fmla="*/ 4 w 1596"/>
                <a:gd name="T69" fmla="*/ 5 h 1464"/>
                <a:gd name="T70" fmla="*/ 4 w 1596"/>
                <a:gd name="T71" fmla="*/ 5 h 1464"/>
                <a:gd name="T72" fmla="*/ 5 w 1596"/>
                <a:gd name="T73" fmla="*/ 5 h 1464"/>
                <a:gd name="T74" fmla="*/ 5 w 1596"/>
                <a:gd name="T75" fmla="*/ 6 h 1464"/>
                <a:gd name="T76" fmla="*/ 4 w 1596"/>
                <a:gd name="T77" fmla="*/ 6 h 1464"/>
                <a:gd name="T78" fmla="*/ 4 w 1596"/>
                <a:gd name="T79" fmla="*/ 6 h 1464"/>
                <a:gd name="T80" fmla="*/ 4 w 1596"/>
                <a:gd name="T81" fmla="*/ 6 h 1464"/>
                <a:gd name="T82" fmla="*/ 1 w 1596"/>
                <a:gd name="T83" fmla="*/ 6 h 1464"/>
                <a:gd name="T84" fmla="*/ 1 w 1596"/>
                <a:gd name="T85" fmla="*/ 5 h 1464"/>
                <a:gd name="T86" fmla="*/ 0 w 1596"/>
                <a:gd name="T87" fmla="*/ 5 h 1464"/>
                <a:gd name="T88" fmla="*/ 0 w 1596"/>
                <a:gd name="T89" fmla="*/ 5 h 1464"/>
                <a:gd name="T90" fmla="*/ 0 w 1596"/>
                <a:gd name="T91" fmla="*/ 5 h 1464"/>
                <a:gd name="T92" fmla="*/ 0 w 1596"/>
                <a:gd name="T93" fmla="*/ 5 h 1464"/>
                <a:gd name="T94" fmla="*/ 0 w 1596"/>
                <a:gd name="T95" fmla="*/ 2 h 1464"/>
                <a:gd name="T96" fmla="*/ 0 w 1596"/>
                <a:gd name="T97" fmla="*/ 0 h 1464"/>
                <a:gd name="T98" fmla="*/ 0 w 1596"/>
                <a:gd name="T99" fmla="*/ 0 h 14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596" h="1464">
                  <a:moveTo>
                    <a:pt x="0" y="64"/>
                  </a:moveTo>
                  <a:lnTo>
                    <a:pt x="1432" y="0"/>
                  </a:lnTo>
                  <a:lnTo>
                    <a:pt x="1426" y="16"/>
                  </a:lnTo>
                  <a:lnTo>
                    <a:pt x="1457" y="38"/>
                  </a:lnTo>
                  <a:lnTo>
                    <a:pt x="1470" y="73"/>
                  </a:lnTo>
                  <a:lnTo>
                    <a:pt x="1464" y="104"/>
                  </a:lnTo>
                  <a:lnTo>
                    <a:pt x="1419" y="139"/>
                  </a:lnTo>
                  <a:lnTo>
                    <a:pt x="1382" y="183"/>
                  </a:lnTo>
                  <a:lnTo>
                    <a:pt x="1379" y="212"/>
                  </a:lnTo>
                  <a:lnTo>
                    <a:pt x="1596" y="196"/>
                  </a:lnTo>
                  <a:lnTo>
                    <a:pt x="1583" y="215"/>
                  </a:lnTo>
                  <a:lnTo>
                    <a:pt x="1589" y="234"/>
                  </a:lnTo>
                  <a:lnTo>
                    <a:pt x="1578" y="268"/>
                  </a:lnTo>
                  <a:lnTo>
                    <a:pt x="1536" y="313"/>
                  </a:lnTo>
                  <a:lnTo>
                    <a:pt x="1520" y="394"/>
                  </a:lnTo>
                  <a:lnTo>
                    <a:pt x="1480" y="449"/>
                  </a:lnTo>
                  <a:lnTo>
                    <a:pt x="1485" y="505"/>
                  </a:lnTo>
                  <a:lnTo>
                    <a:pt x="1483" y="574"/>
                  </a:lnTo>
                  <a:lnTo>
                    <a:pt x="1470" y="581"/>
                  </a:lnTo>
                  <a:lnTo>
                    <a:pt x="1435" y="612"/>
                  </a:lnTo>
                  <a:lnTo>
                    <a:pt x="1432" y="635"/>
                  </a:lnTo>
                  <a:lnTo>
                    <a:pt x="1369" y="691"/>
                  </a:lnTo>
                  <a:lnTo>
                    <a:pt x="1347" y="752"/>
                  </a:lnTo>
                  <a:lnTo>
                    <a:pt x="1353" y="818"/>
                  </a:lnTo>
                  <a:lnTo>
                    <a:pt x="1344" y="853"/>
                  </a:lnTo>
                  <a:lnTo>
                    <a:pt x="1284" y="890"/>
                  </a:lnTo>
                  <a:lnTo>
                    <a:pt x="1243" y="947"/>
                  </a:lnTo>
                  <a:lnTo>
                    <a:pt x="1227" y="965"/>
                  </a:lnTo>
                  <a:lnTo>
                    <a:pt x="1227" y="1020"/>
                  </a:lnTo>
                  <a:lnTo>
                    <a:pt x="1198" y="1054"/>
                  </a:lnTo>
                  <a:lnTo>
                    <a:pt x="1198" y="1095"/>
                  </a:lnTo>
                  <a:lnTo>
                    <a:pt x="1180" y="1148"/>
                  </a:lnTo>
                  <a:lnTo>
                    <a:pt x="1145" y="1202"/>
                  </a:lnTo>
                  <a:lnTo>
                    <a:pt x="1161" y="1262"/>
                  </a:lnTo>
                  <a:lnTo>
                    <a:pt x="1190" y="1297"/>
                  </a:lnTo>
                  <a:lnTo>
                    <a:pt x="1192" y="1338"/>
                  </a:lnTo>
                  <a:lnTo>
                    <a:pt x="1204" y="1350"/>
                  </a:lnTo>
                  <a:lnTo>
                    <a:pt x="1204" y="1366"/>
                  </a:lnTo>
                  <a:lnTo>
                    <a:pt x="1186" y="1379"/>
                  </a:lnTo>
                  <a:lnTo>
                    <a:pt x="1180" y="1414"/>
                  </a:lnTo>
                  <a:lnTo>
                    <a:pt x="1180" y="1436"/>
                  </a:lnTo>
                  <a:lnTo>
                    <a:pt x="208" y="1464"/>
                  </a:lnTo>
                  <a:lnTo>
                    <a:pt x="208" y="1249"/>
                  </a:lnTo>
                  <a:lnTo>
                    <a:pt x="157" y="1237"/>
                  </a:lnTo>
                  <a:lnTo>
                    <a:pt x="114" y="1255"/>
                  </a:lnTo>
                  <a:lnTo>
                    <a:pt x="98" y="1252"/>
                  </a:lnTo>
                  <a:lnTo>
                    <a:pt x="47" y="1215"/>
                  </a:lnTo>
                  <a:lnTo>
                    <a:pt x="56" y="505"/>
                  </a:lnTo>
                  <a:lnTo>
                    <a:pt x="0" y="64"/>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45" name="Freeform 1072"/>
            <p:cNvSpPr>
              <a:spLocks/>
            </p:cNvSpPr>
            <p:nvPr/>
          </p:nvSpPr>
          <p:spPr bwMode="auto">
            <a:xfrm>
              <a:off x="3044" y="2555"/>
              <a:ext cx="454" cy="395"/>
            </a:xfrm>
            <a:custGeom>
              <a:avLst/>
              <a:gdLst>
                <a:gd name="T0" fmla="*/ 4 w 1817"/>
                <a:gd name="T1" fmla="*/ 0 h 1580"/>
                <a:gd name="T2" fmla="*/ 4 w 1817"/>
                <a:gd name="T3" fmla="*/ 1 h 1580"/>
                <a:gd name="T4" fmla="*/ 4 w 1817"/>
                <a:gd name="T5" fmla="*/ 1 h 1580"/>
                <a:gd name="T6" fmla="*/ 3 w 1817"/>
                <a:gd name="T7" fmla="*/ 2 h 1580"/>
                <a:gd name="T8" fmla="*/ 6 w 1817"/>
                <a:gd name="T9" fmla="*/ 3 h 1580"/>
                <a:gd name="T10" fmla="*/ 6 w 1817"/>
                <a:gd name="T11" fmla="*/ 4 h 1580"/>
                <a:gd name="T12" fmla="*/ 6 w 1817"/>
                <a:gd name="T13" fmla="*/ 4 h 1580"/>
                <a:gd name="T14" fmla="*/ 5 w 1817"/>
                <a:gd name="T15" fmla="*/ 4 h 1580"/>
                <a:gd name="T16" fmla="*/ 5 w 1817"/>
                <a:gd name="T17" fmla="*/ 5 h 1580"/>
                <a:gd name="T18" fmla="*/ 6 w 1817"/>
                <a:gd name="T19" fmla="*/ 5 h 1580"/>
                <a:gd name="T20" fmla="*/ 6 w 1817"/>
                <a:gd name="T21" fmla="*/ 5 h 1580"/>
                <a:gd name="T22" fmla="*/ 6 w 1817"/>
                <a:gd name="T23" fmla="*/ 5 h 1580"/>
                <a:gd name="T24" fmla="*/ 6 w 1817"/>
                <a:gd name="T25" fmla="*/ 5 h 1580"/>
                <a:gd name="T26" fmla="*/ 6 w 1817"/>
                <a:gd name="T27" fmla="*/ 5 h 1580"/>
                <a:gd name="T28" fmla="*/ 7 w 1817"/>
                <a:gd name="T29" fmla="*/ 5 h 1580"/>
                <a:gd name="T30" fmla="*/ 7 w 1817"/>
                <a:gd name="T31" fmla="*/ 5 h 1580"/>
                <a:gd name="T32" fmla="*/ 6 w 1817"/>
                <a:gd name="T33" fmla="*/ 5 h 1580"/>
                <a:gd name="T34" fmla="*/ 6 w 1817"/>
                <a:gd name="T35" fmla="*/ 6 h 1580"/>
                <a:gd name="T36" fmla="*/ 7 w 1817"/>
                <a:gd name="T37" fmla="*/ 6 h 1580"/>
                <a:gd name="T38" fmla="*/ 6 w 1817"/>
                <a:gd name="T39" fmla="*/ 6 h 1580"/>
                <a:gd name="T40" fmla="*/ 6 w 1817"/>
                <a:gd name="T41" fmla="*/ 6 h 1580"/>
                <a:gd name="T42" fmla="*/ 5 w 1817"/>
                <a:gd name="T43" fmla="*/ 6 h 1580"/>
                <a:gd name="T44" fmla="*/ 5 w 1817"/>
                <a:gd name="T45" fmla="*/ 6 h 1580"/>
                <a:gd name="T46" fmla="*/ 5 w 1817"/>
                <a:gd name="T47" fmla="*/ 6 h 1580"/>
                <a:gd name="T48" fmla="*/ 5 w 1817"/>
                <a:gd name="T49" fmla="*/ 6 h 1580"/>
                <a:gd name="T50" fmla="*/ 4 w 1817"/>
                <a:gd name="T51" fmla="*/ 6 h 1580"/>
                <a:gd name="T52" fmla="*/ 4 w 1817"/>
                <a:gd name="T53" fmla="*/ 6 h 1580"/>
                <a:gd name="T54" fmla="*/ 3 w 1817"/>
                <a:gd name="T55" fmla="*/ 5 h 1580"/>
                <a:gd name="T56" fmla="*/ 3 w 1817"/>
                <a:gd name="T57" fmla="*/ 5 h 1580"/>
                <a:gd name="T58" fmla="*/ 3 w 1817"/>
                <a:gd name="T59" fmla="*/ 5 h 1580"/>
                <a:gd name="T60" fmla="*/ 3 w 1817"/>
                <a:gd name="T61" fmla="*/ 5 h 1580"/>
                <a:gd name="T62" fmla="*/ 3 w 1817"/>
                <a:gd name="T63" fmla="*/ 6 h 1580"/>
                <a:gd name="T64" fmla="*/ 1 w 1817"/>
                <a:gd name="T65" fmla="*/ 5 h 1580"/>
                <a:gd name="T66" fmla="*/ 0 w 1817"/>
                <a:gd name="T67" fmla="*/ 5 h 1580"/>
                <a:gd name="T68" fmla="*/ 0 w 1817"/>
                <a:gd name="T69" fmla="*/ 5 h 1580"/>
                <a:gd name="T70" fmla="*/ 0 w 1817"/>
                <a:gd name="T71" fmla="*/ 4 h 1580"/>
                <a:gd name="T72" fmla="*/ 0 w 1817"/>
                <a:gd name="T73" fmla="*/ 4 h 1580"/>
                <a:gd name="T74" fmla="*/ 1 w 1817"/>
                <a:gd name="T75" fmla="*/ 4 h 1580"/>
                <a:gd name="T76" fmla="*/ 0 w 1817"/>
                <a:gd name="T77" fmla="*/ 3 h 1580"/>
                <a:gd name="T78" fmla="*/ 0 w 1817"/>
                <a:gd name="T79" fmla="*/ 3 h 1580"/>
                <a:gd name="T80" fmla="*/ 0 w 1817"/>
                <a:gd name="T81" fmla="*/ 3 h 1580"/>
                <a:gd name="T82" fmla="*/ 0 w 1817"/>
                <a:gd name="T83" fmla="*/ 2 h 158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817" h="1580">
                  <a:moveTo>
                    <a:pt x="0" y="28"/>
                  </a:moveTo>
                  <a:lnTo>
                    <a:pt x="972" y="0"/>
                  </a:lnTo>
                  <a:lnTo>
                    <a:pt x="972" y="34"/>
                  </a:lnTo>
                  <a:lnTo>
                    <a:pt x="1012" y="116"/>
                  </a:lnTo>
                  <a:lnTo>
                    <a:pt x="1019" y="193"/>
                  </a:lnTo>
                  <a:lnTo>
                    <a:pt x="1041" y="233"/>
                  </a:lnTo>
                  <a:lnTo>
                    <a:pt x="1060" y="255"/>
                  </a:lnTo>
                  <a:lnTo>
                    <a:pt x="1063" y="294"/>
                  </a:lnTo>
                  <a:lnTo>
                    <a:pt x="1019" y="318"/>
                  </a:lnTo>
                  <a:lnTo>
                    <a:pt x="1009" y="331"/>
                  </a:lnTo>
                  <a:lnTo>
                    <a:pt x="987" y="416"/>
                  </a:lnTo>
                  <a:lnTo>
                    <a:pt x="924" y="514"/>
                  </a:lnTo>
                  <a:lnTo>
                    <a:pt x="871" y="685"/>
                  </a:lnTo>
                  <a:lnTo>
                    <a:pt x="865" y="810"/>
                  </a:lnTo>
                  <a:lnTo>
                    <a:pt x="1495" y="782"/>
                  </a:lnTo>
                  <a:lnTo>
                    <a:pt x="1511" y="801"/>
                  </a:lnTo>
                  <a:lnTo>
                    <a:pt x="1492" y="864"/>
                  </a:lnTo>
                  <a:lnTo>
                    <a:pt x="1492" y="953"/>
                  </a:lnTo>
                  <a:lnTo>
                    <a:pt x="1562" y="1018"/>
                  </a:lnTo>
                  <a:lnTo>
                    <a:pt x="1577" y="1094"/>
                  </a:lnTo>
                  <a:lnTo>
                    <a:pt x="1485" y="1075"/>
                  </a:lnTo>
                  <a:lnTo>
                    <a:pt x="1404" y="1038"/>
                  </a:lnTo>
                  <a:lnTo>
                    <a:pt x="1381" y="1034"/>
                  </a:lnTo>
                  <a:lnTo>
                    <a:pt x="1360" y="1047"/>
                  </a:lnTo>
                  <a:lnTo>
                    <a:pt x="1299" y="1100"/>
                  </a:lnTo>
                  <a:lnTo>
                    <a:pt x="1296" y="1129"/>
                  </a:lnTo>
                  <a:lnTo>
                    <a:pt x="1322" y="1161"/>
                  </a:lnTo>
                  <a:lnTo>
                    <a:pt x="1354" y="1170"/>
                  </a:lnTo>
                  <a:lnTo>
                    <a:pt x="1423" y="1164"/>
                  </a:lnTo>
                  <a:lnTo>
                    <a:pt x="1461" y="1139"/>
                  </a:lnTo>
                  <a:lnTo>
                    <a:pt x="1485" y="1126"/>
                  </a:lnTo>
                  <a:lnTo>
                    <a:pt x="1527" y="1126"/>
                  </a:lnTo>
                  <a:lnTo>
                    <a:pt x="1546" y="1123"/>
                  </a:lnTo>
                  <a:lnTo>
                    <a:pt x="1549" y="1139"/>
                  </a:lnTo>
                  <a:lnTo>
                    <a:pt x="1540" y="1155"/>
                  </a:lnTo>
                  <a:lnTo>
                    <a:pt x="1514" y="1176"/>
                  </a:lnTo>
                  <a:lnTo>
                    <a:pt x="1521" y="1201"/>
                  </a:lnTo>
                  <a:lnTo>
                    <a:pt x="1546" y="1214"/>
                  </a:lnTo>
                  <a:lnTo>
                    <a:pt x="1565" y="1220"/>
                  </a:lnTo>
                  <a:lnTo>
                    <a:pt x="1580" y="1204"/>
                  </a:lnTo>
                  <a:lnTo>
                    <a:pt x="1609" y="1155"/>
                  </a:lnTo>
                  <a:lnTo>
                    <a:pt x="1678" y="1126"/>
                  </a:lnTo>
                  <a:lnTo>
                    <a:pt x="1703" y="1113"/>
                  </a:lnTo>
                  <a:lnTo>
                    <a:pt x="1719" y="1113"/>
                  </a:lnTo>
                  <a:lnTo>
                    <a:pt x="1735" y="1135"/>
                  </a:lnTo>
                  <a:lnTo>
                    <a:pt x="1726" y="1164"/>
                  </a:lnTo>
                  <a:lnTo>
                    <a:pt x="1735" y="1179"/>
                  </a:lnTo>
                  <a:lnTo>
                    <a:pt x="1732" y="1201"/>
                  </a:lnTo>
                  <a:lnTo>
                    <a:pt x="1700" y="1224"/>
                  </a:lnTo>
                  <a:lnTo>
                    <a:pt x="1650" y="1290"/>
                  </a:lnTo>
                  <a:lnTo>
                    <a:pt x="1596" y="1328"/>
                  </a:lnTo>
                  <a:lnTo>
                    <a:pt x="1593" y="1366"/>
                  </a:lnTo>
                  <a:lnTo>
                    <a:pt x="1612" y="1394"/>
                  </a:lnTo>
                  <a:lnTo>
                    <a:pt x="1681" y="1435"/>
                  </a:lnTo>
                  <a:lnTo>
                    <a:pt x="1801" y="1482"/>
                  </a:lnTo>
                  <a:lnTo>
                    <a:pt x="1817" y="1504"/>
                  </a:lnTo>
                  <a:lnTo>
                    <a:pt x="1804" y="1533"/>
                  </a:lnTo>
                  <a:lnTo>
                    <a:pt x="1779" y="1539"/>
                  </a:lnTo>
                  <a:lnTo>
                    <a:pt x="1687" y="1580"/>
                  </a:lnTo>
                  <a:lnTo>
                    <a:pt x="1678" y="1504"/>
                  </a:lnTo>
                  <a:lnTo>
                    <a:pt x="1625" y="1479"/>
                  </a:lnTo>
                  <a:lnTo>
                    <a:pt x="1521" y="1438"/>
                  </a:lnTo>
                  <a:lnTo>
                    <a:pt x="1508" y="1403"/>
                  </a:lnTo>
                  <a:lnTo>
                    <a:pt x="1489" y="1390"/>
                  </a:lnTo>
                  <a:lnTo>
                    <a:pt x="1461" y="1406"/>
                  </a:lnTo>
                  <a:lnTo>
                    <a:pt x="1445" y="1479"/>
                  </a:lnTo>
                  <a:lnTo>
                    <a:pt x="1455" y="1488"/>
                  </a:lnTo>
                  <a:lnTo>
                    <a:pt x="1458" y="1504"/>
                  </a:lnTo>
                  <a:lnTo>
                    <a:pt x="1404" y="1542"/>
                  </a:lnTo>
                  <a:lnTo>
                    <a:pt x="1381" y="1536"/>
                  </a:lnTo>
                  <a:lnTo>
                    <a:pt x="1354" y="1495"/>
                  </a:lnTo>
                  <a:lnTo>
                    <a:pt x="1338" y="1491"/>
                  </a:lnTo>
                  <a:lnTo>
                    <a:pt x="1303" y="1504"/>
                  </a:lnTo>
                  <a:lnTo>
                    <a:pt x="1287" y="1488"/>
                  </a:lnTo>
                  <a:lnTo>
                    <a:pt x="1272" y="1491"/>
                  </a:lnTo>
                  <a:lnTo>
                    <a:pt x="1224" y="1542"/>
                  </a:lnTo>
                  <a:lnTo>
                    <a:pt x="1171" y="1546"/>
                  </a:lnTo>
                  <a:lnTo>
                    <a:pt x="1152" y="1533"/>
                  </a:lnTo>
                  <a:lnTo>
                    <a:pt x="1094" y="1520"/>
                  </a:lnTo>
                  <a:lnTo>
                    <a:pt x="1009" y="1416"/>
                  </a:lnTo>
                  <a:lnTo>
                    <a:pt x="962" y="1406"/>
                  </a:lnTo>
                  <a:lnTo>
                    <a:pt x="915" y="1384"/>
                  </a:lnTo>
                  <a:lnTo>
                    <a:pt x="896" y="1353"/>
                  </a:lnTo>
                  <a:lnTo>
                    <a:pt x="884" y="1353"/>
                  </a:lnTo>
                  <a:lnTo>
                    <a:pt x="881" y="1347"/>
                  </a:lnTo>
                  <a:lnTo>
                    <a:pt x="874" y="1341"/>
                  </a:lnTo>
                  <a:lnTo>
                    <a:pt x="881" y="1321"/>
                  </a:lnTo>
                  <a:lnTo>
                    <a:pt x="858" y="1315"/>
                  </a:lnTo>
                  <a:lnTo>
                    <a:pt x="846" y="1321"/>
                  </a:lnTo>
                  <a:lnTo>
                    <a:pt x="807" y="1315"/>
                  </a:lnTo>
                  <a:lnTo>
                    <a:pt x="798" y="1309"/>
                  </a:lnTo>
                  <a:lnTo>
                    <a:pt x="791" y="1283"/>
                  </a:lnTo>
                  <a:lnTo>
                    <a:pt x="770" y="1283"/>
                  </a:lnTo>
                  <a:lnTo>
                    <a:pt x="703" y="1344"/>
                  </a:lnTo>
                  <a:lnTo>
                    <a:pt x="735" y="1378"/>
                  </a:lnTo>
                  <a:lnTo>
                    <a:pt x="722" y="1390"/>
                  </a:lnTo>
                  <a:lnTo>
                    <a:pt x="618" y="1394"/>
                  </a:lnTo>
                  <a:lnTo>
                    <a:pt x="438" y="1363"/>
                  </a:lnTo>
                  <a:lnTo>
                    <a:pt x="334" y="1321"/>
                  </a:lnTo>
                  <a:lnTo>
                    <a:pt x="98" y="1356"/>
                  </a:lnTo>
                  <a:lnTo>
                    <a:pt x="82" y="1341"/>
                  </a:lnTo>
                  <a:lnTo>
                    <a:pt x="76" y="1315"/>
                  </a:lnTo>
                  <a:lnTo>
                    <a:pt x="86" y="1302"/>
                  </a:lnTo>
                  <a:lnTo>
                    <a:pt x="95" y="1277"/>
                  </a:lnTo>
                  <a:lnTo>
                    <a:pt x="120" y="1252"/>
                  </a:lnTo>
                  <a:lnTo>
                    <a:pt x="151" y="1164"/>
                  </a:lnTo>
                  <a:lnTo>
                    <a:pt x="126" y="1126"/>
                  </a:lnTo>
                  <a:lnTo>
                    <a:pt x="126" y="1097"/>
                  </a:lnTo>
                  <a:lnTo>
                    <a:pt x="132" y="1078"/>
                  </a:lnTo>
                  <a:lnTo>
                    <a:pt x="129" y="1054"/>
                  </a:lnTo>
                  <a:lnTo>
                    <a:pt x="139" y="1003"/>
                  </a:lnTo>
                  <a:lnTo>
                    <a:pt x="164" y="983"/>
                  </a:lnTo>
                  <a:lnTo>
                    <a:pt x="180" y="946"/>
                  </a:lnTo>
                  <a:lnTo>
                    <a:pt x="193" y="874"/>
                  </a:lnTo>
                  <a:lnTo>
                    <a:pt x="193" y="829"/>
                  </a:lnTo>
                  <a:lnTo>
                    <a:pt x="180" y="767"/>
                  </a:lnTo>
                  <a:lnTo>
                    <a:pt x="155" y="722"/>
                  </a:lnTo>
                  <a:lnTo>
                    <a:pt x="142" y="709"/>
                  </a:lnTo>
                  <a:lnTo>
                    <a:pt x="148" y="687"/>
                  </a:lnTo>
                  <a:lnTo>
                    <a:pt x="135" y="672"/>
                  </a:lnTo>
                  <a:lnTo>
                    <a:pt x="116" y="634"/>
                  </a:lnTo>
                  <a:lnTo>
                    <a:pt x="95" y="615"/>
                  </a:lnTo>
                  <a:lnTo>
                    <a:pt x="89" y="602"/>
                  </a:lnTo>
                  <a:lnTo>
                    <a:pt x="101" y="558"/>
                  </a:lnTo>
                  <a:lnTo>
                    <a:pt x="73" y="501"/>
                  </a:lnTo>
                  <a:lnTo>
                    <a:pt x="25" y="457"/>
                  </a:lnTo>
                  <a:lnTo>
                    <a:pt x="10" y="432"/>
                  </a:lnTo>
                  <a:lnTo>
                    <a:pt x="0" y="28"/>
                  </a:lnTo>
                  <a:close/>
                </a:path>
              </a:pathLst>
            </a:custGeom>
            <a:noFill/>
            <a:ln w="9525">
              <a:solidFill>
                <a:schemeClr val="tx1"/>
              </a:solidFill>
              <a:round/>
              <a:headEnd/>
              <a:tailEnd/>
            </a:ln>
          </p:spPr>
          <p:txBody>
            <a:bodyPr/>
            <a:lstStyle/>
            <a:p>
              <a:endParaRPr lang="en-US"/>
            </a:p>
          </p:txBody>
        </p:sp>
        <p:sp>
          <p:nvSpPr>
            <p:cNvPr id="16446" name="Freeform 1073"/>
            <p:cNvSpPr>
              <a:spLocks/>
            </p:cNvSpPr>
            <p:nvPr/>
          </p:nvSpPr>
          <p:spPr bwMode="auto">
            <a:xfrm>
              <a:off x="3044" y="2555"/>
              <a:ext cx="454" cy="395"/>
            </a:xfrm>
            <a:custGeom>
              <a:avLst/>
              <a:gdLst>
                <a:gd name="T0" fmla="*/ 4 w 1817"/>
                <a:gd name="T1" fmla="*/ 0 h 1580"/>
                <a:gd name="T2" fmla="*/ 4 w 1817"/>
                <a:gd name="T3" fmla="*/ 1 h 1580"/>
                <a:gd name="T4" fmla="*/ 4 w 1817"/>
                <a:gd name="T5" fmla="*/ 1 h 1580"/>
                <a:gd name="T6" fmla="*/ 3 w 1817"/>
                <a:gd name="T7" fmla="*/ 2 h 1580"/>
                <a:gd name="T8" fmla="*/ 6 w 1817"/>
                <a:gd name="T9" fmla="*/ 3 h 1580"/>
                <a:gd name="T10" fmla="*/ 6 w 1817"/>
                <a:gd name="T11" fmla="*/ 4 h 1580"/>
                <a:gd name="T12" fmla="*/ 6 w 1817"/>
                <a:gd name="T13" fmla="*/ 4 h 1580"/>
                <a:gd name="T14" fmla="*/ 5 w 1817"/>
                <a:gd name="T15" fmla="*/ 4 h 1580"/>
                <a:gd name="T16" fmla="*/ 5 w 1817"/>
                <a:gd name="T17" fmla="*/ 5 h 1580"/>
                <a:gd name="T18" fmla="*/ 6 w 1817"/>
                <a:gd name="T19" fmla="*/ 5 h 1580"/>
                <a:gd name="T20" fmla="*/ 6 w 1817"/>
                <a:gd name="T21" fmla="*/ 5 h 1580"/>
                <a:gd name="T22" fmla="*/ 6 w 1817"/>
                <a:gd name="T23" fmla="*/ 5 h 1580"/>
                <a:gd name="T24" fmla="*/ 6 w 1817"/>
                <a:gd name="T25" fmla="*/ 5 h 1580"/>
                <a:gd name="T26" fmla="*/ 6 w 1817"/>
                <a:gd name="T27" fmla="*/ 5 h 1580"/>
                <a:gd name="T28" fmla="*/ 7 w 1817"/>
                <a:gd name="T29" fmla="*/ 5 h 1580"/>
                <a:gd name="T30" fmla="*/ 7 w 1817"/>
                <a:gd name="T31" fmla="*/ 5 h 1580"/>
                <a:gd name="T32" fmla="*/ 6 w 1817"/>
                <a:gd name="T33" fmla="*/ 5 h 1580"/>
                <a:gd name="T34" fmla="*/ 6 w 1817"/>
                <a:gd name="T35" fmla="*/ 6 h 1580"/>
                <a:gd name="T36" fmla="*/ 7 w 1817"/>
                <a:gd name="T37" fmla="*/ 6 h 1580"/>
                <a:gd name="T38" fmla="*/ 6 w 1817"/>
                <a:gd name="T39" fmla="*/ 6 h 1580"/>
                <a:gd name="T40" fmla="*/ 6 w 1817"/>
                <a:gd name="T41" fmla="*/ 6 h 1580"/>
                <a:gd name="T42" fmla="*/ 5 w 1817"/>
                <a:gd name="T43" fmla="*/ 6 h 1580"/>
                <a:gd name="T44" fmla="*/ 5 w 1817"/>
                <a:gd name="T45" fmla="*/ 6 h 1580"/>
                <a:gd name="T46" fmla="*/ 5 w 1817"/>
                <a:gd name="T47" fmla="*/ 6 h 1580"/>
                <a:gd name="T48" fmla="*/ 5 w 1817"/>
                <a:gd name="T49" fmla="*/ 6 h 1580"/>
                <a:gd name="T50" fmla="*/ 4 w 1817"/>
                <a:gd name="T51" fmla="*/ 6 h 1580"/>
                <a:gd name="T52" fmla="*/ 4 w 1817"/>
                <a:gd name="T53" fmla="*/ 6 h 1580"/>
                <a:gd name="T54" fmla="*/ 3 w 1817"/>
                <a:gd name="T55" fmla="*/ 5 h 1580"/>
                <a:gd name="T56" fmla="*/ 3 w 1817"/>
                <a:gd name="T57" fmla="*/ 5 h 1580"/>
                <a:gd name="T58" fmla="*/ 3 w 1817"/>
                <a:gd name="T59" fmla="*/ 5 h 1580"/>
                <a:gd name="T60" fmla="*/ 3 w 1817"/>
                <a:gd name="T61" fmla="*/ 5 h 1580"/>
                <a:gd name="T62" fmla="*/ 3 w 1817"/>
                <a:gd name="T63" fmla="*/ 6 h 1580"/>
                <a:gd name="T64" fmla="*/ 1 w 1817"/>
                <a:gd name="T65" fmla="*/ 5 h 1580"/>
                <a:gd name="T66" fmla="*/ 0 w 1817"/>
                <a:gd name="T67" fmla="*/ 5 h 1580"/>
                <a:gd name="T68" fmla="*/ 0 w 1817"/>
                <a:gd name="T69" fmla="*/ 5 h 1580"/>
                <a:gd name="T70" fmla="*/ 0 w 1817"/>
                <a:gd name="T71" fmla="*/ 4 h 1580"/>
                <a:gd name="T72" fmla="*/ 0 w 1817"/>
                <a:gd name="T73" fmla="*/ 4 h 1580"/>
                <a:gd name="T74" fmla="*/ 1 w 1817"/>
                <a:gd name="T75" fmla="*/ 4 h 1580"/>
                <a:gd name="T76" fmla="*/ 0 w 1817"/>
                <a:gd name="T77" fmla="*/ 3 h 1580"/>
                <a:gd name="T78" fmla="*/ 0 w 1817"/>
                <a:gd name="T79" fmla="*/ 3 h 1580"/>
                <a:gd name="T80" fmla="*/ 0 w 1817"/>
                <a:gd name="T81" fmla="*/ 3 h 1580"/>
                <a:gd name="T82" fmla="*/ 0 w 1817"/>
                <a:gd name="T83" fmla="*/ 2 h 1580"/>
                <a:gd name="T84" fmla="*/ 0 w 1817"/>
                <a:gd name="T85" fmla="*/ 0 h 15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17" h="1580">
                  <a:moveTo>
                    <a:pt x="0" y="28"/>
                  </a:moveTo>
                  <a:lnTo>
                    <a:pt x="972" y="0"/>
                  </a:lnTo>
                  <a:lnTo>
                    <a:pt x="972" y="34"/>
                  </a:lnTo>
                  <a:lnTo>
                    <a:pt x="1012" y="116"/>
                  </a:lnTo>
                  <a:lnTo>
                    <a:pt x="1019" y="193"/>
                  </a:lnTo>
                  <a:lnTo>
                    <a:pt x="1041" y="233"/>
                  </a:lnTo>
                  <a:lnTo>
                    <a:pt x="1060" y="255"/>
                  </a:lnTo>
                  <a:lnTo>
                    <a:pt x="1063" y="294"/>
                  </a:lnTo>
                  <a:lnTo>
                    <a:pt x="1019" y="318"/>
                  </a:lnTo>
                  <a:lnTo>
                    <a:pt x="1009" y="331"/>
                  </a:lnTo>
                  <a:lnTo>
                    <a:pt x="987" y="416"/>
                  </a:lnTo>
                  <a:lnTo>
                    <a:pt x="924" y="514"/>
                  </a:lnTo>
                  <a:lnTo>
                    <a:pt x="871" y="685"/>
                  </a:lnTo>
                  <a:lnTo>
                    <a:pt x="865" y="810"/>
                  </a:lnTo>
                  <a:lnTo>
                    <a:pt x="1495" y="782"/>
                  </a:lnTo>
                  <a:lnTo>
                    <a:pt x="1511" y="801"/>
                  </a:lnTo>
                  <a:lnTo>
                    <a:pt x="1492" y="864"/>
                  </a:lnTo>
                  <a:lnTo>
                    <a:pt x="1492" y="953"/>
                  </a:lnTo>
                  <a:lnTo>
                    <a:pt x="1562" y="1018"/>
                  </a:lnTo>
                  <a:lnTo>
                    <a:pt x="1577" y="1094"/>
                  </a:lnTo>
                  <a:lnTo>
                    <a:pt x="1485" y="1075"/>
                  </a:lnTo>
                  <a:lnTo>
                    <a:pt x="1404" y="1038"/>
                  </a:lnTo>
                  <a:lnTo>
                    <a:pt x="1381" y="1034"/>
                  </a:lnTo>
                  <a:lnTo>
                    <a:pt x="1360" y="1047"/>
                  </a:lnTo>
                  <a:lnTo>
                    <a:pt x="1299" y="1100"/>
                  </a:lnTo>
                  <a:lnTo>
                    <a:pt x="1296" y="1129"/>
                  </a:lnTo>
                  <a:lnTo>
                    <a:pt x="1322" y="1161"/>
                  </a:lnTo>
                  <a:lnTo>
                    <a:pt x="1354" y="1170"/>
                  </a:lnTo>
                  <a:lnTo>
                    <a:pt x="1423" y="1164"/>
                  </a:lnTo>
                  <a:lnTo>
                    <a:pt x="1461" y="1139"/>
                  </a:lnTo>
                  <a:lnTo>
                    <a:pt x="1485" y="1126"/>
                  </a:lnTo>
                  <a:lnTo>
                    <a:pt x="1527" y="1126"/>
                  </a:lnTo>
                  <a:lnTo>
                    <a:pt x="1546" y="1123"/>
                  </a:lnTo>
                  <a:lnTo>
                    <a:pt x="1549" y="1139"/>
                  </a:lnTo>
                  <a:lnTo>
                    <a:pt x="1540" y="1155"/>
                  </a:lnTo>
                  <a:lnTo>
                    <a:pt x="1514" y="1176"/>
                  </a:lnTo>
                  <a:lnTo>
                    <a:pt x="1521" y="1201"/>
                  </a:lnTo>
                  <a:lnTo>
                    <a:pt x="1546" y="1214"/>
                  </a:lnTo>
                  <a:lnTo>
                    <a:pt x="1565" y="1220"/>
                  </a:lnTo>
                  <a:lnTo>
                    <a:pt x="1580" y="1204"/>
                  </a:lnTo>
                  <a:lnTo>
                    <a:pt x="1609" y="1155"/>
                  </a:lnTo>
                  <a:lnTo>
                    <a:pt x="1678" y="1126"/>
                  </a:lnTo>
                  <a:lnTo>
                    <a:pt x="1703" y="1113"/>
                  </a:lnTo>
                  <a:lnTo>
                    <a:pt x="1719" y="1113"/>
                  </a:lnTo>
                  <a:lnTo>
                    <a:pt x="1735" y="1135"/>
                  </a:lnTo>
                  <a:lnTo>
                    <a:pt x="1726" y="1164"/>
                  </a:lnTo>
                  <a:lnTo>
                    <a:pt x="1735" y="1179"/>
                  </a:lnTo>
                  <a:lnTo>
                    <a:pt x="1732" y="1201"/>
                  </a:lnTo>
                  <a:lnTo>
                    <a:pt x="1700" y="1224"/>
                  </a:lnTo>
                  <a:lnTo>
                    <a:pt x="1650" y="1290"/>
                  </a:lnTo>
                  <a:lnTo>
                    <a:pt x="1596" y="1328"/>
                  </a:lnTo>
                  <a:lnTo>
                    <a:pt x="1593" y="1366"/>
                  </a:lnTo>
                  <a:lnTo>
                    <a:pt x="1612" y="1394"/>
                  </a:lnTo>
                  <a:lnTo>
                    <a:pt x="1681" y="1435"/>
                  </a:lnTo>
                  <a:lnTo>
                    <a:pt x="1801" y="1482"/>
                  </a:lnTo>
                  <a:lnTo>
                    <a:pt x="1817" y="1504"/>
                  </a:lnTo>
                  <a:lnTo>
                    <a:pt x="1804" y="1533"/>
                  </a:lnTo>
                  <a:lnTo>
                    <a:pt x="1779" y="1539"/>
                  </a:lnTo>
                  <a:lnTo>
                    <a:pt x="1687" y="1580"/>
                  </a:lnTo>
                  <a:lnTo>
                    <a:pt x="1678" y="1504"/>
                  </a:lnTo>
                  <a:lnTo>
                    <a:pt x="1625" y="1479"/>
                  </a:lnTo>
                  <a:lnTo>
                    <a:pt x="1521" y="1438"/>
                  </a:lnTo>
                  <a:lnTo>
                    <a:pt x="1508" y="1403"/>
                  </a:lnTo>
                  <a:lnTo>
                    <a:pt x="1489" y="1390"/>
                  </a:lnTo>
                  <a:lnTo>
                    <a:pt x="1461" y="1406"/>
                  </a:lnTo>
                  <a:lnTo>
                    <a:pt x="1445" y="1479"/>
                  </a:lnTo>
                  <a:lnTo>
                    <a:pt x="1455" y="1488"/>
                  </a:lnTo>
                  <a:lnTo>
                    <a:pt x="1458" y="1504"/>
                  </a:lnTo>
                  <a:lnTo>
                    <a:pt x="1404" y="1542"/>
                  </a:lnTo>
                  <a:lnTo>
                    <a:pt x="1381" y="1536"/>
                  </a:lnTo>
                  <a:lnTo>
                    <a:pt x="1354" y="1495"/>
                  </a:lnTo>
                  <a:lnTo>
                    <a:pt x="1338" y="1491"/>
                  </a:lnTo>
                  <a:lnTo>
                    <a:pt x="1303" y="1504"/>
                  </a:lnTo>
                  <a:lnTo>
                    <a:pt x="1287" y="1488"/>
                  </a:lnTo>
                  <a:lnTo>
                    <a:pt x="1272" y="1491"/>
                  </a:lnTo>
                  <a:lnTo>
                    <a:pt x="1224" y="1542"/>
                  </a:lnTo>
                  <a:lnTo>
                    <a:pt x="1171" y="1546"/>
                  </a:lnTo>
                  <a:lnTo>
                    <a:pt x="1152" y="1533"/>
                  </a:lnTo>
                  <a:lnTo>
                    <a:pt x="1094" y="1520"/>
                  </a:lnTo>
                  <a:lnTo>
                    <a:pt x="1009" y="1416"/>
                  </a:lnTo>
                  <a:lnTo>
                    <a:pt x="962" y="1406"/>
                  </a:lnTo>
                  <a:lnTo>
                    <a:pt x="915" y="1384"/>
                  </a:lnTo>
                  <a:lnTo>
                    <a:pt x="896" y="1353"/>
                  </a:lnTo>
                  <a:lnTo>
                    <a:pt x="884" y="1353"/>
                  </a:lnTo>
                  <a:lnTo>
                    <a:pt x="881" y="1347"/>
                  </a:lnTo>
                  <a:lnTo>
                    <a:pt x="874" y="1341"/>
                  </a:lnTo>
                  <a:lnTo>
                    <a:pt x="881" y="1321"/>
                  </a:lnTo>
                  <a:lnTo>
                    <a:pt x="858" y="1315"/>
                  </a:lnTo>
                  <a:lnTo>
                    <a:pt x="846" y="1321"/>
                  </a:lnTo>
                  <a:lnTo>
                    <a:pt x="807" y="1315"/>
                  </a:lnTo>
                  <a:lnTo>
                    <a:pt x="798" y="1309"/>
                  </a:lnTo>
                  <a:lnTo>
                    <a:pt x="791" y="1283"/>
                  </a:lnTo>
                  <a:lnTo>
                    <a:pt x="770" y="1283"/>
                  </a:lnTo>
                  <a:lnTo>
                    <a:pt x="703" y="1344"/>
                  </a:lnTo>
                  <a:lnTo>
                    <a:pt x="735" y="1378"/>
                  </a:lnTo>
                  <a:lnTo>
                    <a:pt x="722" y="1390"/>
                  </a:lnTo>
                  <a:lnTo>
                    <a:pt x="618" y="1394"/>
                  </a:lnTo>
                  <a:lnTo>
                    <a:pt x="438" y="1363"/>
                  </a:lnTo>
                  <a:lnTo>
                    <a:pt x="334" y="1321"/>
                  </a:lnTo>
                  <a:lnTo>
                    <a:pt x="98" y="1356"/>
                  </a:lnTo>
                  <a:lnTo>
                    <a:pt x="82" y="1341"/>
                  </a:lnTo>
                  <a:lnTo>
                    <a:pt x="76" y="1315"/>
                  </a:lnTo>
                  <a:lnTo>
                    <a:pt x="86" y="1302"/>
                  </a:lnTo>
                  <a:lnTo>
                    <a:pt x="95" y="1277"/>
                  </a:lnTo>
                  <a:lnTo>
                    <a:pt x="120" y="1252"/>
                  </a:lnTo>
                  <a:lnTo>
                    <a:pt x="151" y="1164"/>
                  </a:lnTo>
                  <a:lnTo>
                    <a:pt x="126" y="1126"/>
                  </a:lnTo>
                  <a:lnTo>
                    <a:pt x="126" y="1097"/>
                  </a:lnTo>
                  <a:lnTo>
                    <a:pt x="132" y="1078"/>
                  </a:lnTo>
                  <a:lnTo>
                    <a:pt x="129" y="1054"/>
                  </a:lnTo>
                  <a:lnTo>
                    <a:pt x="139" y="1003"/>
                  </a:lnTo>
                  <a:lnTo>
                    <a:pt x="164" y="983"/>
                  </a:lnTo>
                  <a:lnTo>
                    <a:pt x="180" y="946"/>
                  </a:lnTo>
                  <a:lnTo>
                    <a:pt x="193" y="874"/>
                  </a:lnTo>
                  <a:lnTo>
                    <a:pt x="193" y="829"/>
                  </a:lnTo>
                  <a:lnTo>
                    <a:pt x="180" y="767"/>
                  </a:lnTo>
                  <a:lnTo>
                    <a:pt x="155" y="722"/>
                  </a:lnTo>
                  <a:lnTo>
                    <a:pt x="142" y="709"/>
                  </a:lnTo>
                  <a:lnTo>
                    <a:pt x="148" y="687"/>
                  </a:lnTo>
                  <a:lnTo>
                    <a:pt x="135" y="672"/>
                  </a:lnTo>
                  <a:lnTo>
                    <a:pt x="116" y="634"/>
                  </a:lnTo>
                  <a:lnTo>
                    <a:pt x="95" y="615"/>
                  </a:lnTo>
                  <a:lnTo>
                    <a:pt x="89" y="602"/>
                  </a:lnTo>
                  <a:lnTo>
                    <a:pt x="101" y="558"/>
                  </a:lnTo>
                  <a:lnTo>
                    <a:pt x="73" y="501"/>
                  </a:lnTo>
                  <a:lnTo>
                    <a:pt x="25" y="457"/>
                  </a:lnTo>
                  <a:lnTo>
                    <a:pt x="10" y="432"/>
                  </a:lnTo>
                  <a:lnTo>
                    <a:pt x="0" y="28"/>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47" name="Freeform 1074"/>
            <p:cNvSpPr>
              <a:spLocks/>
            </p:cNvSpPr>
            <p:nvPr/>
          </p:nvSpPr>
          <p:spPr bwMode="auto">
            <a:xfrm>
              <a:off x="3260" y="2337"/>
              <a:ext cx="281" cy="493"/>
            </a:xfrm>
            <a:custGeom>
              <a:avLst/>
              <a:gdLst>
                <a:gd name="T0" fmla="*/ 4 w 1125"/>
                <a:gd name="T1" fmla="*/ 0 h 1968"/>
                <a:gd name="T2" fmla="*/ 1 w 1125"/>
                <a:gd name="T3" fmla="*/ 0 h 1968"/>
                <a:gd name="T4" fmla="*/ 1 w 1125"/>
                <a:gd name="T5" fmla="*/ 0 h 1968"/>
                <a:gd name="T6" fmla="*/ 1 w 1125"/>
                <a:gd name="T7" fmla="*/ 1 h 1968"/>
                <a:gd name="T8" fmla="*/ 1 w 1125"/>
                <a:gd name="T9" fmla="*/ 1 h 1968"/>
                <a:gd name="T10" fmla="*/ 1 w 1125"/>
                <a:gd name="T11" fmla="*/ 1 h 1968"/>
                <a:gd name="T12" fmla="*/ 1 w 1125"/>
                <a:gd name="T13" fmla="*/ 1 h 1968"/>
                <a:gd name="T14" fmla="*/ 1 w 1125"/>
                <a:gd name="T15" fmla="*/ 1 h 1968"/>
                <a:gd name="T16" fmla="*/ 0 w 1125"/>
                <a:gd name="T17" fmla="*/ 2 h 1968"/>
                <a:gd name="T18" fmla="*/ 0 w 1125"/>
                <a:gd name="T19" fmla="*/ 2 h 1968"/>
                <a:gd name="T20" fmla="*/ 0 w 1125"/>
                <a:gd name="T21" fmla="*/ 2 h 1968"/>
                <a:gd name="T22" fmla="*/ 0 w 1125"/>
                <a:gd name="T23" fmla="*/ 2 h 1968"/>
                <a:gd name="T24" fmla="*/ 0 w 1125"/>
                <a:gd name="T25" fmla="*/ 2 h 1968"/>
                <a:gd name="T26" fmla="*/ 0 w 1125"/>
                <a:gd name="T27" fmla="*/ 2 h 1968"/>
                <a:gd name="T28" fmla="*/ 0 w 1125"/>
                <a:gd name="T29" fmla="*/ 3 h 1968"/>
                <a:gd name="T30" fmla="*/ 0 w 1125"/>
                <a:gd name="T31" fmla="*/ 3 h 1968"/>
                <a:gd name="T32" fmla="*/ 0 w 1125"/>
                <a:gd name="T33" fmla="*/ 3 h 1968"/>
                <a:gd name="T34" fmla="*/ 0 w 1125"/>
                <a:gd name="T35" fmla="*/ 3 h 1968"/>
                <a:gd name="T36" fmla="*/ 0 w 1125"/>
                <a:gd name="T37" fmla="*/ 3 h 1968"/>
                <a:gd name="T38" fmla="*/ 0 w 1125"/>
                <a:gd name="T39" fmla="*/ 3 h 1968"/>
                <a:gd name="T40" fmla="*/ 0 w 1125"/>
                <a:gd name="T41" fmla="*/ 3 h 1968"/>
                <a:gd name="T42" fmla="*/ 0 w 1125"/>
                <a:gd name="T43" fmla="*/ 3 h 1968"/>
                <a:gd name="T44" fmla="*/ 0 w 1125"/>
                <a:gd name="T45" fmla="*/ 4 h 1968"/>
                <a:gd name="T46" fmla="*/ 0 w 1125"/>
                <a:gd name="T47" fmla="*/ 4 h 1968"/>
                <a:gd name="T48" fmla="*/ 0 w 1125"/>
                <a:gd name="T49" fmla="*/ 4 h 1968"/>
                <a:gd name="T50" fmla="*/ 0 w 1125"/>
                <a:gd name="T51" fmla="*/ 4 h 1968"/>
                <a:gd name="T52" fmla="*/ 1 w 1125"/>
                <a:gd name="T53" fmla="*/ 4 h 1968"/>
                <a:gd name="T54" fmla="*/ 1 w 1125"/>
                <a:gd name="T55" fmla="*/ 5 h 1968"/>
                <a:gd name="T56" fmla="*/ 1 w 1125"/>
                <a:gd name="T57" fmla="*/ 5 h 1968"/>
                <a:gd name="T58" fmla="*/ 0 w 1125"/>
                <a:gd name="T59" fmla="*/ 5 h 1968"/>
                <a:gd name="T60" fmla="*/ 0 w 1125"/>
                <a:gd name="T61" fmla="*/ 5 h 1968"/>
                <a:gd name="T62" fmla="*/ 0 w 1125"/>
                <a:gd name="T63" fmla="*/ 5 h 1968"/>
                <a:gd name="T64" fmla="*/ 0 w 1125"/>
                <a:gd name="T65" fmla="*/ 6 h 1968"/>
                <a:gd name="T66" fmla="*/ 0 w 1125"/>
                <a:gd name="T67" fmla="*/ 6 h 1968"/>
                <a:gd name="T68" fmla="*/ 0 w 1125"/>
                <a:gd name="T69" fmla="*/ 7 h 1968"/>
                <a:gd name="T70" fmla="*/ 2 w 1125"/>
                <a:gd name="T71" fmla="*/ 7 h 1968"/>
                <a:gd name="T72" fmla="*/ 2 w 1125"/>
                <a:gd name="T73" fmla="*/ 7 h 1968"/>
                <a:gd name="T74" fmla="*/ 2 w 1125"/>
                <a:gd name="T75" fmla="*/ 7 h 1968"/>
                <a:gd name="T76" fmla="*/ 2 w 1125"/>
                <a:gd name="T77" fmla="*/ 7 h 1968"/>
                <a:gd name="T78" fmla="*/ 3 w 1125"/>
                <a:gd name="T79" fmla="*/ 8 h 1968"/>
                <a:gd name="T80" fmla="*/ 3 w 1125"/>
                <a:gd name="T81" fmla="*/ 8 h 1968"/>
                <a:gd name="T82" fmla="*/ 3 w 1125"/>
                <a:gd name="T83" fmla="*/ 8 h 1968"/>
                <a:gd name="T84" fmla="*/ 3 w 1125"/>
                <a:gd name="T85" fmla="*/ 8 h 1968"/>
                <a:gd name="T86" fmla="*/ 4 w 1125"/>
                <a:gd name="T87" fmla="*/ 7 h 1968"/>
                <a:gd name="T88" fmla="*/ 4 w 1125"/>
                <a:gd name="T89" fmla="*/ 8 h 1968"/>
                <a:gd name="T90" fmla="*/ 4 w 1125"/>
                <a:gd name="T91" fmla="*/ 7 h 1968"/>
                <a:gd name="T92" fmla="*/ 4 w 1125"/>
                <a:gd name="T93" fmla="*/ 7 h 1968"/>
                <a:gd name="T94" fmla="*/ 4 w 1125"/>
                <a:gd name="T95" fmla="*/ 8 h 1968"/>
                <a:gd name="T96" fmla="*/ 4 w 1125"/>
                <a:gd name="T97" fmla="*/ 8 h 1968"/>
                <a:gd name="T98" fmla="*/ 4 w 1125"/>
                <a:gd name="T99" fmla="*/ 5 h 1968"/>
                <a:gd name="T100" fmla="*/ 4 w 1125"/>
                <a:gd name="T101" fmla="*/ 5 h 1968"/>
                <a:gd name="T102" fmla="*/ 4 w 1125"/>
                <a:gd name="T103" fmla="*/ 0 h 1968"/>
                <a:gd name="T104" fmla="*/ 4 w 1125"/>
                <a:gd name="T105" fmla="*/ 0 h 19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25" h="1968">
                  <a:moveTo>
                    <a:pt x="1040" y="0"/>
                  </a:moveTo>
                  <a:lnTo>
                    <a:pt x="362" y="47"/>
                  </a:lnTo>
                  <a:lnTo>
                    <a:pt x="359" y="70"/>
                  </a:lnTo>
                  <a:lnTo>
                    <a:pt x="296" y="126"/>
                  </a:lnTo>
                  <a:lnTo>
                    <a:pt x="274" y="187"/>
                  </a:lnTo>
                  <a:lnTo>
                    <a:pt x="280" y="253"/>
                  </a:lnTo>
                  <a:lnTo>
                    <a:pt x="271" y="288"/>
                  </a:lnTo>
                  <a:lnTo>
                    <a:pt x="211" y="325"/>
                  </a:lnTo>
                  <a:lnTo>
                    <a:pt x="170" y="382"/>
                  </a:lnTo>
                  <a:lnTo>
                    <a:pt x="154" y="400"/>
                  </a:lnTo>
                  <a:lnTo>
                    <a:pt x="154" y="455"/>
                  </a:lnTo>
                  <a:lnTo>
                    <a:pt x="125" y="489"/>
                  </a:lnTo>
                  <a:lnTo>
                    <a:pt x="125" y="530"/>
                  </a:lnTo>
                  <a:lnTo>
                    <a:pt x="107" y="583"/>
                  </a:lnTo>
                  <a:lnTo>
                    <a:pt x="72" y="637"/>
                  </a:lnTo>
                  <a:lnTo>
                    <a:pt x="88" y="697"/>
                  </a:lnTo>
                  <a:lnTo>
                    <a:pt x="117" y="732"/>
                  </a:lnTo>
                  <a:lnTo>
                    <a:pt x="119" y="773"/>
                  </a:lnTo>
                  <a:lnTo>
                    <a:pt x="131" y="785"/>
                  </a:lnTo>
                  <a:lnTo>
                    <a:pt x="131" y="801"/>
                  </a:lnTo>
                  <a:lnTo>
                    <a:pt x="113" y="814"/>
                  </a:lnTo>
                  <a:lnTo>
                    <a:pt x="107" y="849"/>
                  </a:lnTo>
                  <a:lnTo>
                    <a:pt x="107" y="871"/>
                  </a:lnTo>
                  <a:lnTo>
                    <a:pt x="107" y="905"/>
                  </a:lnTo>
                  <a:lnTo>
                    <a:pt x="147" y="987"/>
                  </a:lnTo>
                  <a:lnTo>
                    <a:pt x="154" y="1064"/>
                  </a:lnTo>
                  <a:lnTo>
                    <a:pt x="176" y="1104"/>
                  </a:lnTo>
                  <a:lnTo>
                    <a:pt x="195" y="1126"/>
                  </a:lnTo>
                  <a:lnTo>
                    <a:pt x="198" y="1165"/>
                  </a:lnTo>
                  <a:lnTo>
                    <a:pt x="154" y="1189"/>
                  </a:lnTo>
                  <a:lnTo>
                    <a:pt x="144" y="1202"/>
                  </a:lnTo>
                  <a:lnTo>
                    <a:pt x="122" y="1287"/>
                  </a:lnTo>
                  <a:lnTo>
                    <a:pt x="59" y="1385"/>
                  </a:lnTo>
                  <a:lnTo>
                    <a:pt x="6" y="1556"/>
                  </a:lnTo>
                  <a:lnTo>
                    <a:pt x="0" y="1681"/>
                  </a:lnTo>
                  <a:lnTo>
                    <a:pt x="630" y="1653"/>
                  </a:lnTo>
                  <a:lnTo>
                    <a:pt x="646" y="1672"/>
                  </a:lnTo>
                  <a:lnTo>
                    <a:pt x="627" y="1735"/>
                  </a:lnTo>
                  <a:lnTo>
                    <a:pt x="627" y="1824"/>
                  </a:lnTo>
                  <a:lnTo>
                    <a:pt x="697" y="1889"/>
                  </a:lnTo>
                  <a:lnTo>
                    <a:pt x="712" y="1965"/>
                  </a:lnTo>
                  <a:lnTo>
                    <a:pt x="757" y="1968"/>
                  </a:lnTo>
                  <a:lnTo>
                    <a:pt x="822" y="1912"/>
                  </a:lnTo>
                  <a:lnTo>
                    <a:pt x="978" y="1864"/>
                  </a:lnTo>
                  <a:lnTo>
                    <a:pt x="1015" y="1877"/>
                  </a:lnTo>
                  <a:lnTo>
                    <a:pt x="1069" y="1858"/>
                  </a:lnTo>
                  <a:lnTo>
                    <a:pt x="1079" y="1874"/>
                  </a:lnTo>
                  <a:lnTo>
                    <a:pt x="1113" y="1883"/>
                  </a:lnTo>
                  <a:lnTo>
                    <a:pt x="1125" y="1877"/>
                  </a:lnTo>
                  <a:lnTo>
                    <a:pt x="1053" y="1277"/>
                  </a:lnTo>
                  <a:lnTo>
                    <a:pt x="1047" y="1221"/>
                  </a:lnTo>
                  <a:lnTo>
                    <a:pt x="1072" y="35"/>
                  </a:lnTo>
                  <a:lnTo>
                    <a:pt x="1040" y="0"/>
                  </a:lnTo>
                  <a:close/>
                </a:path>
              </a:pathLst>
            </a:custGeom>
            <a:noFill/>
            <a:ln w="9525">
              <a:solidFill>
                <a:schemeClr val="tx1"/>
              </a:solidFill>
              <a:round/>
              <a:headEnd/>
              <a:tailEnd/>
            </a:ln>
          </p:spPr>
          <p:txBody>
            <a:bodyPr/>
            <a:lstStyle/>
            <a:p>
              <a:endParaRPr lang="en-US"/>
            </a:p>
          </p:txBody>
        </p:sp>
        <p:sp>
          <p:nvSpPr>
            <p:cNvPr id="16448" name="Freeform 1075"/>
            <p:cNvSpPr>
              <a:spLocks/>
            </p:cNvSpPr>
            <p:nvPr/>
          </p:nvSpPr>
          <p:spPr bwMode="auto">
            <a:xfrm>
              <a:off x="3260" y="2337"/>
              <a:ext cx="281" cy="493"/>
            </a:xfrm>
            <a:custGeom>
              <a:avLst/>
              <a:gdLst>
                <a:gd name="T0" fmla="*/ 4 w 1125"/>
                <a:gd name="T1" fmla="*/ 0 h 1968"/>
                <a:gd name="T2" fmla="*/ 1 w 1125"/>
                <a:gd name="T3" fmla="*/ 0 h 1968"/>
                <a:gd name="T4" fmla="*/ 1 w 1125"/>
                <a:gd name="T5" fmla="*/ 0 h 1968"/>
                <a:gd name="T6" fmla="*/ 1 w 1125"/>
                <a:gd name="T7" fmla="*/ 1 h 1968"/>
                <a:gd name="T8" fmla="*/ 1 w 1125"/>
                <a:gd name="T9" fmla="*/ 1 h 1968"/>
                <a:gd name="T10" fmla="*/ 1 w 1125"/>
                <a:gd name="T11" fmla="*/ 1 h 1968"/>
                <a:gd name="T12" fmla="*/ 1 w 1125"/>
                <a:gd name="T13" fmla="*/ 1 h 1968"/>
                <a:gd name="T14" fmla="*/ 1 w 1125"/>
                <a:gd name="T15" fmla="*/ 1 h 1968"/>
                <a:gd name="T16" fmla="*/ 0 w 1125"/>
                <a:gd name="T17" fmla="*/ 2 h 1968"/>
                <a:gd name="T18" fmla="*/ 0 w 1125"/>
                <a:gd name="T19" fmla="*/ 2 h 1968"/>
                <a:gd name="T20" fmla="*/ 0 w 1125"/>
                <a:gd name="T21" fmla="*/ 2 h 1968"/>
                <a:gd name="T22" fmla="*/ 0 w 1125"/>
                <a:gd name="T23" fmla="*/ 2 h 1968"/>
                <a:gd name="T24" fmla="*/ 0 w 1125"/>
                <a:gd name="T25" fmla="*/ 2 h 1968"/>
                <a:gd name="T26" fmla="*/ 0 w 1125"/>
                <a:gd name="T27" fmla="*/ 2 h 1968"/>
                <a:gd name="T28" fmla="*/ 0 w 1125"/>
                <a:gd name="T29" fmla="*/ 3 h 1968"/>
                <a:gd name="T30" fmla="*/ 0 w 1125"/>
                <a:gd name="T31" fmla="*/ 3 h 1968"/>
                <a:gd name="T32" fmla="*/ 0 w 1125"/>
                <a:gd name="T33" fmla="*/ 3 h 1968"/>
                <a:gd name="T34" fmla="*/ 0 w 1125"/>
                <a:gd name="T35" fmla="*/ 3 h 1968"/>
                <a:gd name="T36" fmla="*/ 0 w 1125"/>
                <a:gd name="T37" fmla="*/ 3 h 1968"/>
                <a:gd name="T38" fmla="*/ 0 w 1125"/>
                <a:gd name="T39" fmla="*/ 3 h 1968"/>
                <a:gd name="T40" fmla="*/ 0 w 1125"/>
                <a:gd name="T41" fmla="*/ 3 h 1968"/>
                <a:gd name="T42" fmla="*/ 0 w 1125"/>
                <a:gd name="T43" fmla="*/ 3 h 1968"/>
                <a:gd name="T44" fmla="*/ 0 w 1125"/>
                <a:gd name="T45" fmla="*/ 4 h 1968"/>
                <a:gd name="T46" fmla="*/ 0 w 1125"/>
                <a:gd name="T47" fmla="*/ 4 h 1968"/>
                <a:gd name="T48" fmla="*/ 0 w 1125"/>
                <a:gd name="T49" fmla="*/ 4 h 1968"/>
                <a:gd name="T50" fmla="*/ 0 w 1125"/>
                <a:gd name="T51" fmla="*/ 4 h 1968"/>
                <a:gd name="T52" fmla="*/ 1 w 1125"/>
                <a:gd name="T53" fmla="*/ 4 h 1968"/>
                <a:gd name="T54" fmla="*/ 1 w 1125"/>
                <a:gd name="T55" fmla="*/ 5 h 1968"/>
                <a:gd name="T56" fmla="*/ 1 w 1125"/>
                <a:gd name="T57" fmla="*/ 5 h 1968"/>
                <a:gd name="T58" fmla="*/ 0 w 1125"/>
                <a:gd name="T59" fmla="*/ 5 h 1968"/>
                <a:gd name="T60" fmla="*/ 0 w 1125"/>
                <a:gd name="T61" fmla="*/ 5 h 1968"/>
                <a:gd name="T62" fmla="*/ 0 w 1125"/>
                <a:gd name="T63" fmla="*/ 5 h 1968"/>
                <a:gd name="T64" fmla="*/ 0 w 1125"/>
                <a:gd name="T65" fmla="*/ 6 h 1968"/>
                <a:gd name="T66" fmla="*/ 0 w 1125"/>
                <a:gd name="T67" fmla="*/ 6 h 1968"/>
                <a:gd name="T68" fmla="*/ 0 w 1125"/>
                <a:gd name="T69" fmla="*/ 7 h 1968"/>
                <a:gd name="T70" fmla="*/ 2 w 1125"/>
                <a:gd name="T71" fmla="*/ 7 h 1968"/>
                <a:gd name="T72" fmla="*/ 2 w 1125"/>
                <a:gd name="T73" fmla="*/ 7 h 1968"/>
                <a:gd name="T74" fmla="*/ 2 w 1125"/>
                <a:gd name="T75" fmla="*/ 7 h 1968"/>
                <a:gd name="T76" fmla="*/ 2 w 1125"/>
                <a:gd name="T77" fmla="*/ 7 h 1968"/>
                <a:gd name="T78" fmla="*/ 3 w 1125"/>
                <a:gd name="T79" fmla="*/ 8 h 1968"/>
                <a:gd name="T80" fmla="*/ 3 w 1125"/>
                <a:gd name="T81" fmla="*/ 8 h 1968"/>
                <a:gd name="T82" fmla="*/ 3 w 1125"/>
                <a:gd name="T83" fmla="*/ 8 h 1968"/>
                <a:gd name="T84" fmla="*/ 3 w 1125"/>
                <a:gd name="T85" fmla="*/ 8 h 1968"/>
                <a:gd name="T86" fmla="*/ 4 w 1125"/>
                <a:gd name="T87" fmla="*/ 7 h 1968"/>
                <a:gd name="T88" fmla="*/ 4 w 1125"/>
                <a:gd name="T89" fmla="*/ 8 h 1968"/>
                <a:gd name="T90" fmla="*/ 4 w 1125"/>
                <a:gd name="T91" fmla="*/ 7 h 1968"/>
                <a:gd name="T92" fmla="*/ 4 w 1125"/>
                <a:gd name="T93" fmla="*/ 7 h 1968"/>
                <a:gd name="T94" fmla="*/ 4 w 1125"/>
                <a:gd name="T95" fmla="*/ 8 h 1968"/>
                <a:gd name="T96" fmla="*/ 4 w 1125"/>
                <a:gd name="T97" fmla="*/ 8 h 1968"/>
                <a:gd name="T98" fmla="*/ 4 w 1125"/>
                <a:gd name="T99" fmla="*/ 5 h 1968"/>
                <a:gd name="T100" fmla="*/ 4 w 1125"/>
                <a:gd name="T101" fmla="*/ 5 h 1968"/>
                <a:gd name="T102" fmla="*/ 4 w 1125"/>
                <a:gd name="T103" fmla="*/ 0 h 1968"/>
                <a:gd name="T104" fmla="*/ 4 w 1125"/>
                <a:gd name="T105" fmla="*/ 0 h 1968"/>
                <a:gd name="T106" fmla="*/ 4 w 1125"/>
                <a:gd name="T107" fmla="*/ 0 h 19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125" h="1968">
                  <a:moveTo>
                    <a:pt x="1040" y="0"/>
                  </a:moveTo>
                  <a:lnTo>
                    <a:pt x="362" y="47"/>
                  </a:lnTo>
                  <a:lnTo>
                    <a:pt x="359" y="70"/>
                  </a:lnTo>
                  <a:lnTo>
                    <a:pt x="296" y="126"/>
                  </a:lnTo>
                  <a:lnTo>
                    <a:pt x="274" y="187"/>
                  </a:lnTo>
                  <a:lnTo>
                    <a:pt x="280" y="253"/>
                  </a:lnTo>
                  <a:lnTo>
                    <a:pt x="271" y="288"/>
                  </a:lnTo>
                  <a:lnTo>
                    <a:pt x="211" y="325"/>
                  </a:lnTo>
                  <a:lnTo>
                    <a:pt x="170" y="382"/>
                  </a:lnTo>
                  <a:lnTo>
                    <a:pt x="154" y="400"/>
                  </a:lnTo>
                  <a:lnTo>
                    <a:pt x="154" y="455"/>
                  </a:lnTo>
                  <a:lnTo>
                    <a:pt x="125" y="489"/>
                  </a:lnTo>
                  <a:lnTo>
                    <a:pt x="125" y="530"/>
                  </a:lnTo>
                  <a:lnTo>
                    <a:pt x="107" y="583"/>
                  </a:lnTo>
                  <a:lnTo>
                    <a:pt x="72" y="637"/>
                  </a:lnTo>
                  <a:lnTo>
                    <a:pt x="88" y="697"/>
                  </a:lnTo>
                  <a:lnTo>
                    <a:pt x="117" y="732"/>
                  </a:lnTo>
                  <a:lnTo>
                    <a:pt x="119" y="773"/>
                  </a:lnTo>
                  <a:lnTo>
                    <a:pt x="131" y="785"/>
                  </a:lnTo>
                  <a:lnTo>
                    <a:pt x="131" y="801"/>
                  </a:lnTo>
                  <a:lnTo>
                    <a:pt x="113" y="814"/>
                  </a:lnTo>
                  <a:lnTo>
                    <a:pt x="107" y="849"/>
                  </a:lnTo>
                  <a:lnTo>
                    <a:pt x="107" y="871"/>
                  </a:lnTo>
                  <a:lnTo>
                    <a:pt x="107" y="905"/>
                  </a:lnTo>
                  <a:lnTo>
                    <a:pt x="147" y="987"/>
                  </a:lnTo>
                  <a:lnTo>
                    <a:pt x="154" y="1064"/>
                  </a:lnTo>
                  <a:lnTo>
                    <a:pt x="176" y="1104"/>
                  </a:lnTo>
                  <a:lnTo>
                    <a:pt x="195" y="1126"/>
                  </a:lnTo>
                  <a:lnTo>
                    <a:pt x="198" y="1165"/>
                  </a:lnTo>
                  <a:lnTo>
                    <a:pt x="154" y="1189"/>
                  </a:lnTo>
                  <a:lnTo>
                    <a:pt x="144" y="1202"/>
                  </a:lnTo>
                  <a:lnTo>
                    <a:pt x="122" y="1287"/>
                  </a:lnTo>
                  <a:lnTo>
                    <a:pt x="59" y="1385"/>
                  </a:lnTo>
                  <a:lnTo>
                    <a:pt x="6" y="1556"/>
                  </a:lnTo>
                  <a:lnTo>
                    <a:pt x="0" y="1681"/>
                  </a:lnTo>
                  <a:lnTo>
                    <a:pt x="630" y="1653"/>
                  </a:lnTo>
                  <a:lnTo>
                    <a:pt x="646" y="1672"/>
                  </a:lnTo>
                  <a:lnTo>
                    <a:pt x="627" y="1735"/>
                  </a:lnTo>
                  <a:lnTo>
                    <a:pt x="627" y="1824"/>
                  </a:lnTo>
                  <a:lnTo>
                    <a:pt x="697" y="1889"/>
                  </a:lnTo>
                  <a:lnTo>
                    <a:pt x="712" y="1965"/>
                  </a:lnTo>
                  <a:lnTo>
                    <a:pt x="757" y="1968"/>
                  </a:lnTo>
                  <a:lnTo>
                    <a:pt x="822" y="1912"/>
                  </a:lnTo>
                  <a:lnTo>
                    <a:pt x="978" y="1864"/>
                  </a:lnTo>
                  <a:lnTo>
                    <a:pt x="1015" y="1877"/>
                  </a:lnTo>
                  <a:lnTo>
                    <a:pt x="1069" y="1858"/>
                  </a:lnTo>
                  <a:lnTo>
                    <a:pt x="1079" y="1874"/>
                  </a:lnTo>
                  <a:lnTo>
                    <a:pt x="1113" y="1883"/>
                  </a:lnTo>
                  <a:lnTo>
                    <a:pt x="1125" y="1877"/>
                  </a:lnTo>
                  <a:lnTo>
                    <a:pt x="1053" y="1277"/>
                  </a:lnTo>
                  <a:lnTo>
                    <a:pt x="1047" y="1221"/>
                  </a:lnTo>
                  <a:lnTo>
                    <a:pt x="1072" y="35"/>
                  </a:lnTo>
                  <a:lnTo>
                    <a:pt x="1040" y="0"/>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49" name="Freeform 1076"/>
            <p:cNvSpPr>
              <a:spLocks/>
            </p:cNvSpPr>
            <p:nvPr/>
          </p:nvSpPr>
          <p:spPr bwMode="auto">
            <a:xfrm>
              <a:off x="3520" y="2319"/>
              <a:ext cx="308" cy="490"/>
            </a:xfrm>
            <a:custGeom>
              <a:avLst/>
              <a:gdLst>
                <a:gd name="T0" fmla="*/ 0 w 1233"/>
                <a:gd name="T1" fmla="*/ 0 h 1962"/>
                <a:gd name="T2" fmla="*/ 0 w 1233"/>
                <a:gd name="T3" fmla="*/ 0 h 1962"/>
                <a:gd name="T4" fmla="*/ 0 w 1233"/>
                <a:gd name="T5" fmla="*/ 5 h 1962"/>
                <a:gd name="T6" fmla="*/ 0 w 1233"/>
                <a:gd name="T7" fmla="*/ 5 h 1962"/>
                <a:gd name="T8" fmla="*/ 0 w 1233"/>
                <a:gd name="T9" fmla="*/ 7 h 1962"/>
                <a:gd name="T10" fmla="*/ 0 w 1233"/>
                <a:gd name="T11" fmla="*/ 7 h 1962"/>
                <a:gd name="T12" fmla="*/ 0 w 1233"/>
                <a:gd name="T13" fmla="*/ 7 h 1962"/>
                <a:gd name="T14" fmla="*/ 1 w 1233"/>
                <a:gd name="T15" fmla="*/ 7 h 1962"/>
                <a:gd name="T16" fmla="*/ 1 w 1233"/>
                <a:gd name="T17" fmla="*/ 7 h 1962"/>
                <a:gd name="T18" fmla="*/ 1 w 1233"/>
                <a:gd name="T19" fmla="*/ 7 h 1962"/>
                <a:gd name="T20" fmla="*/ 1 w 1233"/>
                <a:gd name="T21" fmla="*/ 7 h 1962"/>
                <a:gd name="T22" fmla="*/ 1 w 1233"/>
                <a:gd name="T23" fmla="*/ 7 h 1962"/>
                <a:gd name="T24" fmla="*/ 1 w 1233"/>
                <a:gd name="T25" fmla="*/ 7 h 1962"/>
                <a:gd name="T26" fmla="*/ 1 w 1233"/>
                <a:gd name="T27" fmla="*/ 7 h 1962"/>
                <a:gd name="T28" fmla="*/ 1 w 1233"/>
                <a:gd name="T29" fmla="*/ 7 h 1962"/>
                <a:gd name="T30" fmla="*/ 1 w 1233"/>
                <a:gd name="T31" fmla="*/ 7 h 1962"/>
                <a:gd name="T32" fmla="*/ 1 w 1233"/>
                <a:gd name="T33" fmla="*/ 7 h 1962"/>
                <a:gd name="T34" fmla="*/ 1 w 1233"/>
                <a:gd name="T35" fmla="*/ 7 h 1962"/>
                <a:gd name="T36" fmla="*/ 1 w 1233"/>
                <a:gd name="T37" fmla="*/ 7 h 1962"/>
                <a:gd name="T38" fmla="*/ 2 w 1233"/>
                <a:gd name="T39" fmla="*/ 7 h 1962"/>
                <a:gd name="T40" fmla="*/ 2 w 1233"/>
                <a:gd name="T41" fmla="*/ 7 h 1962"/>
                <a:gd name="T42" fmla="*/ 2 w 1233"/>
                <a:gd name="T43" fmla="*/ 7 h 1962"/>
                <a:gd name="T44" fmla="*/ 1 w 1233"/>
                <a:gd name="T45" fmla="*/ 7 h 1962"/>
                <a:gd name="T46" fmla="*/ 1 w 1233"/>
                <a:gd name="T47" fmla="*/ 7 h 1962"/>
                <a:gd name="T48" fmla="*/ 2 w 1233"/>
                <a:gd name="T49" fmla="*/ 7 h 1962"/>
                <a:gd name="T50" fmla="*/ 1 w 1233"/>
                <a:gd name="T51" fmla="*/ 7 h 1962"/>
                <a:gd name="T52" fmla="*/ 1 w 1233"/>
                <a:gd name="T53" fmla="*/ 7 h 1962"/>
                <a:gd name="T54" fmla="*/ 1 w 1233"/>
                <a:gd name="T55" fmla="*/ 7 h 1962"/>
                <a:gd name="T56" fmla="*/ 1 w 1233"/>
                <a:gd name="T57" fmla="*/ 7 h 1962"/>
                <a:gd name="T58" fmla="*/ 1 w 1233"/>
                <a:gd name="T59" fmla="*/ 7 h 1962"/>
                <a:gd name="T60" fmla="*/ 1 w 1233"/>
                <a:gd name="T61" fmla="*/ 6 h 1962"/>
                <a:gd name="T62" fmla="*/ 1 w 1233"/>
                <a:gd name="T63" fmla="*/ 6 h 1962"/>
                <a:gd name="T64" fmla="*/ 1 w 1233"/>
                <a:gd name="T65" fmla="*/ 6 h 1962"/>
                <a:gd name="T66" fmla="*/ 1 w 1233"/>
                <a:gd name="T67" fmla="*/ 6 h 1962"/>
                <a:gd name="T68" fmla="*/ 5 w 1233"/>
                <a:gd name="T69" fmla="*/ 6 h 1962"/>
                <a:gd name="T70" fmla="*/ 5 w 1233"/>
                <a:gd name="T71" fmla="*/ 6 h 1962"/>
                <a:gd name="T72" fmla="*/ 4 w 1233"/>
                <a:gd name="T73" fmla="*/ 6 h 1962"/>
                <a:gd name="T74" fmla="*/ 4 w 1233"/>
                <a:gd name="T75" fmla="*/ 5 h 1962"/>
                <a:gd name="T76" fmla="*/ 4 w 1233"/>
                <a:gd name="T77" fmla="*/ 5 h 1962"/>
                <a:gd name="T78" fmla="*/ 4 w 1233"/>
                <a:gd name="T79" fmla="*/ 5 h 1962"/>
                <a:gd name="T80" fmla="*/ 4 w 1233"/>
                <a:gd name="T81" fmla="*/ 4 h 1962"/>
                <a:gd name="T82" fmla="*/ 4 w 1233"/>
                <a:gd name="T83" fmla="*/ 4 h 1962"/>
                <a:gd name="T84" fmla="*/ 5 w 1233"/>
                <a:gd name="T85" fmla="*/ 4 h 1962"/>
                <a:gd name="T86" fmla="*/ 5 w 1233"/>
                <a:gd name="T87" fmla="*/ 4 h 1962"/>
                <a:gd name="T88" fmla="*/ 4 w 1233"/>
                <a:gd name="T89" fmla="*/ 4 h 1962"/>
                <a:gd name="T90" fmla="*/ 4 w 1233"/>
                <a:gd name="T91" fmla="*/ 4 h 1962"/>
                <a:gd name="T92" fmla="*/ 4 w 1233"/>
                <a:gd name="T93" fmla="*/ 4 h 1962"/>
                <a:gd name="T94" fmla="*/ 4 w 1233"/>
                <a:gd name="T95" fmla="*/ 4 h 1962"/>
                <a:gd name="T96" fmla="*/ 4 w 1233"/>
                <a:gd name="T97" fmla="*/ 3 h 1962"/>
                <a:gd name="T98" fmla="*/ 4 w 1233"/>
                <a:gd name="T99" fmla="*/ 3 h 1962"/>
                <a:gd name="T100" fmla="*/ 4 w 1233"/>
                <a:gd name="T101" fmla="*/ 3 h 1962"/>
                <a:gd name="T102" fmla="*/ 3 w 1233"/>
                <a:gd name="T103" fmla="*/ 0 h 1962"/>
                <a:gd name="T104" fmla="*/ 0 w 1233"/>
                <a:gd name="T105" fmla="*/ 0 h 196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233" h="1962">
                  <a:moveTo>
                    <a:pt x="0" y="76"/>
                  </a:moveTo>
                  <a:lnTo>
                    <a:pt x="32" y="111"/>
                  </a:lnTo>
                  <a:lnTo>
                    <a:pt x="7" y="1297"/>
                  </a:lnTo>
                  <a:lnTo>
                    <a:pt x="13" y="1353"/>
                  </a:lnTo>
                  <a:lnTo>
                    <a:pt x="85" y="1953"/>
                  </a:lnTo>
                  <a:lnTo>
                    <a:pt x="101" y="1940"/>
                  </a:lnTo>
                  <a:lnTo>
                    <a:pt x="120" y="1927"/>
                  </a:lnTo>
                  <a:lnTo>
                    <a:pt x="174" y="1946"/>
                  </a:lnTo>
                  <a:lnTo>
                    <a:pt x="186" y="1922"/>
                  </a:lnTo>
                  <a:lnTo>
                    <a:pt x="196" y="1836"/>
                  </a:lnTo>
                  <a:lnTo>
                    <a:pt x="218" y="1776"/>
                  </a:lnTo>
                  <a:lnTo>
                    <a:pt x="252" y="1836"/>
                  </a:lnTo>
                  <a:lnTo>
                    <a:pt x="249" y="1858"/>
                  </a:lnTo>
                  <a:lnTo>
                    <a:pt x="265" y="1906"/>
                  </a:lnTo>
                  <a:lnTo>
                    <a:pt x="303" y="1959"/>
                  </a:lnTo>
                  <a:lnTo>
                    <a:pt x="338" y="1962"/>
                  </a:lnTo>
                  <a:lnTo>
                    <a:pt x="366" y="1959"/>
                  </a:lnTo>
                  <a:lnTo>
                    <a:pt x="407" y="1916"/>
                  </a:lnTo>
                  <a:lnTo>
                    <a:pt x="417" y="1912"/>
                  </a:lnTo>
                  <a:lnTo>
                    <a:pt x="436" y="1896"/>
                  </a:lnTo>
                  <a:lnTo>
                    <a:pt x="436" y="1887"/>
                  </a:lnTo>
                  <a:lnTo>
                    <a:pt x="430" y="1877"/>
                  </a:lnTo>
                  <a:lnTo>
                    <a:pt x="411" y="1868"/>
                  </a:lnTo>
                  <a:lnTo>
                    <a:pt x="411" y="1858"/>
                  </a:lnTo>
                  <a:lnTo>
                    <a:pt x="427" y="1821"/>
                  </a:lnTo>
                  <a:lnTo>
                    <a:pt x="420" y="1808"/>
                  </a:lnTo>
                  <a:lnTo>
                    <a:pt x="395" y="1786"/>
                  </a:lnTo>
                  <a:lnTo>
                    <a:pt x="385" y="1786"/>
                  </a:lnTo>
                  <a:lnTo>
                    <a:pt x="366" y="1770"/>
                  </a:lnTo>
                  <a:lnTo>
                    <a:pt x="342" y="1732"/>
                  </a:lnTo>
                  <a:lnTo>
                    <a:pt x="338" y="1704"/>
                  </a:lnTo>
                  <a:lnTo>
                    <a:pt x="347" y="1694"/>
                  </a:lnTo>
                  <a:lnTo>
                    <a:pt x="344" y="1685"/>
                  </a:lnTo>
                  <a:lnTo>
                    <a:pt x="344" y="1669"/>
                  </a:lnTo>
                  <a:lnTo>
                    <a:pt x="1233" y="1581"/>
                  </a:lnTo>
                  <a:lnTo>
                    <a:pt x="1227" y="1555"/>
                  </a:lnTo>
                  <a:lnTo>
                    <a:pt x="1187" y="1492"/>
                  </a:lnTo>
                  <a:lnTo>
                    <a:pt x="1193" y="1388"/>
                  </a:lnTo>
                  <a:lnTo>
                    <a:pt x="1152" y="1300"/>
                  </a:lnTo>
                  <a:lnTo>
                    <a:pt x="1148" y="1228"/>
                  </a:lnTo>
                  <a:lnTo>
                    <a:pt x="1168" y="1180"/>
                  </a:lnTo>
                  <a:lnTo>
                    <a:pt x="1168" y="1127"/>
                  </a:lnTo>
                  <a:lnTo>
                    <a:pt x="1199" y="1082"/>
                  </a:lnTo>
                  <a:lnTo>
                    <a:pt x="1203" y="1069"/>
                  </a:lnTo>
                  <a:lnTo>
                    <a:pt x="1174" y="1035"/>
                  </a:lnTo>
                  <a:lnTo>
                    <a:pt x="1187" y="1000"/>
                  </a:lnTo>
                  <a:lnTo>
                    <a:pt x="1164" y="975"/>
                  </a:lnTo>
                  <a:lnTo>
                    <a:pt x="1136" y="956"/>
                  </a:lnTo>
                  <a:lnTo>
                    <a:pt x="1123" y="931"/>
                  </a:lnTo>
                  <a:lnTo>
                    <a:pt x="1105" y="871"/>
                  </a:lnTo>
                  <a:lnTo>
                    <a:pt x="1082" y="849"/>
                  </a:lnTo>
                  <a:lnTo>
                    <a:pt x="845" y="0"/>
                  </a:lnTo>
                  <a:lnTo>
                    <a:pt x="0" y="76"/>
                  </a:lnTo>
                  <a:close/>
                </a:path>
              </a:pathLst>
            </a:custGeom>
            <a:noFill/>
            <a:ln w="9525">
              <a:solidFill>
                <a:schemeClr val="tx1"/>
              </a:solidFill>
              <a:round/>
              <a:headEnd/>
              <a:tailEnd/>
            </a:ln>
          </p:spPr>
          <p:txBody>
            <a:bodyPr/>
            <a:lstStyle/>
            <a:p>
              <a:endParaRPr lang="en-US"/>
            </a:p>
          </p:txBody>
        </p:sp>
        <p:sp>
          <p:nvSpPr>
            <p:cNvPr id="16450" name="Freeform 1077"/>
            <p:cNvSpPr>
              <a:spLocks/>
            </p:cNvSpPr>
            <p:nvPr/>
          </p:nvSpPr>
          <p:spPr bwMode="auto">
            <a:xfrm>
              <a:off x="3520" y="2319"/>
              <a:ext cx="308" cy="490"/>
            </a:xfrm>
            <a:custGeom>
              <a:avLst/>
              <a:gdLst>
                <a:gd name="T0" fmla="*/ 0 w 1233"/>
                <a:gd name="T1" fmla="*/ 0 h 1962"/>
                <a:gd name="T2" fmla="*/ 0 w 1233"/>
                <a:gd name="T3" fmla="*/ 0 h 1962"/>
                <a:gd name="T4" fmla="*/ 0 w 1233"/>
                <a:gd name="T5" fmla="*/ 5 h 1962"/>
                <a:gd name="T6" fmla="*/ 0 w 1233"/>
                <a:gd name="T7" fmla="*/ 5 h 1962"/>
                <a:gd name="T8" fmla="*/ 0 w 1233"/>
                <a:gd name="T9" fmla="*/ 7 h 1962"/>
                <a:gd name="T10" fmla="*/ 0 w 1233"/>
                <a:gd name="T11" fmla="*/ 7 h 1962"/>
                <a:gd name="T12" fmla="*/ 0 w 1233"/>
                <a:gd name="T13" fmla="*/ 7 h 1962"/>
                <a:gd name="T14" fmla="*/ 1 w 1233"/>
                <a:gd name="T15" fmla="*/ 7 h 1962"/>
                <a:gd name="T16" fmla="*/ 1 w 1233"/>
                <a:gd name="T17" fmla="*/ 7 h 1962"/>
                <a:gd name="T18" fmla="*/ 1 w 1233"/>
                <a:gd name="T19" fmla="*/ 7 h 1962"/>
                <a:gd name="T20" fmla="*/ 1 w 1233"/>
                <a:gd name="T21" fmla="*/ 7 h 1962"/>
                <a:gd name="T22" fmla="*/ 1 w 1233"/>
                <a:gd name="T23" fmla="*/ 7 h 1962"/>
                <a:gd name="T24" fmla="*/ 1 w 1233"/>
                <a:gd name="T25" fmla="*/ 7 h 1962"/>
                <a:gd name="T26" fmla="*/ 1 w 1233"/>
                <a:gd name="T27" fmla="*/ 7 h 1962"/>
                <a:gd name="T28" fmla="*/ 1 w 1233"/>
                <a:gd name="T29" fmla="*/ 7 h 1962"/>
                <a:gd name="T30" fmla="*/ 1 w 1233"/>
                <a:gd name="T31" fmla="*/ 7 h 1962"/>
                <a:gd name="T32" fmla="*/ 1 w 1233"/>
                <a:gd name="T33" fmla="*/ 7 h 1962"/>
                <a:gd name="T34" fmla="*/ 1 w 1233"/>
                <a:gd name="T35" fmla="*/ 7 h 1962"/>
                <a:gd name="T36" fmla="*/ 1 w 1233"/>
                <a:gd name="T37" fmla="*/ 7 h 1962"/>
                <a:gd name="T38" fmla="*/ 2 w 1233"/>
                <a:gd name="T39" fmla="*/ 7 h 1962"/>
                <a:gd name="T40" fmla="*/ 2 w 1233"/>
                <a:gd name="T41" fmla="*/ 7 h 1962"/>
                <a:gd name="T42" fmla="*/ 2 w 1233"/>
                <a:gd name="T43" fmla="*/ 7 h 1962"/>
                <a:gd name="T44" fmla="*/ 1 w 1233"/>
                <a:gd name="T45" fmla="*/ 7 h 1962"/>
                <a:gd name="T46" fmla="*/ 1 w 1233"/>
                <a:gd name="T47" fmla="*/ 7 h 1962"/>
                <a:gd name="T48" fmla="*/ 2 w 1233"/>
                <a:gd name="T49" fmla="*/ 7 h 1962"/>
                <a:gd name="T50" fmla="*/ 1 w 1233"/>
                <a:gd name="T51" fmla="*/ 7 h 1962"/>
                <a:gd name="T52" fmla="*/ 1 w 1233"/>
                <a:gd name="T53" fmla="*/ 7 h 1962"/>
                <a:gd name="T54" fmla="*/ 1 w 1233"/>
                <a:gd name="T55" fmla="*/ 7 h 1962"/>
                <a:gd name="T56" fmla="*/ 1 w 1233"/>
                <a:gd name="T57" fmla="*/ 7 h 1962"/>
                <a:gd name="T58" fmla="*/ 1 w 1233"/>
                <a:gd name="T59" fmla="*/ 7 h 1962"/>
                <a:gd name="T60" fmla="*/ 1 w 1233"/>
                <a:gd name="T61" fmla="*/ 6 h 1962"/>
                <a:gd name="T62" fmla="*/ 1 w 1233"/>
                <a:gd name="T63" fmla="*/ 6 h 1962"/>
                <a:gd name="T64" fmla="*/ 1 w 1233"/>
                <a:gd name="T65" fmla="*/ 6 h 1962"/>
                <a:gd name="T66" fmla="*/ 1 w 1233"/>
                <a:gd name="T67" fmla="*/ 6 h 1962"/>
                <a:gd name="T68" fmla="*/ 5 w 1233"/>
                <a:gd name="T69" fmla="*/ 6 h 1962"/>
                <a:gd name="T70" fmla="*/ 5 w 1233"/>
                <a:gd name="T71" fmla="*/ 6 h 1962"/>
                <a:gd name="T72" fmla="*/ 4 w 1233"/>
                <a:gd name="T73" fmla="*/ 6 h 1962"/>
                <a:gd name="T74" fmla="*/ 4 w 1233"/>
                <a:gd name="T75" fmla="*/ 5 h 1962"/>
                <a:gd name="T76" fmla="*/ 4 w 1233"/>
                <a:gd name="T77" fmla="*/ 5 h 1962"/>
                <a:gd name="T78" fmla="*/ 4 w 1233"/>
                <a:gd name="T79" fmla="*/ 5 h 1962"/>
                <a:gd name="T80" fmla="*/ 4 w 1233"/>
                <a:gd name="T81" fmla="*/ 4 h 1962"/>
                <a:gd name="T82" fmla="*/ 4 w 1233"/>
                <a:gd name="T83" fmla="*/ 4 h 1962"/>
                <a:gd name="T84" fmla="*/ 5 w 1233"/>
                <a:gd name="T85" fmla="*/ 4 h 1962"/>
                <a:gd name="T86" fmla="*/ 5 w 1233"/>
                <a:gd name="T87" fmla="*/ 4 h 1962"/>
                <a:gd name="T88" fmla="*/ 4 w 1233"/>
                <a:gd name="T89" fmla="*/ 4 h 1962"/>
                <a:gd name="T90" fmla="*/ 4 w 1233"/>
                <a:gd name="T91" fmla="*/ 4 h 1962"/>
                <a:gd name="T92" fmla="*/ 4 w 1233"/>
                <a:gd name="T93" fmla="*/ 4 h 1962"/>
                <a:gd name="T94" fmla="*/ 4 w 1233"/>
                <a:gd name="T95" fmla="*/ 4 h 1962"/>
                <a:gd name="T96" fmla="*/ 4 w 1233"/>
                <a:gd name="T97" fmla="*/ 3 h 1962"/>
                <a:gd name="T98" fmla="*/ 4 w 1233"/>
                <a:gd name="T99" fmla="*/ 3 h 1962"/>
                <a:gd name="T100" fmla="*/ 4 w 1233"/>
                <a:gd name="T101" fmla="*/ 3 h 1962"/>
                <a:gd name="T102" fmla="*/ 3 w 1233"/>
                <a:gd name="T103" fmla="*/ 0 h 1962"/>
                <a:gd name="T104" fmla="*/ 0 w 1233"/>
                <a:gd name="T105" fmla="*/ 0 h 1962"/>
                <a:gd name="T106" fmla="*/ 0 w 1233"/>
                <a:gd name="T107" fmla="*/ 0 h 19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3" h="1962">
                  <a:moveTo>
                    <a:pt x="0" y="76"/>
                  </a:moveTo>
                  <a:lnTo>
                    <a:pt x="32" y="111"/>
                  </a:lnTo>
                  <a:lnTo>
                    <a:pt x="7" y="1297"/>
                  </a:lnTo>
                  <a:lnTo>
                    <a:pt x="13" y="1353"/>
                  </a:lnTo>
                  <a:lnTo>
                    <a:pt x="85" y="1953"/>
                  </a:lnTo>
                  <a:lnTo>
                    <a:pt x="101" y="1940"/>
                  </a:lnTo>
                  <a:lnTo>
                    <a:pt x="120" y="1927"/>
                  </a:lnTo>
                  <a:lnTo>
                    <a:pt x="174" y="1946"/>
                  </a:lnTo>
                  <a:lnTo>
                    <a:pt x="186" y="1922"/>
                  </a:lnTo>
                  <a:lnTo>
                    <a:pt x="196" y="1836"/>
                  </a:lnTo>
                  <a:lnTo>
                    <a:pt x="218" y="1776"/>
                  </a:lnTo>
                  <a:lnTo>
                    <a:pt x="252" y="1836"/>
                  </a:lnTo>
                  <a:lnTo>
                    <a:pt x="249" y="1858"/>
                  </a:lnTo>
                  <a:lnTo>
                    <a:pt x="265" y="1906"/>
                  </a:lnTo>
                  <a:lnTo>
                    <a:pt x="303" y="1959"/>
                  </a:lnTo>
                  <a:lnTo>
                    <a:pt x="338" y="1962"/>
                  </a:lnTo>
                  <a:lnTo>
                    <a:pt x="366" y="1959"/>
                  </a:lnTo>
                  <a:lnTo>
                    <a:pt x="407" y="1916"/>
                  </a:lnTo>
                  <a:lnTo>
                    <a:pt x="417" y="1912"/>
                  </a:lnTo>
                  <a:lnTo>
                    <a:pt x="436" y="1896"/>
                  </a:lnTo>
                  <a:lnTo>
                    <a:pt x="436" y="1887"/>
                  </a:lnTo>
                  <a:lnTo>
                    <a:pt x="430" y="1877"/>
                  </a:lnTo>
                  <a:lnTo>
                    <a:pt x="411" y="1868"/>
                  </a:lnTo>
                  <a:lnTo>
                    <a:pt x="411" y="1858"/>
                  </a:lnTo>
                  <a:lnTo>
                    <a:pt x="427" y="1821"/>
                  </a:lnTo>
                  <a:lnTo>
                    <a:pt x="420" y="1808"/>
                  </a:lnTo>
                  <a:lnTo>
                    <a:pt x="395" y="1786"/>
                  </a:lnTo>
                  <a:lnTo>
                    <a:pt x="385" y="1786"/>
                  </a:lnTo>
                  <a:lnTo>
                    <a:pt x="366" y="1770"/>
                  </a:lnTo>
                  <a:lnTo>
                    <a:pt x="342" y="1732"/>
                  </a:lnTo>
                  <a:lnTo>
                    <a:pt x="338" y="1704"/>
                  </a:lnTo>
                  <a:lnTo>
                    <a:pt x="347" y="1694"/>
                  </a:lnTo>
                  <a:lnTo>
                    <a:pt x="344" y="1685"/>
                  </a:lnTo>
                  <a:lnTo>
                    <a:pt x="344" y="1669"/>
                  </a:lnTo>
                  <a:lnTo>
                    <a:pt x="1233" y="1581"/>
                  </a:lnTo>
                  <a:lnTo>
                    <a:pt x="1227" y="1555"/>
                  </a:lnTo>
                  <a:lnTo>
                    <a:pt x="1187" y="1492"/>
                  </a:lnTo>
                  <a:lnTo>
                    <a:pt x="1193" y="1388"/>
                  </a:lnTo>
                  <a:lnTo>
                    <a:pt x="1152" y="1300"/>
                  </a:lnTo>
                  <a:lnTo>
                    <a:pt x="1148" y="1228"/>
                  </a:lnTo>
                  <a:lnTo>
                    <a:pt x="1168" y="1180"/>
                  </a:lnTo>
                  <a:lnTo>
                    <a:pt x="1168" y="1127"/>
                  </a:lnTo>
                  <a:lnTo>
                    <a:pt x="1199" y="1082"/>
                  </a:lnTo>
                  <a:lnTo>
                    <a:pt x="1203" y="1069"/>
                  </a:lnTo>
                  <a:lnTo>
                    <a:pt x="1174" y="1035"/>
                  </a:lnTo>
                  <a:lnTo>
                    <a:pt x="1187" y="1000"/>
                  </a:lnTo>
                  <a:lnTo>
                    <a:pt x="1164" y="975"/>
                  </a:lnTo>
                  <a:lnTo>
                    <a:pt x="1136" y="956"/>
                  </a:lnTo>
                  <a:lnTo>
                    <a:pt x="1123" y="931"/>
                  </a:lnTo>
                  <a:lnTo>
                    <a:pt x="1105" y="871"/>
                  </a:lnTo>
                  <a:lnTo>
                    <a:pt x="1082" y="849"/>
                  </a:lnTo>
                  <a:lnTo>
                    <a:pt x="845" y="0"/>
                  </a:lnTo>
                  <a:lnTo>
                    <a:pt x="0" y="76"/>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51" name="Freeform 1078"/>
            <p:cNvSpPr>
              <a:spLocks/>
            </p:cNvSpPr>
            <p:nvPr/>
          </p:nvSpPr>
          <p:spPr bwMode="auto">
            <a:xfrm>
              <a:off x="3604" y="2693"/>
              <a:ext cx="730" cy="551"/>
            </a:xfrm>
            <a:custGeom>
              <a:avLst/>
              <a:gdLst>
                <a:gd name="T0" fmla="*/ 0 w 2918"/>
                <a:gd name="T1" fmla="*/ 1 h 2204"/>
                <a:gd name="T2" fmla="*/ 0 w 2918"/>
                <a:gd name="T3" fmla="*/ 1 h 2204"/>
                <a:gd name="T4" fmla="*/ 0 w 2918"/>
                <a:gd name="T5" fmla="*/ 1 h 2204"/>
                <a:gd name="T6" fmla="*/ 0 w 2918"/>
                <a:gd name="T7" fmla="*/ 2 h 2204"/>
                <a:gd name="T8" fmla="*/ 1 w 2918"/>
                <a:gd name="T9" fmla="*/ 2 h 2204"/>
                <a:gd name="T10" fmla="*/ 0 w 2918"/>
                <a:gd name="T11" fmla="*/ 2 h 2204"/>
                <a:gd name="T12" fmla="*/ 1 w 2918"/>
                <a:gd name="T13" fmla="*/ 2 h 2204"/>
                <a:gd name="T14" fmla="*/ 1 w 2918"/>
                <a:gd name="T15" fmla="*/ 2 h 2204"/>
                <a:gd name="T16" fmla="*/ 1 w 2918"/>
                <a:gd name="T17" fmla="*/ 2 h 2204"/>
                <a:gd name="T18" fmla="*/ 1 w 2918"/>
                <a:gd name="T19" fmla="*/ 2 h 2204"/>
                <a:gd name="T20" fmla="*/ 2 w 2918"/>
                <a:gd name="T21" fmla="*/ 1 h 2204"/>
                <a:gd name="T22" fmla="*/ 2 w 2918"/>
                <a:gd name="T23" fmla="*/ 2 h 2204"/>
                <a:gd name="T24" fmla="*/ 2 w 2918"/>
                <a:gd name="T25" fmla="*/ 2 h 2204"/>
                <a:gd name="T26" fmla="*/ 3 w 2918"/>
                <a:gd name="T27" fmla="*/ 2 h 2204"/>
                <a:gd name="T28" fmla="*/ 3 w 2918"/>
                <a:gd name="T29" fmla="*/ 2 h 2204"/>
                <a:gd name="T30" fmla="*/ 3 w 2918"/>
                <a:gd name="T31" fmla="*/ 2 h 2204"/>
                <a:gd name="T32" fmla="*/ 3 w 2918"/>
                <a:gd name="T33" fmla="*/ 2 h 2204"/>
                <a:gd name="T34" fmla="*/ 3 w 2918"/>
                <a:gd name="T35" fmla="*/ 3 h 2204"/>
                <a:gd name="T36" fmla="*/ 3 w 2918"/>
                <a:gd name="T37" fmla="*/ 3 h 2204"/>
                <a:gd name="T38" fmla="*/ 4 w 2918"/>
                <a:gd name="T39" fmla="*/ 2 h 2204"/>
                <a:gd name="T40" fmla="*/ 5 w 2918"/>
                <a:gd name="T41" fmla="*/ 2 h 2204"/>
                <a:gd name="T42" fmla="*/ 5 w 2918"/>
                <a:gd name="T43" fmla="*/ 2 h 2204"/>
                <a:gd name="T44" fmla="*/ 6 w 2918"/>
                <a:gd name="T45" fmla="*/ 2 h 2204"/>
                <a:gd name="T46" fmla="*/ 7 w 2918"/>
                <a:gd name="T47" fmla="*/ 3 h 2204"/>
                <a:gd name="T48" fmla="*/ 7 w 2918"/>
                <a:gd name="T49" fmla="*/ 3 h 2204"/>
                <a:gd name="T50" fmla="*/ 7 w 2918"/>
                <a:gd name="T51" fmla="*/ 3 h 2204"/>
                <a:gd name="T52" fmla="*/ 7 w 2918"/>
                <a:gd name="T53" fmla="*/ 5 h 2204"/>
                <a:gd name="T54" fmla="*/ 8 w 2918"/>
                <a:gd name="T55" fmla="*/ 5 h 2204"/>
                <a:gd name="T56" fmla="*/ 7 w 2918"/>
                <a:gd name="T57" fmla="*/ 5 h 2204"/>
                <a:gd name="T58" fmla="*/ 8 w 2918"/>
                <a:gd name="T59" fmla="*/ 5 h 2204"/>
                <a:gd name="T60" fmla="*/ 8 w 2918"/>
                <a:gd name="T61" fmla="*/ 5 h 2204"/>
                <a:gd name="T62" fmla="*/ 8 w 2918"/>
                <a:gd name="T63" fmla="*/ 5 h 2204"/>
                <a:gd name="T64" fmla="*/ 8 w 2918"/>
                <a:gd name="T65" fmla="*/ 5 h 2204"/>
                <a:gd name="T66" fmla="*/ 8 w 2918"/>
                <a:gd name="T67" fmla="*/ 6 h 2204"/>
                <a:gd name="T68" fmla="*/ 8 w 2918"/>
                <a:gd name="T69" fmla="*/ 6 h 2204"/>
                <a:gd name="T70" fmla="*/ 9 w 2918"/>
                <a:gd name="T71" fmla="*/ 7 h 2204"/>
                <a:gd name="T72" fmla="*/ 9 w 2918"/>
                <a:gd name="T73" fmla="*/ 7 h 2204"/>
                <a:gd name="T74" fmla="*/ 9 w 2918"/>
                <a:gd name="T75" fmla="*/ 8 h 2204"/>
                <a:gd name="T76" fmla="*/ 10 w 2918"/>
                <a:gd name="T77" fmla="*/ 8 h 2204"/>
                <a:gd name="T78" fmla="*/ 10 w 2918"/>
                <a:gd name="T79" fmla="*/ 9 h 2204"/>
                <a:gd name="T80" fmla="*/ 10 w 2918"/>
                <a:gd name="T81" fmla="*/ 9 h 2204"/>
                <a:gd name="T82" fmla="*/ 10 w 2918"/>
                <a:gd name="T83" fmla="*/ 9 h 2204"/>
                <a:gd name="T84" fmla="*/ 11 w 2918"/>
                <a:gd name="T85" fmla="*/ 9 h 2204"/>
                <a:gd name="T86" fmla="*/ 11 w 2918"/>
                <a:gd name="T87" fmla="*/ 8 h 2204"/>
                <a:gd name="T88" fmla="*/ 11 w 2918"/>
                <a:gd name="T89" fmla="*/ 8 h 2204"/>
                <a:gd name="T90" fmla="*/ 11 w 2918"/>
                <a:gd name="T91" fmla="*/ 7 h 2204"/>
                <a:gd name="T92" fmla="*/ 11 w 2918"/>
                <a:gd name="T93" fmla="*/ 6 h 2204"/>
                <a:gd name="T94" fmla="*/ 11 w 2918"/>
                <a:gd name="T95" fmla="*/ 5 h 2204"/>
                <a:gd name="T96" fmla="*/ 10 w 2918"/>
                <a:gd name="T97" fmla="*/ 4 h 2204"/>
                <a:gd name="T98" fmla="*/ 10 w 2918"/>
                <a:gd name="T99" fmla="*/ 4 h 2204"/>
                <a:gd name="T100" fmla="*/ 10 w 2918"/>
                <a:gd name="T101" fmla="*/ 3 h 2204"/>
                <a:gd name="T102" fmla="*/ 9 w 2918"/>
                <a:gd name="T103" fmla="*/ 2 h 2204"/>
                <a:gd name="T104" fmla="*/ 9 w 2918"/>
                <a:gd name="T105" fmla="*/ 1 h 2204"/>
                <a:gd name="T106" fmla="*/ 9 w 2918"/>
                <a:gd name="T107" fmla="*/ 1 h 2204"/>
                <a:gd name="T108" fmla="*/ 8 w 2918"/>
                <a:gd name="T109" fmla="*/ 0 h 2204"/>
                <a:gd name="T110" fmla="*/ 8 w 2918"/>
                <a:gd name="T111" fmla="*/ 0 h 2204"/>
                <a:gd name="T112" fmla="*/ 8 w 2918"/>
                <a:gd name="T113" fmla="*/ 1 h 2204"/>
                <a:gd name="T114" fmla="*/ 8 w 2918"/>
                <a:gd name="T115" fmla="*/ 1 h 2204"/>
                <a:gd name="T116" fmla="*/ 4 w 2918"/>
                <a:gd name="T117" fmla="*/ 1 h 2204"/>
                <a:gd name="T118" fmla="*/ 4 w 2918"/>
                <a:gd name="T119" fmla="*/ 0 h 22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18" h="2204">
                  <a:moveTo>
                    <a:pt x="895" y="82"/>
                  </a:moveTo>
                  <a:lnTo>
                    <a:pt x="6" y="170"/>
                  </a:lnTo>
                  <a:lnTo>
                    <a:pt x="6" y="186"/>
                  </a:lnTo>
                  <a:lnTo>
                    <a:pt x="9" y="195"/>
                  </a:lnTo>
                  <a:lnTo>
                    <a:pt x="0" y="205"/>
                  </a:lnTo>
                  <a:lnTo>
                    <a:pt x="4" y="233"/>
                  </a:lnTo>
                  <a:lnTo>
                    <a:pt x="28" y="271"/>
                  </a:lnTo>
                  <a:lnTo>
                    <a:pt x="47" y="287"/>
                  </a:lnTo>
                  <a:lnTo>
                    <a:pt x="57" y="287"/>
                  </a:lnTo>
                  <a:lnTo>
                    <a:pt x="82" y="309"/>
                  </a:lnTo>
                  <a:lnTo>
                    <a:pt x="89" y="322"/>
                  </a:lnTo>
                  <a:lnTo>
                    <a:pt x="73" y="359"/>
                  </a:lnTo>
                  <a:lnTo>
                    <a:pt x="73" y="369"/>
                  </a:lnTo>
                  <a:lnTo>
                    <a:pt x="92" y="378"/>
                  </a:lnTo>
                  <a:lnTo>
                    <a:pt x="98" y="388"/>
                  </a:lnTo>
                  <a:lnTo>
                    <a:pt x="98" y="397"/>
                  </a:lnTo>
                  <a:lnTo>
                    <a:pt x="79" y="413"/>
                  </a:lnTo>
                  <a:lnTo>
                    <a:pt x="79" y="438"/>
                  </a:lnTo>
                  <a:lnTo>
                    <a:pt x="89" y="444"/>
                  </a:lnTo>
                  <a:lnTo>
                    <a:pt x="139" y="428"/>
                  </a:lnTo>
                  <a:lnTo>
                    <a:pt x="155" y="417"/>
                  </a:lnTo>
                  <a:lnTo>
                    <a:pt x="174" y="369"/>
                  </a:lnTo>
                  <a:lnTo>
                    <a:pt x="180" y="353"/>
                  </a:lnTo>
                  <a:lnTo>
                    <a:pt x="201" y="359"/>
                  </a:lnTo>
                  <a:lnTo>
                    <a:pt x="220" y="359"/>
                  </a:lnTo>
                  <a:lnTo>
                    <a:pt x="230" y="353"/>
                  </a:lnTo>
                  <a:lnTo>
                    <a:pt x="246" y="356"/>
                  </a:lnTo>
                  <a:lnTo>
                    <a:pt x="243" y="369"/>
                  </a:lnTo>
                  <a:lnTo>
                    <a:pt x="208" y="397"/>
                  </a:lnTo>
                  <a:lnTo>
                    <a:pt x="214" y="404"/>
                  </a:lnTo>
                  <a:lnTo>
                    <a:pt x="243" y="391"/>
                  </a:lnTo>
                  <a:lnTo>
                    <a:pt x="284" y="388"/>
                  </a:lnTo>
                  <a:lnTo>
                    <a:pt x="445" y="334"/>
                  </a:lnTo>
                  <a:lnTo>
                    <a:pt x="467" y="334"/>
                  </a:lnTo>
                  <a:lnTo>
                    <a:pt x="467" y="346"/>
                  </a:lnTo>
                  <a:lnTo>
                    <a:pt x="438" y="372"/>
                  </a:lnTo>
                  <a:lnTo>
                    <a:pt x="451" y="378"/>
                  </a:lnTo>
                  <a:lnTo>
                    <a:pt x="520" y="385"/>
                  </a:lnTo>
                  <a:lnTo>
                    <a:pt x="587" y="410"/>
                  </a:lnTo>
                  <a:lnTo>
                    <a:pt x="659" y="447"/>
                  </a:lnTo>
                  <a:lnTo>
                    <a:pt x="679" y="451"/>
                  </a:lnTo>
                  <a:lnTo>
                    <a:pt x="675" y="428"/>
                  </a:lnTo>
                  <a:lnTo>
                    <a:pt x="690" y="417"/>
                  </a:lnTo>
                  <a:lnTo>
                    <a:pt x="706" y="435"/>
                  </a:lnTo>
                  <a:lnTo>
                    <a:pt x="748" y="447"/>
                  </a:lnTo>
                  <a:lnTo>
                    <a:pt x="757" y="454"/>
                  </a:lnTo>
                  <a:lnTo>
                    <a:pt x="760" y="460"/>
                  </a:lnTo>
                  <a:lnTo>
                    <a:pt x="744" y="470"/>
                  </a:lnTo>
                  <a:lnTo>
                    <a:pt x="751" y="482"/>
                  </a:lnTo>
                  <a:lnTo>
                    <a:pt x="839" y="548"/>
                  </a:lnTo>
                  <a:lnTo>
                    <a:pt x="845" y="574"/>
                  </a:lnTo>
                  <a:lnTo>
                    <a:pt x="842" y="596"/>
                  </a:lnTo>
                  <a:lnTo>
                    <a:pt x="836" y="612"/>
                  </a:lnTo>
                  <a:lnTo>
                    <a:pt x="823" y="599"/>
                  </a:lnTo>
                  <a:lnTo>
                    <a:pt x="817" y="583"/>
                  </a:lnTo>
                  <a:lnTo>
                    <a:pt x="810" y="599"/>
                  </a:lnTo>
                  <a:lnTo>
                    <a:pt x="814" y="618"/>
                  </a:lnTo>
                  <a:lnTo>
                    <a:pt x="833" y="624"/>
                  </a:lnTo>
                  <a:lnTo>
                    <a:pt x="956" y="590"/>
                  </a:lnTo>
                  <a:lnTo>
                    <a:pt x="962" y="574"/>
                  </a:lnTo>
                  <a:lnTo>
                    <a:pt x="1006" y="571"/>
                  </a:lnTo>
                  <a:lnTo>
                    <a:pt x="1107" y="489"/>
                  </a:lnTo>
                  <a:lnTo>
                    <a:pt x="1174" y="489"/>
                  </a:lnTo>
                  <a:lnTo>
                    <a:pt x="1174" y="473"/>
                  </a:lnTo>
                  <a:lnTo>
                    <a:pt x="1164" y="457"/>
                  </a:lnTo>
                  <a:lnTo>
                    <a:pt x="1182" y="413"/>
                  </a:lnTo>
                  <a:lnTo>
                    <a:pt x="1290" y="401"/>
                  </a:lnTo>
                  <a:lnTo>
                    <a:pt x="1451" y="482"/>
                  </a:lnTo>
                  <a:lnTo>
                    <a:pt x="1455" y="505"/>
                  </a:lnTo>
                  <a:lnTo>
                    <a:pt x="1495" y="536"/>
                  </a:lnTo>
                  <a:lnTo>
                    <a:pt x="1530" y="590"/>
                  </a:lnTo>
                  <a:lnTo>
                    <a:pt x="1631" y="662"/>
                  </a:lnTo>
                  <a:lnTo>
                    <a:pt x="1644" y="691"/>
                  </a:lnTo>
                  <a:lnTo>
                    <a:pt x="1671" y="716"/>
                  </a:lnTo>
                  <a:lnTo>
                    <a:pt x="1748" y="713"/>
                  </a:lnTo>
                  <a:lnTo>
                    <a:pt x="1807" y="801"/>
                  </a:lnTo>
                  <a:lnTo>
                    <a:pt x="1823" y="814"/>
                  </a:lnTo>
                  <a:lnTo>
                    <a:pt x="1817" y="838"/>
                  </a:lnTo>
                  <a:lnTo>
                    <a:pt x="1843" y="927"/>
                  </a:lnTo>
                  <a:lnTo>
                    <a:pt x="1833" y="1028"/>
                  </a:lnTo>
                  <a:lnTo>
                    <a:pt x="1807" y="1132"/>
                  </a:lnTo>
                  <a:lnTo>
                    <a:pt x="1811" y="1217"/>
                  </a:lnTo>
                  <a:lnTo>
                    <a:pt x="1823" y="1246"/>
                  </a:lnTo>
                  <a:lnTo>
                    <a:pt x="1883" y="1287"/>
                  </a:lnTo>
                  <a:lnTo>
                    <a:pt x="1902" y="1252"/>
                  </a:lnTo>
                  <a:lnTo>
                    <a:pt x="1883" y="1236"/>
                  </a:lnTo>
                  <a:lnTo>
                    <a:pt x="1867" y="1180"/>
                  </a:lnTo>
                  <a:lnTo>
                    <a:pt x="1870" y="1170"/>
                  </a:lnTo>
                  <a:lnTo>
                    <a:pt x="1905" y="1164"/>
                  </a:lnTo>
                  <a:lnTo>
                    <a:pt x="1931" y="1217"/>
                  </a:lnTo>
                  <a:lnTo>
                    <a:pt x="1947" y="1217"/>
                  </a:lnTo>
                  <a:lnTo>
                    <a:pt x="1953" y="1189"/>
                  </a:lnTo>
                  <a:lnTo>
                    <a:pt x="1962" y="1183"/>
                  </a:lnTo>
                  <a:lnTo>
                    <a:pt x="1978" y="1196"/>
                  </a:lnTo>
                  <a:lnTo>
                    <a:pt x="1974" y="1220"/>
                  </a:lnTo>
                  <a:lnTo>
                    <a:pt x="1958" y="1249"/>
                  </a:lnTo>
                  <a:lnTo>
                    <a:pt x="1944" y="1274"/>
                  </a:lnTo>
                  <a:lnTo>
                    <a:pt x="1921" y="1340"/>
                  </a:lnTo>
                  <a:lnTo>
                    <a:pt x="1902" y="1350"/>
                  </a:lnTo>
                  <a:lnTo>
                    <a:pt x="1902" y="1382"/>
                  </a:lnTo>
                  <a:lnTo>
                    <a:pt x="1924" y="1406"/>
                  </a:lnTo>
                  <a:lnTo>
                    <a:pt x="1958" y="1438"/>
                  </a:lnTo>
                  <a:lnTo>
                    <a:pt x="2013" y="1558"/>
                  </a:lnTo>
                  <a:lnTo>
                    <a:pt x="2098" y="1611"/>
                  </a:lnTo>
                  <a:lnTo>
                    <a:pt x="2107" y="1608"/>
                  </a:lnTo>
                  <a:lnTo>
                    <a:pt x="2110" y="1580"/>
                  </a:lnTo>
                  <a:lnTo>
                    <a:pt x="2136" y="1580"/>
                  </a:lnTo>
                  <a:lnTo>
                    <a:pt x="2154" y="1630"/>
                  </a:lnTo>
                  <a:lnTo>
                    <a:pt x="2157" y="1659"/>
                  </a:lnTo>
                  <a:lnTo>
                    <a:pt x="2186" y="1722"/>
                  </a:lnTo>
                  <a:lnTo>
                    <a:pt x="2221" y="1744"/>
                  </a:lnTo>
                  <a:lnTo>
                    <a:pt x="2258" y="1757"/>
                  </a:lnTo>
                  <a:lnTo>
                    <a:pt x="2322" y="1927"/>
                  </a:lnTo>
                  <a:lnTo>
                    <a:pt x="2338" y="1937"/>
                  </a:lnTo>
                  <a:lnTo>
                    <a:pt x="2423" y="1956"/>
                  </a:lnTo>
                  <a:lnTo>
                    <a:pt x="2457" y="1975"/>
                  </a:lnTo>
                  <a:lnTo>
                    <a:pt x="2552" y="2091"/>
                  </a:lnTo>
                  <a:lnTo>
                    <a:pt x="2593" y="2123"/>
                  </a:lnTo>
                  <a:lnTo>
                    <a:pt x="2609" y="2123"/>
                  </a:lnTo>
                  <a:lnTo>
                    <a:pt x="2635" y="2135"/>
                  </a:lnTo>
                  <a:lnTo>
                    <a:pt x="2640" y="2158"/>
                  </a:lnTo>
                  <a:lnTo>
                    <a:pt x="2622" y="2164"/>
                  </a:lnTo>
                  <a:lnTo>
                    <a:pt x="2606" y="2158"/>
                  </a:lnTo>
                  <a:lnTo>
                    <a:pt x="2596" y="2158"/>
                  </a:lnTo>
                  <a:lnTo>
                    <a:pt x="2583" y="2164"/>
                  </a:lnTo>
                  <a:lnTo>
                    <a:pt x="2580" y="2180"/>
                  </a:lnTo>
                  <a:lnTo>
                    <a:pt x="2593" y="2195"/>
                  </a:lnTo>
                  <a:lnTo>
                    <a:pt x="2640" y="2204"/>
                  </a:lnTo>
                  <a:lnTo>
                    <a:pt x="2665" y="2188"/>
                  </a:lnTo>
                  <a:lnTo>
                    <a:pt x="2704" y="2185"/>
                  </a:lnTo>
                  <a:lnTo>
                    <a:pt x="2842" y="2132"/>
                  </a:lnTo>
                  <a:lnTo>
                    <a:pt x="2874" y="2076"/>
                  </a:lnTo>
                  <a:lnTo>
                    <a:pt x="2877" y="2063"/>
                  </a:lnTo>
                  <a:lnTo>
                    <a:pt x="2858" y="1986"/>
                  </a:lnTo>
                  <a:lnTo>
                    <a:pt x="2861" y="1949"/>
                  </a:lnTo>
                  <a:lnTo>
                    <a:pt x="2890" y="1883"/>
                  </a:lnTo>
                  <a:lnTo>
                    <a:pt x="2918" y="1889"/>
                  </a:lnTo>
                  <a:lnTo>
                    <a:pt x="2883" y="1750"/>
                  </a:lnTo>
                  <a:lnTo>
                    <a:pt x="2893" y="1681"/>
                  </a:lnTo>
                  <a:lnTo>
                    <a:pt x="2886" y="1552"/>
                  </a:lnTo>
                  <a:lnTo>
                    <a:pt x="2858" y="1448"/>
                  </a:lnTo>
                  <a:lnTo>
                    <a:pt x="2839" y="1409"/>
                  </a:lnTo>
                  <a:lnTo>
                    <a:pt x="2741" y="1284"/>
                  </a:lnTo>
                  <a:lnTo>
                    <a:pt x="2681" y="1141"/>
                  </a:lnTo>
                  <a:lnTo>
                    <a:pt x="2606" y="1040"/>
                  </a:lnTo>
                  <a:lnTo>
                    <a:pt x="2609" y="1028"/>
                  </a:lnTo>
                  <a:lnTo>
                    <a:pt x="2603" y="1003"/>
                  </a:lnTo>
                  <a:lnTo>
                    <a:pt x="2577" y="949"/>
                  </a:lnTo>
                  <a:lnTo>
                    <a:pt x="2577" y="924"/>
                  </a:lnTo>
                  <a:lnTo>
                    <a:pt x="2603" y="890"/>
                  </a:lnTo>
                  <a:lnTo>
                    <a:pt x="2603" y="874"/>
                  </a:lnTo>
                  <a:lnTo>
                    <a:pt x="2505" y="738"/>
                  </a:lnTo>
                  <a:lnTo>
                    <a:pt x="2447" y="684"/>
                  </a:lnTo>
                  <a:lnTo>
                    <a:pt x="2410" y="662"/>
                  </a:lnTo>
                  <a:lnTo>
                    <a:pt x="2401" y="643"/>
                  </a:lnTo>
                  <a:lnTo>
                    <a:pt x="2338" y="558"/>
                  </a:lnTo>
                  <a:lnTo>
                    <a:pt x="2252" y="407"/>
                  </a:lnTo>
                  <a:lnTo>
                    <a:pt x="2231" y="319"/>
                  </a:lnTo>
                  <a:lnTo>
                    <a:pt x="2176" y="195"/>
                  </a:lnTo>
                  <a:lnTo>
                    <a:pt x="2176" y="173"/>
                  </a:lnTo>
                  <a:lnTo>
                    <a:pt x="2154" y="154"/>
                  </a:lnTo>
                  <a:lnTo>
                    <a:pt x="2142" y="144"/>
                  </a:lnTo>
                  <a:lnTo>
                    <a:pt x="2133" y="56"/>
                  </a:lnTo>
                  <a:lnTo>
                    <a:pt x="2120" y="25"/>
                  </a:lnTo>
                  <a:lnTo>
                    <a:pt x="2091" y="35"/>
                  </a:lnTo>
                  <a:lnTo>
                    <a:pt x="2032" y="32"/>
                  </a:lnTo>
                  <a:lnTo>
                    <a:pt x="1965" y="0"/>
                  </a:lnTo>
                  <a:lnTo>
                    <a:pt x="1940" y="19"/>
                  </a:lnTo>
                  <a:lnTo>
                    <a:pt x="1931" y="35"/>
                  </a:lnTo>
                  <a:lnTo>
                    <a:pt x="1928" y="66"/>
                  </a:lnTo>
                  <a:lnTo>
                    <a:pt x="1955" y="154"/>
                  </a:lnTo>
                  <a:lnTo>
                    <a:pt x="1947" y="202"/>
                  </a:lnTo>
                  <a:lnTo>
                    <a:pt x="1896" y="195"/>
                  </a:lnTo>
                  <a:lnTo>
                    <a:pt x="1883" y="176"/>
                  </a:lnTo>
                  <a:lnTo>
                    <a:pt x="1870" y="133"/>
                  </a:lnTo>
                  <a:lnTo>
                    <a:pt x="950" y="189"/>
                  </a:lnTo>
                  <a:lnTo>
                    <a:pt x="927" y="157"/>
                  </a:lnTo>
                  <a:lnTo>
                    <a:pt x="931" y="133"/>
                  </a:lnTo>
                  <a:lnTo>
                    <a:pt x="899" y="101"/>
                  </a:lnTo>
                  <a:lnTo>
                    <a:pt x="895" y="82"/>
                  </a:lnTo>
                  <a:close/>
                </a:path>
              </a:pathLst>
            </a:custGeom>
            <a:noFill/>
            <a:ln w="9525">
              <a:solidFill>
                <a:schemeClr val="tx1"/>
              </a:solidFill>
              <a:round/>
              <a:headEnd/>
              <a:tailEnd/>
            </a:ln>
          </p:spPr>
          <p:txBody>
            <a:bodyPr/>
            <a:lstStyle/>
            <a:p>
              <a:endParaRPr lang="en-US"/>
            </a:p>
          </p:txBody>
        </p:sp>
        <p:sp>
          <p:nvSpPr>
            <p:cNvPr id="16452" name="Freeform 1079"/>
            <p:cNvSpPr>
              <a:spLocks/>
            </p:cNvSpPr>
            <p:nvPr/>
          </p:nvSpPr>
          <p:spPr bwMode="auto">
            <a:xfrm>
              <a:off x="3604" y="2693"/>
              <a:ext cx="730" cy="551"/>
            </a:xfrm>
            <a:custGeom>
              <a:avLst/>
              <a:gdLst>
                <a:gd name="T0" fmla="*/ 0 w 2918"/>
                <a:gd name="T1" fmla="*/ 1 h 2204"/>
                <a:gd name="T2" fmla="*/ 0 w 2918"/>
                <a:gd name="T3" fmla="*/ 1 h 2204"/>
                <a:gd name="T4" fmla="*/ 0 w 2918"/>
                <a:gd name="T5" fmla="*/ 1 h 2204"/>
                <a:gd name="T6" fmla="*/ 0 w 2918"/>
                <a:gd name="T7" fmla="*/ 2 h 2204"/>
                <a:gd name="T8" fmla="*/ 1 w 2918"/>
                <a:gd name="T9" fmla="*/ 2 h 2204"/>
                <a:gd name="T10" fmla="*/ 0 w 2918"/>
                <a:gd name="T11" fmla="*/ 2 h 2204"/>
                <a:gd name="T12" fmla="*/ 1 w 2918"/>
                <a:gd name="T13" fmla="*/ 2 h 2204"/>
                <a:gd name="T14" fmla="*/ 1 w 2918"/>
                <a:gd name="T15" fmla="*/ 2 h 2204"/>
                <a:gd name="T16" fmla="*/ 1 w 2918"/>
                <a:gd name="T17" fmla="*/ 2 h 2204"/>
                <a:gd name="T18" fmla="*/ 1 w 2918"/>
                <a:gd name="T19" fmla="*/ 2 h 2204"/>
                <a:gd name="T20" fmla="*/ 2 w 2918"/>
                <a:gd name="T21" fmla="*/ 1 h 2204"/>
                <a:gd name="T22" fmla="*/ 2 w 2918"/>
                <a:gd name="T23" fmla="*/ 2 h 2204"/>
                <a:gd name="T24" fmla="*/ 2 w 2918"/>
                <a:gd name="T25" fmla="*/ 2 h 2204"/>
                <a:gd name="T26" fmla="*/ 3 w 2918"/>
                <a:gd name="T27" fmla="*/ 2 h 2204"/>
                <a:gd name="T28" fmla="*/ 3 w 2918"/>
                <a:gd name="T29" fmla="*/ 2 h 2204"/>
                <a:gd name="T30" fmla="*/ 3 w 2918"/>
                <a:gd name="T31" fmla="*/ 2 h 2204"/>
                <a:gd name="T32" fmla="*/ 3 w 2918"/>
                <a:gd name="T33" fmla="*/ 2 h 2204"/>
                <a:gd name="T34" fmla="*/ 3 w 2918"/>
                <a:gd name="T35" fmla="*/ 3 h 2204"/>
                <a:gd name="T36" fmla="*/ 3 w 2918"/>
                <a:gd name="T37" fmla="*/ 3 h 2204"/>
                <a:gd name="T38" fmla="*/ 4 w 2918"/>
                <a:gd name="T39" fmla="*/ 2 h 2204"/>
                <a:gd name="T40" fmla="*/ 5 w 2918"/>
                <a:gd name="T41" fmla="*/ 2 h 2204"/>
                <a:gd name="T42" fmla="*/ 5 w 2918"/>
                <a:gd name="T43" fmla="*/ 2 h 2204"/>
                <a:gd name="T44" fmla="*/ 6 w 2918"/>
                <a:gd name="T45" fmla="*/ 2 h 2204"/>
                <a:gd name="T46" fmla="*/ 7 w 2918"/>
                <a:gd name="T47" fmla="*/ 3 h 2204"/>
                <a:gd name="T48" fmla="*/ 7 w 2918"/>
                <a:gd name="T49" fmla="*/ 3 h 2204"/>
                <a:gd name="T50" fmla="*/ 7 w 2918"/>
                <a:gd name="T51" fmla="*/ 3 h 2204"/>
                <a:gd name="T52" fmla="*/ 7 w 2918"/>
                <a:gd name="T53" fmla="*/ 5 h 2204"/>
                <a:gd name="T54" fmla="*/ 8 w 2918"/>
                <a:gd name="T55" fmla="*/ 5 h 2204"/>
                <a:gd name="T56" fmla="*/ 7 w 2918"/>
                <a:gd name="T57" fmla="*/ 5 h 2204"/>
                <a:gd name="T58" fmla="*/ 8 w 2918"/>
                <a:gd name="T59" fmla="*/ 5 h 2204"/>
                <a:gd name="T60" fmla="*/ 8 w 2918"/>
                <a:gd name="T61" fmla="*/ 5 h 2204"/>
                <a:gd name="T62" fmla="*/ 8 w 2918"/>
                <a:gd name="T63" fmla="*/ 5 h 2204"/>
                <a:gd name="T64" fmla="*/ 8 w 2918"/>
                <a:gd name="T65" fmla="*/ 5 h 2204"/>
                <a:gd name="T66" fmla="*/ 8 w 2918"/>
                <a:gd name="T67" fmla="*/ 6 h 2204"/>
                <a:gd name="T68" fmla="*/ 8 w 2918"/>
                <a:gd name="T69" fmla="*/ 6 h 2204"/>
                <a:gd name="T70" fmla="*/ 9 w 2918"/>
                <a:gd name="T71" fmla="*/ 7 h 2204"/>
                <a:gd name="T72" fmla="*/ 9 w 2918"/>
                <a:gd name="T73" fmla="*/ 7 h 2204"/>
                <a:gd name="T74" fmla="*/ 9 w 2918"/>
                <a:gd name="T75" fmla="*/ 8 h 2204"/>
                <a:gd name="T76" fmla="*/ 10 w 2918"/>
                <a:gd name="T77" fmla="*/ 8 h 2204"/>
                <a:gd name="T78" fmla="*/ 10 w 2918"/>
                <a:gd name="T79" fmla="*/ 9 h 2204"/>
                <a:gd name="T80" fmla="*/ 10 w 2918"/>
                <a:gd name="T81" fmla="*/ 9 h 2204"/>
                <a:gd name="T82" fmla="*/ 10 w 2918"/>
                <a:gd name="T83" fmla="*/ 9 h 2204"/>
                <a:gd name="T84" fmla="*/ 11 w 2918"/>
                <a:gd name="T85" fmla="*/ 9 h 2204"/>
                <a:gd name="T86" fmla="*/ 11 w 2918"/>
                <a:gd name="T87" fmla="*/ 8 h 2204"/>
                <a:gd name="T88" fmla="*/ 11 w 2918"/>
                <a:gd name="T89" fmla="*/ 8 h 2204"/>
                <a:gd name="T90" fmla="*/ 11 w 2918"/>
                <a:gd name="T91" fmla="*/ 7 h 2204"/>
                <a:gd name="T92" fmla="*/ 11 w 2918"/>
                <a:gd name="T93" fmla="*/ 6 h 2204"/>
                <a:gd name="T94" fmla="*/ 11 w 2918"/>
                <a:gd name="T95" fmla="*/ 5 h 2204"/>
                <a:gd name="T96" fmla="*/ 10 w 2918"/>
                <a:gd name="T97" fmla="*/ 4 h 2204"/>
                <a:gd name="T98" fmla="*/ 10 w 2918"/>
                <a:gd name="T99" fmla="*/ 4 h 2204"/>
                <a:gd name="T100" fmla="*/ 10 w 2918"/>
                <a:gd name="T101" fmla="*/ 3 h 2204"/>
                <a:gd name="T102" fmla="*/ 9 w 2918"/>
                <a:gd name="T103" fmla="*/ 2 h 2204"/>
                <a:gd name="T104" fmla="*/ 9 w 2918"/>
                <a:gd name="T105" fmla="*/ 1 h 2204"/>
                <a:gd name="T106" fmla="*/ 9 w 2918"/>
                <a:gd name="T107" fmla="*/ 1 h 2204"/>
                <a:gd name="T108" fmla="*/ 8 w 2918"/>
                <a:gd name="T109" fmla="*/ 0 h 2204"/>
                <a:gd name="T110" fmla="*/ 8 w 2918"/>
                <a:gd name="T111" fmla="*/ 0 h 2204"/>
                <a:gd name="T112" fmla="*/ 8 w 2918"/>
                <a:gd name="T113" fmla="*/ 1 h 2204"/>
                <a:gd name="T114" fmla="*/ 8 w 2918"/>
                <a:gd name="T115" fmla="*/ 1 h 2204"/>
                <a:gd name="T116" fmla="*/ 4 w 2918"/>
                <a:gd name="T117" fmla="*/ 1 h 2204"/>
                <a:gd name="T118" fmla="*/ 4 w 2918"/>
                <a:gd name="T119" fmla="*/ 0 h 22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18" h="2204">
                  <a:moveTo>
                    <a:pt x="895" y="82"/>
                  </a:moveTo>
                  <a:lnTo>
                    <a:pt x="6" y="170"/>
                  </a:lnTo>
                  <a:lnTo>
                    <a:pt x="6" y="186"/>
                  </a:lnTo>
                  <a:lnTo>
                    <a:pt x="9" y="195"/>
                  </a:lnTo>
                  <a:lnTo>
                    <a:pt x="0" y="205"/>
                  </a:lnTo>
                  <a:lnTo>
                    <a:pt x="4" y="233"/>
                  </a:lnTo>
                  <a:lnTo>
                    <a:pt x="28" y="271"/>
                  </a:lnTo>
                  <a:lnTo>
                    <a:pt x="47" y="287"/>
                  </a:lnTo>
                  <a:lnTo>
                    <a:pt x="57" y="287"/>
                  </a:lnTo>
                  <a:lnTo>
                    <a:pt x="82" y="309"/>
                  </a:lnTo>
                  <a:lnTo>
                    <a:pt x="89" y="322"/>
                  </a:lnTo>
                  <a:lnTo>
                    <a:pt x="73" y="359"/>
                  </a:lnTo>
                  <a:lnTo>
                    <a:pt x="73" y="369"/>
                  </a:lnTo>
                  <a:lnTo>
                    <a:pt x="92" y="378"/>
                  </a:lnTo>
                  <a:lnTo>
                    <a:pt x="98" y="388"/>
                  </a:lnTo>
                  <a:lnTo>
                    <a:pt x="98" y="397"/>
                  </a:lnTo>
                  <a:lnTo>
                    <a:pt x="79" y="413"/>
                  </a:lnTo>
                  <a:lnTo>
                    <a:pt x="79" y="438"/>
                  </a:lnTo>
                  <a:lnTo>
                    <a:pt x="89" y="444"/>
                  </a:lnTo>
                  <a:lnTo>
                    <a:pt x="139" y="428"/>
                  </a:lnTo>
                  <a:lnTo>
                    <a:pt x="155" y="417"/>
                  </a:lnTo>
                  <a:lnTo>
                    <a:pt x="174" y="369"/>
                  </a:lnTo>
                  <a:lnTo>
                    <a:pt x="180" y="353"/>
                  </a:lnTo>
                  <a:lnTo>
                    <a:pt x="201" y="359"/>
                  </a:lnTo>
                  <a:lnTo>
                    <a:pt x="220" y="359"/>
                  </a:lnTo>
                  <a:lnTo>
                    <a:pt x="230" y="353"/>
                  </a:lnTo>
                  <a:lnTo>
                    <a:pt x="246" y="356"/>
                  </a:lnTo>
                  <a:lnTo>
                    <a:pt x="243" y="369"/>
                  </a:lnTo>
                  <a:lnTo>
                    <a:pt x="208" y="397"/>
                  </a:lnTo>
                  <a:lnTo>
                    <a:pt x="214" y="404"/>
                  </a:lnTo>
                  <a:lnTo>
                    <a:pt x="243" y="391"/>
                  </a:lnTo>
                  <a:lnTo>
                    <a:pt x="284" y="388"/>
                  </a:lnTo>
                  <a:lnTo>
                    <a:pt x="445" y="334"/>
                  </a:lnTo>
                  <a:lnTo>
                    <a:pt x="467" y="334"/>
                  </a:lnTo>
                  <a:lnTo>
                    <a:pt x="467" y="346"/>
                  </a:lnTo>
                  <a:lnTo>
                    <a:pt x="438" y="372"/>
                  </a:lnTo>
                  <a:lnTo>
                    <a:pt x="451" y="378"/>
                  </a:lnTo>
                  <a:lnTo>
                    <a:pt x="520" y="385"/>
                  </a:lnTo>
                  <a:lnTo>
                    <a:pt x="587" y="410"/>
                  </a:lnTo>
                  <a:lnTo>
                    <a:pt x="659" y="447"/>
                  </a:lnTo>
                  <a:lnTo>
                    <a:pt x="679" y="451"/>
                  </a:lnTo>
                  <a:lnTo>
                    <a:pt x="675" y="428"/>
                  </a:lnTo>
                  <a:lnTo>
                    <a:pt x="690" y="417"/>
                  </a:lnTo>
                  <a:lnTo>
                    <a:pt x="706" y="435"/>
                  </a:lnTo>
                  <a:lnTo>
                    <a:pt x="748" y="447"/>
                  </a:lnTo>
                  <a:lnTo>
                    <a:pt x="757" y="454"/>
                  </a:lnTo>
                  <a:lnTo>
                    <a:pt x="760" y="460"/>
                  </a:lnTo>
                  <a:lnTo>
                    <a:pt x="744" y="470"/>
                  </a:lnTo>
                  <a:lnTo>
                    <a:pt x="751" y="482"/>
                  </a:lnTo>
                  <a:lnTo>
                    <a:pt x="839" y="548"/>
                  </a:lnTo>
                  <a:lnTo>
                    <a:pt x="845" y="574"/>
                  </a:lnTo>
                  <a:lnTo>
                    <a:pt x="842" y="596"/>
                  </a:lnTo>
                  <a:lnTo>
                    <a:pt x="836" y="612"/>
                  </a:lnTo>
                  <a:lnTo>
                    <a:pt x="823" y="599"/>
                  </a:lnTo>
                  <a:lnTo>
                    <a:pt x="817" y="583"/>
                  </a:lnTo>
                  <a:lnTo>
                    <a:pt x="810" y="599"/>
                  </a:lnTo>
                  <a:lnTo>
                    <a:pt x="814" y="618"/>
                  </a:lnTo>
                  <a:lnTo>
                    <a:pt x="833" y="624"/>
                  </a:lnTo>
                  <a:lnTo>
                    <a:pt x="956" y="590"/>
                  </a:lnTo>
                  <a:lnTo>
                    <a:pt x="962" y="574"/>
                  </a:lnTo>
                  <a:lnTo>
                    <a:pt x="1006" y="571"/>
                  </a:lnTo>
                  <a:lnTo>
                    <a:pt x="1107" y="489"/>
                  </a:lnTo>
                  <a:lnTo>
                    <a:pt x="1174" y="489"/>
                  </a:lnTo>
                  <a:lnTo>
                    <a:pt x="1174" y="473"/>
                  </a:lnTo>
                  <a:lnTo>
                    <a:pt x="1164" y="457"/>
                  </a:lnTo>
                  <a:lnTo>
                    <a:pt x="1182" y="413"/>
                  </a:lnTo>
                  <a:lnTo>
                    <a:pt x="1290" y="401"/>
                  </a:lnTo>
                  <a:lnTo>
                    <a:pt x="1451" y="482"/>
                  </a:lnTo>
                  <a:lnTo>
                    <a:pt x="1455" y="505"/>
                  </a:lnTo>
                  <a:lnTo>
                    <a:pt x="1495" y="536"/>
                  </a:lnTo>
                  <a:lnTo>
                    <a:pt x="1530" y="590"/>
                  </a:lnTo>
                  <a:lnTo>
                    <a:pt x="1631" y="662"/>
                  </a:lnTo>
                  <a:lnTo>
                    <a:pt x="1644" y="691"/>
                  </a:lnTo>
                  <a:lnTo>
                    <a:pt x="1671" y="716"/>
                  </a:lnTo>
                  <a:lnTo>
                    <a:pt x="1748" y="713"/>
                  </a:lnTo>
                  <a:lnTo>
                    <a:pt x="1807" y="801"/>
                  </a:lnTo>
                  <a:lnTo>
                    <a:pt x="1823" y="814"/>
                  </a:lnTo>
                  <a:lnTo>
                    <a:pt x="1817" y="838"/>
                  </a:lnTo>
                  <a:lnTo>
                    <a:pt x="1843" y="927"/>
                  </a:lnTo>
                  <a:lnTo>
                    <a:pt x="1833" y="1028"/>
                  </a:lnTo>
                  <a:lnTo>
                    <a:pt x="1807" y="1132"/>
                  </a:lnTo>
                  <a:lnTo>
                    <a:pt x="1811" y="1217"/>
                  </a:lnTo>
                  <a:lnTo>
                    <a:pt x="1823" y="1246"/>
                  </a:lnTo>
                  <a:lnTo>
                    <a:pt x="1883" y="1287"/>
                  </a:lnTo>
                  <a:lnTo>
                    <a:pt x="1902" y="1252"/>
                  </a:lnTo>
                  <a:lnTo>
                    <a:pt x="1883" y="1236"/>
                  </a:lnTo>
                  <a:lnTo>
                    <a:pt x="1867" y="1180"/>
                  </a:lnTo>
                  <a:lnTo>
                    <a:pt x="1870" y="1170"/>
                  </a:lnTo>
                  <a:lnTo>
                    <a:pt x="1905" y="1164"/>
                  </a:lnTo>
                  <a:lnTo>
                    <a:pt x="1931" y="1217"/>
                  </a:lnTo>
                  <a:lnTo>
                    <a:pt x="1947" y="1217"/>
                  </a:lnTo>
                  <a:lnTo>
                    <a:pt x="1953" y="1189"/>
                  </a:lnTo>
                  <a:lnTo>
                    <a:pt x="1962" y="1183"/>
                  </a:lnTo>
                  <a:lnTo>
                    <a:pt x="1978" y="1196"/>
                  </a:lnTo>
                  <a:lnTo>
                    <a:pt x="1974" y="1220"/>
                  </a:lnTo>
                  <a:lnTo>
                    <a:pt x="1958" y="1249"/>
                  </a:lnTo>
                  <a:lnTo>
                    <a:pt x="1944" y="1274"/>
                  </a:lnTo>
                  <a:lnTo>
                    <a:pt x="1921" y="1340"/>
                  </a:lnTo>
                  <a:lnTo>
                    <a:pt x="1902" y="1350"/>
                  </a:lnTo>
                  <a:lnTo>
                    <a:pt x="1902" y="1382"/>
                  </a:lnTo>
                  <a:lnTo>
                    <a:pt x="1924" y="1406"/>
                  </a:lnTo>
                  <a:lnTo>
                    <a:pt x="1958" y="1438"/>
                  </a:lnTo>
                  <a:lnTo>
                    <a:pt x="2013" y="1558"/>
                  </a:lnTo>
                  <a:lnTo>
                    <a:pt x="2098" y="1611"/>
                  </a:lnTo>
                  <a:lnTo>
                    <a:pt x="2107" y="1608"/>
                  </a:lnTo>
                  <a:lnTo>
                    <a:pt x="2110" y="1580"/>
                  </a:lnTo>
                  <a:lnTo>
                    <a:pt x="2136" y="1580"/>
                  </a:lnTo>
                  <a:lnTo>
                    <a:pt x="2154" y="1630"/>
                  </a:lnTo>
                  <a:lnTo>
                    <a:pt x="2157" y="1659"/>
                  </a:lnTo>
                  <a:lnTo>
                    <a:pt x="2186" y="1722"/>
                  </a:lnTo>
                  <a:lnTo>
                    <a:pt x="2221" y="1744"/>
                  </a:lnTo>
                  <a:lnTo>
                    <a:pt x="2258" y="1757"/>
                  </a:lnTo>
                  <a:lnTo>
                    <a:pt x="2322" y="1927"/>
                  </a:lnTo>
                  <a:lnTo>
                    <a:pt x="2338" y="1937"/>
                  </a:lnTo>
                  <a:lnTo>
                    <a:pt x="2423" y="1956"/>
                  </a:lnTo>
                  <a:lnTo>
                    <a:pt x="2457" y="1975"/>
                  </a:lnTo>
                  <a:lnTo>
                    <a:pt x="2552" y="2091"/>
                  </a:lnTo>
                  <a:lnTo>
                    <a:pt x="2593" y="2123"/>
                  </a:lnTo>
                  <a:lnTo>
                    <a:pt x="2609" y="2123"/>
                  </a:lnTo>
                  <a:lnTo>
                    <a:pt x="2635" y="2135"/>
                  </a:lnTo>
                  <a:lnTo>
                    <a:pt x="2640" y="2158"/>
                  </a:lnTo>
                  <a:lnTo>
                    <a:pt x="2622" y="2164"/>
                  </a:lnTo>
                  <a:lnTo>
                    <a:pt x="2606" y="2158"/>
                  </a:lnTo>
                  <a:lnTo>
                    <a:pt x="2596" y="2158"/>
                  </a:lnTo>
                  <a:lnTo>
                    <a:pt x="2583" y="2164"/>
                  </a:lnTo>
                  <a:lnTo>
                    <a:pt x="2580" y="2180"/>
                  </a:lnTo>
                  <a:lnTo>
                    <a:pt x="2593" y="2195"/>
                  </a:lnTo>
                  <a:lnTo>
                    <a:pt x="2640" y="2204"/>
                  </a:lnTo>
                  <a:lnTo>
                    <a:pt x="2665" y="2188"/>
                  </a:lnTo>
                  <a:lnTo>
                    <a:pt x="2704" y="2185"/>
                  </a:lnTo>
                  <a:lnTo>
                    <a:pt x="2842" y="2132"/>
                  </a:lnTo>
                  <a:lnTo>
                    <a:pt x="2874" y="2076"/>
                  </a:lnTo>
                  <a:lnTo>
                    <a:pt x="2877" y="2063"/>
                  </a:lnTo>
                  <a:lnTo>
                    <a:pt x="2858" y="1986"/>
                  </a:lnTo>
                  <a:lnTo>
                    <a:pt x="2861" y="1949"/>
                  </a:lnTo>
                  <a:lnTo>
                    <a:pt x="2890" y="1883"/>
                  </a:lnTo>
                  <a:lnTo>
                    <a:pt x="2918" y="1889"/>
                  </a:lnTo>
                  <a:lnTo>
                    <a:pt x="2883" y="1750"/>
                  </a:lnTo>
                  <a:lnTo>
                    <a:pt x="2893" y="1681"/>
                  </a:lnTo>
                  <a:lnTo>
                    <a:pt x="2886" y="1552"/>
                  </a:lnTo>
                  <a:lnTo>
                    <a:pt x="2858" y="1448"/>
                  </a:lnTo>
                  <a:lnTo>
                    <a:pt x="2839" y="1409"/>
                  </a:lnTo>
                  <a:lnTo>
                    <a:pt x="2741" y="1284"/>
                  </a:lnTo>
                  <a:lnTo>
                    <a:pt x="2681" y="1141"/>
                  </a:lnTo>
                  <a:lnTo>
                    <a:pt x="2606" y="1040"/>
                  </a:lnTo>
                  <a:lnTo>
                    <a:pt x="2609" y="1028"/>
                  </a:lnTo>
                  <a:lnTo>
                    <a:pt x="2603" y="1003"/>
                  </a:lnTo>
                  <a:lnTo>
                    <a:pt x="2577" y="949"/>
                  </a:lnTo>
                  <a:lnTo>
                    <a:pt x="2577" y="924"/>
                  </a:lnTo>
                  <a:lnTo>
                    <a:pt x="2603" y="890"/>
                  </a:lnTo>
                  <a:lnTo>
                    <a:pt x="2603" y="874"/>
                  </a:lnTo>
                  <a:lnTo>
                    <a:pt x="2505" y="738"/>
                  </a:lnTo>
                  <a:lnTo>
                    <a:pt x="2447" y="684"/>
                  </a:lnTo>
                  <a:lnTo>
                    <a:pt x="2410" y="662"/>
                  </a:lnTo>
                  <a:lnTo>
                    <a:pt x="2401" y="643"/>
                  </a:lnTo>
                  <a:lnTo>
                    <a:pt x="2338" y="558"/>
                  </a:lnTo>
                  <a:lnTo>
                    <a:pt x="2252" y="407"/>
                  </a:lnTo>
                  <a:lnTo>
                    <a:pt x="2231" y="319"/>
                  </a:lnTo>
                  <a:lnTo>
                    <a:pt x="2176" y="195"/>
                  </a:lnTo>
                  <a:lnTo>
                    <a:pt x="2176" y="173"/>
                  </a:lnTo>
                  <a:lnTo>
                    <a:pt x="2154" y="154"/>
                  </a:lnTo>
                  <a:lnTo>
                    <a:pt x="2142" y="144"/>
                  </a:lnTo>
                  <a:lnTo>
                    <a:pt x="2133" y="56"/>
                  </a:lnTo>
                  <a:lnTo>
                    <a:pt x="2120" y="25"/>
                  </a:lnTo>
                  <a:lnTo>
                    <a:pt x="2091" y="35"/>
                  </a:lnTo>
                  <a:lnTo>
                    <a:pt x="2032" y="32"/>
                  </a:lnTo>
                  <a:lnTo>
                    <a:pt x="1965" y="0"/>
                  </a:lnTo>
                  <a:lnTo>
                    <a:pt x="1940" y="19"/>
                  </a:lnTo>
                  <a:lnTo>
                    <a:pt x="1931" y="35"/>
                  </a:lnTo>
                  <a:lnTo>
                    <a:pt x="1928" y="66"/>
                  </a:lnTo>
                  <a:lnTo>
                    <a:pt x="1955" y="154"/>
                  </a:lnTo>
                  <a:lnTo>
                    <a:pt x="1947" y="202"/>
                  </a:lnTo>
                  <a:lnTo>
                    <a:pt x="1896" y="195"/>
                  </a:lnTo>
                  <a:lnTo>
                    <a:pt x="1883" y="176"/>
                  </a:lnTo>
                  <a:lnTo>
                    <a:pt x="1870" y="133"/>
                  </a:lnTo>
                  <a:lnTo>
                    <a:pt x="950" y="189"/>
                  </a:lnTo>
                  <a:lnTo>
                    <a:pt x="927" y="157"/>
                  </a:lnTo>
                  <a:lnTo>
                    <a:pt x="931" y="133"/>
                  </a:lnTo>
                  <a:lnTo>
                    <a:pt x="899" y="101"/>
                  </a:lnTo>
                  <a:lnTo>
                    <a:pt x="895" y="82"/>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53" name="Freeform 1080"/>
            <p:cNvSpPr>
              <a:spLocks/>
            </p:cNvSpPr>
            <p:nvPr/>
          </p:nvSpPr>
          <p:spPr bwMode="auto">
            <a:xfrm>
              <a:off x="3731" y="2292"/>
              <a:ext cx="439" cy="452"/>
            </a:xfrm>
            <a:custGeom>
              <a:avLst/>
              <a:gdLst>
                <a:gd name="T0" fmla="*/ 1 w 1754"/>
                <a:gd name="T1" fmla="*/ 4 h 1808"/>
                <a:gd name="T2" fmla="*/ 1 w 1754"/>
                <a:gd name="T3" fmla="*/ 4 h 1808"/>
                <a:gd name="T4" fmla="*/ 1 w 1754"/>
                <a:gd name="T5" fmla="*/ 4 h 1808"/>
                <a:gd name="T6" fmla="*/ 1 w 1754"/>
                <a:gd name="T7" fmla="*/ 5 h 1808"/>
                <a:gd name="T8" fmla="*/ 2 w 1754"/>
                <a:gd name="T9" fmla="*/ 5 h 1808"/>
                <a:gd name="T10" fmla="*/ 1 w 1754"/>
                <a:gd name="T11" fmla="*/ 5 h 1808"/>
                <a:gd name="T12" fmla="*/ 1 w 1754"/>
                <a:gd name="T13" fmla="*/ 6 h 1808"/>
                <a:gd name="T14" fmla="*/ 2 w 1754"/>
                <a:gd name="T15" fmla="*/ 6 h 1808"/>
                <a:gd name="T16" fmla="*/ 2 w 1754"/>
                <a:gd name="T17" fmla="*/ 7 h 1808"/>
                <a:gd name="T18" fmla="*/ 2 w 1754"/>
                <a:gd name="T19" fmla="*/ 7 h 1808"/>
                <a:gd name="T20" fmla="*/ 2 w 1754"/>
                <a:gd name="T21" fmla="*/ 7 h 1808"/>
                <a:gd name="T22" fmla="*/ 6 w 1754"/>
                <a:gd name="T23" fmla="*/ 7 h 1808"/>
                <a:gd name="T24" fmla="*/ 6 w 1754"/>
                <a:gd name="T25" fmla="*/ 7 h 1808"/>
                <a:gd name="T26" fmla="*/ 6 w 1754"/>
                <a:gd name="T27" fmla="*/ 7 h 1808"/>
                <a:gd name="T28" fmla="*/ 6 w 1754"/>
                <a:gd name="T29" fmla="*/ 7 h 1808"/>
                <a:gd name="T30" fmla="*/ 6 w 1754"/>
                <a:gd name="T31" fmla="*/ 7 h 1808"/>
                <a:gd name="T32" fmla="*/ 6 w 1754"/>
                <a:gd name="T33" fmla="*/ 7 h 1808"/>
                <a:gd name="T34" fmla="*/ 6 w 1754"/>
                <a:gd name="T35" fmla="*/ 6 h 1808"/>
                <a:gd name="T36" fmla="*/ 6 w 1754"/>
                <a:gd name="T37" fmla="*/ 6 h 1808"/>
                <a:gd name="T38" fmla="*/ 7 w 1754"/>
                <a:gd name="T39" fmla="*/ 5 h 1808"/>
                <a:gd name="T40" fmla="*/ 7 w 1754"/>
                <a:gd name="T41" fmla="*/ 5 h 1808"/>
                <a:gd name="T42" fmla="*/ 7 w 1754"/>
                <a:gd name="T43" fmla="*/ 4 h 1808"/>
                <a:gd name="T44" fmla="*/ 7 w 1754"/>
                <a:gd name="T45" fmla="*/ 4 h 1808"/>
                <a:gd name="T46" fmla="*/ 7 w 1754"/>
                <a:gd name="T47" fmla="*/ 4 h 1808"/>
                <a:gd name="T48" fmla="*/ 7 w 1754"/>
                <a:gd name="T49" fmla="*/ 4 h 1808"/>
                <a:gd name="T50" fmla="*/ 7 w 1754"/>
                <a:gd name="T51" fmla="*/ 4 h 1808"/>
                <a:gd name="T52" fmla="*/ 6 w 1754"/>
                <a:gd name="T53" fmla="*/ 4 h 1808"/>
                <a:gd name="T54" fmla="*/ 6 w 1754"/>
                <a:gd name="T55" fmla="*/ 3 h 1808"/>
                <a:gd name="T56" fmla="*/ 6 w 1754"/>
                <a:gd name="T57" fmla="*/ 3 h 1808"/>
                <a:gd name="T58" fmla="*/ 5 w 1754"/>
                <a:gd name="T59" fmla="*/ 3 h 1808"/>
                <a:gd name="T60" fmla="*/ 5 w 1754"/>
                <a:gd name="T61" fmla="*/ 2 h 1808"/>
                <a:gd name="T62" fmla="*/ 5 w 1754"/>
                <a:gd name="T63" fmla="*/ 2 h 1808"/>
                <a:gd name="T64" fmla="*/ 4 w 1754"/>
                <a:gd name="T65" fmla="*/ 2 h 1808"/>
                <a:gd name="T66" fmla="*/ 4 w 1754"/>
                <a:gd name="T67" fmla="*/ 2 h 1808"/>
                <a:gd name="T68" fmla="*/ 4 w 1754"/>
                <a:gd name="T69" fmla="*/ 1 h 1808"/>
                <a:gd name="T70" fmla="*/ 4 w 1754"/>
                <a:gd name="T71" fmla="*/ 1 h 1808"/>
                <a:gd name="T72" fmla="*/ 3 w 1754"/>
                <a:gd name="T73" fmla="*/ 1 h 1808"/>
                <a:gd name="T74" fmla="*/ 3 w 1754"/>
                <a:gd name="T75" fmla="*/ 0 h 1808"/>
                <a:gd name="T76" fmla="*/ 3 w 1754"/>
                <a:gd name="T77" fmla="*/ 0 h 1808"/>
                <a:gd name="T78" fmla="*/ 3 w 1754"/>
                <a:gd name="T79" fmla="*/ 0 h 1808"/>
                <a:gd name="T80" fmla="*/ 0 w 1754"/>
                <a:gd name="T81" fmla="*/ 1 h 18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54" h="1808">
                  <a:moveTo>
                    <a:pt x="0" y="107"/>
                  </a:moveTo>
                  <a:lnTo>
                    <a:pt x="237" y="956"/>
                  </a:lnTo>
                  <a:lnTo>
                    <a:pt x="260" y="978"/>
                  </a:lnTo>
                  <a:lnTo>
                    <a:pt x="278" y="1038"/>
                  </a:lnTo>
                  <a:lnTo>
                    <a:pt x="291" y="1063"/>
                  </a:lnTo>
                  <a:lnTo>
                    <a:pt x="319" y="1082"/>
                  </a:lnTo>
                  <a:lnTo>
                    <a:pt x="342" y="1107"/>
                  </a:lnTo>
                  <a:lnTo>
                    <a:pt x="329" y="1142"/>
                  </a:lnTo>
                  <a:lnTo>
                    <a:pt x="358" y="1176"/>
                  </a:lnTo>
                  <a:lnTo>
                    <a:pt x="354" y="1189"/>
                  </a:lnTo>
                  <a:lnTo>
                    <a:pt x="323" y="1234"/>
                  </a:lnTo>
                  <a:lnTo>
                    <a:pt x="323" y="1287"/>
                  </a:lnTo>
                  <a:lnTo>
                    <a:pt x="303" y="1335"/>
                  </a:lnTo>
                  <a:lnTo>
                    <a:pt x="307" y="1407"/>
                  </a:lnTo>
                  <a:lnTo>
                    <a:pt x="348" y="1495"/>
                  </a:lnTo>
                  <a:lnTo>
                    <a:pt x="342" y="1599"/>
                  </a:lnTo>
                  <a:lnTo>
                    <a:pt x="382" y="1662"/>
                  </a:lnTo>
                  <a:lnTo>
                    <a:pt x="388" y="1688"/>
                  </a:lnTo>
                  <a:lnTo>
                    <a:pt x="392" y="1707"/>
                  </a:lnTo>
                  <a:lnTo>
                    <a:pt x="424" y="1739"/>
                  </a:lnTo>
                  <a:lnTo>
                    <a:pt x="420" y="1763"/>
                  </a:lnTo>
                  <a:lnTo>
                    <a:pt x="443" y="1795"/>
                  </a:lnTo>
                  <a:lnTo>
                    <a:pt x="1363" y="1739"/>
                  </a:lnTo>
                  <a:lnTo>
                    <a:pt x="1376" y="1782"/>
                  </a:lnTo>
                  <a:lnTo>
                    <a:pt x="1389" y="1801"/>
                  </a:lnTo>
                  <a:lnTo>
                    <a:pt x="1440" y="1808"/>
                  </a:lnTo>
                  <a:lnTo>
                    <a:pt x="1448" y="1760"/>
                  </a:lnTo>
                  <a:lnTo>
                    <a:pt x="1421" y="1672"/>
                  </a:lnTo>
                  <a:lnTo>
                    <a:pt x="1424" y="1641"/>
                  </a:lnTo>
                  <a:lnTo>
                    <a:pt x="1433" y="1625"/>
                  </a:lnTo>
                  <a:lnTo>
                    <a:pt x="1458" y="1606"/>
                  </a:lnTo>
                  <a:lnTo>
                    <a:pt x="1525" y="1638"/>
                  </a:lnTo>
                  <a:lnTo>
                    <a:pt x="1584" y="1641"/>
                  </a:lnTo>
                  <a:lnTo>
                    <a:pt x="1613" y="1631"/>
                  </a:lnTo>
                  <a:lnTo>
                    <a:pt x="1603" y="1564"/>
                  </a:lnTo>
                  <a:lnTo>
                    <a:pt x="1591" y="1530"/>
                  </a:lnTo>
                  <a:lnTo>
                    <a:pt x="1591" y="1486"/>
                  </a:lnTo>
                  <a:lnTo>
                    <a:pt x="1597" y="1451"/>
                  </a:lnTo>
                  <a:lnTo>
                    <a:pt x="1644" y="1312"/>
                  </a:lnTo>
                  <a:lnTo>
                    <a:pt x="1653" y="1252"/>
                  </a:lnTo>
                  <a:lnTo>
                    <a:pt x="1676" y="1196"/>
                  </a:lnTo>
                  <a:lnTo>
                    <a:pt x="1704" y="1139"/>
                  </a:lnTo>
                  <a:lnTo>
                    <a:pt x="1733" y="1111"/>
                  </a:lnTo>
                  <a:lnTo>
                    <a:pt x="1748" y="1104"/>
                  </a:lnTo>
                  <a:lnTo>
                    <a:pt x="1754" y="1085"/>
                  </a:lnTo>
                  <a:lnTo>
                    <a:pt x="1730" y="1079"/>
                  </a:lnTo>
                  <a:lnTo>
                    <a:pt x="1730" y="1069"/>
                  </a:lnTo>
                  <a:lnTo>
                    <a:pt x="1714" y="1069"/>
                  </a:lnTo>
                  <a:lnTo>
                    <a:pt x="1666" y="1066"/>
                  </a:lnTo>
                  <a:lnTo>
                    <a:pt x="1653" y="1056"/>
                  </a:lnTo>
                  <a:lnTo>
                    <a:pt x="1641" y="1038"/>
                  </a:lnTo>
                  <a:lnTo>
                    <a:pt x="1623" y="956"/>
                  </a:lnTo>
                  <a:lnTo>
                    <a:pt x="1581" y="899"/>
                  </a:lnTo>
                  <a:lnTo>
                    <a:pt x="1531" y="880"/>
                  </a:lnTo>
                  <a:lnTo>
                    <a:pt x="1506" y="795"/>
                  </a:lnTo>
                  <a:lnTo>
                    <a:pt x="1474" y="758"/>
                  </a:lnTo>
                  <a:lnTo>
                    <a:pt x="1458" y="713"/>
                  </a:lnTo>
                  <a:lnTo>
                    <a:pt x="1430" y="700"/>
                  </a:lnTo>
                  <a:lnTo>
                    <a:pt x="1373" y="678"/>
                  </a:lnTo>
                  <a:lnTo>
                    <a:pt x="1339" y="634"/>
                  </a:lnTo>
                  <a:lnTo>
                    <a:pt x="1300" y="609"/>
                  </a:lnTo>
                  <a:lnTo>
                    <a:pt x="1297" y="586"/>
                  </a:lnTo>
                  <a:lnTo>
                    <a:pt x="1278" y="546"/>
                  </a:lnTo>
                  <a:lnTo>
                    <a:pt x="1265" y="533"/>
                  </a:lnTo>
                  <a:lnTo>
                    <a:pt x="1212" y="514"/>
                  </a:lnTo>
                  <a:lnTo>
                    <a:pt x="1108" y="416"/>
                  </a:lnTo>
                  <a:lnTo>
                    <a:pt x="1060" y="400"/>
                  </a:lnTo>
                  <a:lnTo>
                    <a:pt x="1049" y="370"/>
                  </a:lnTo>
                  <a:lnTo>
                    <a:pt x="1004" y="331"/>
                  </a:lnTo>
                  <a:lnTo>
                    <a:pt x="972" y="269"/>
                  </a:lnTo>
                  <a:lnTo>
                    <a:pt x="941" y="237"/>
                  </a:lnTo>
                  <a:lnTo>
                    <a:pt x="928" y="211"/>
                  </a:lnTo>
                  <a:lnTo>
                    <a:pt x="861" y="199"/>
                  </a:lnTo>
                  <a:lnTo>
                    <a:pt x="773" y="155"/>
                  </a:lnTo>
                  <a:lnTo>
                    <a:pt x="746" y="129"/>
                  </a:lnTo>
                  <a:lnTo>
                    <a:pt x="776" y="64"/>
                  </a:lnTo>
                  <a:lnTo>
                    <a:pt x="799" y="44"/>
                  </a:lnTo>
                  <a:lnTo>
                    <a:pt x="815" y="22"/>
                  </a:lnTo>
                  <a:lnTo>
                    <a:pt x="818" y="6"/>
                  </a:lnTo>
                  <a:lnTo>
                    <a:pt x="815" y="0"/>
                  </a:lnTo>
                  <a:lnTo>
                    <a:pt x="329" y="70"/>
                  </a:lnTo>
                  <a:lnTo>
                    <a:pt x="0" y="107"/>
                  </a:lnTo>
                  <a:close/>
                </a:path>
              </a:pathLst>
            </a:custGeom>
            <a:noFill/>
            <a:ln w="9525">
              <a:solidFill>
                <a:schemeClr val="tx1"/>
              </a:solidFill>
              <a:round/>
              <a:headEnd/>
              <a:tailEnd/>
            </a:ln>
          </p:spPr>
          <p:txBody>
            <a:bodyPr/>
            <a:lstStyle/>
            <a:p>
              <a:endParaRPr lang="en-US"/>
            </a:p>
          </p:txBody>
        </p:sp>
        <p:sp>
          <p:nvSpPr>
            <p:cNvPr id="16454" name="Freeform 1081"/>
            <p:cNvSpPr>
              <a:spLocks/>
            </p:cNvSpPr>
            <p:nvPr/>
          </p:nvSpPr>
          <p:spPr bwMode="auto">
            <a:xfrm>
              <a:off x="3731" y="2292"/>
              <a:ext cx="439" cy="452"/>
            </a:xfrm>
            <a:custGeom>
              <a:avLst/>
              <a:gdLst>
                <a:gd name="T0" fmla="*/ 1 w 1754"/>
                <a:gd name="T1" fmla="*/ 4 h 1808"/>
                <a:gd name="T2" fmla="*/ 1 w 1754"/>
                <a:gd name="T3" fmla="*/ 4 h 1808"/>
                <a:gd name="T4" fmla="*/ 1 w 1754"/>
                <a:gd name="T5" fmla="*/ 4 h 1808"/>
                <a:gd name="T6" fmla="*/ 1 w 1754"/>
                <a:gd name="T7" fmla="*/ 5 h 1808"/>
                <a:gd name="T8" fmla="*/ 2 w 1754"/>
                <a:gd name="T9" fmla="*/ 5 h 1808"/>
                <a:gd name="T10" fmla="*/ 1 w 1754"/>
                <a:gd name="T11" fmla="*/ 5 h 1808"/>
                <a:gd name="T12" fmla="*/ 1 w 1754"/>
                <a:gd name="T13" fmla="*/ 6 h 1808"/>
                <a:gd name="T14" fmla="*/ 2 w 1754"/>
                <a:gd name="T15" fmla="*/ 6 h 1808"/>
                <a:gd name="T16" fmla="*/ 2 w 1754"/>
                <a:gd name="T17" fmla="*/ 7 h 1808"/>
                <a:gd name="T18" fmla="*/ 2 w 1754"/>
                <a:gd name="T19" fmla="*/ 7 h 1808"/>
                <a:gd name="T20" fmla="*/ 2 w 1754"/>
                <a:gd name="T21" fmla="*/ 7 h 1808"/>
                <a:gd name="T22" fmla="*/ 6 w 1754"/>
                <a:gd name="T23" fmla="*/ 7 h 1808"/>
                <a:gd name="T24" fmla="*/ 6 w 1754"/>
                <a:gd name="T25" fmla="*/ 7 h 1808"/>
                <a:gd name="T26" fmla="*/ 6 w 1754"/>
                <a:gd name="T27" fmla="*/ 7 h 1808"/>
                <a:gd name="T28" fmla="*/ 6 w 1754"/>
                <a:gd name="T29" fmla="*/ 7 h 1808"/>
                <a:gd name="T30" fmla="*/ 6 w 1754"/>
                <a:gd name="T31" fmla="*/ 7 h 1808"/>
                <a:gd name="T32" fmla="*/ 6 w 1754"/>
                <a:gd name="T33" fmla="*/ 7 h 1808"/>
                <a:gd name="T34" fmla="*/ 6 w 1754"/>
                <a:gd name="T35" fmla="*/ 6 h 1808"/>
                <a:gd name="T36" fmla="*/ 6 w 1754"/>
                <a:gd name="T37" fmla="*/ 6 h 1808"/>
                <a:gd name="T38" fmla="*/ 7 w 1754"/>
                <a:gd name="T39" fmla="*/ 5 h 1808"/>
                <a:gd name="T40" fmla="*/ 7 w 1754"/>
                <a:gd name="T41" fmla="*/ 5 h 1808"/>
                <a:gd name="T42" fmla="*/ 7 w 1754"/>
                <a:gd name="T43" fmla="*/ 4 h 1808"/>
                <a:gd name="T44" fmla="*/ 7 w 1754"/>
                <a:gd name="T45" fmla="*/ 4 h 1808"/>
                <a:gd name="T46" fmla="*/ 7 w 1754"/>
                <a:gd name="T47" fmla="*/ 4 h 1808"/>
                <a:gd name="T48" fmla="*/ 7 w 1754"/>
                <a:gd name="T49" fmla="*/ 4 h 1808"/>
                <a:gd name="T50" fmla="*/ 7 w 1754"/>
                <a:gd name="T51" fmla="*/ 4 h 1808"/>
                <a:gd name="T52" fmla="*/ 6 w 1754"/>
                <a:gd name="T53" fmla="*/ 4 h 1808"/>
                <a:gd name="T54" fmla="*/ 6 w 1754"/>
                <a:gd name="T55" fmla="*/ 3 h 1808"/>
                <a:gd name="T56" fmla="*/ 6 w 1754"/>
                <a:gd name="T57" fmla="*/ 3 h 1808"/>
                <a:gd name="T58" fmla="*/ 5 w 1754"/>
                <a:gd name="T59" fmla="*/ 3 h 1808"/>
                <a:gd name="T60" fmla="*/ 5 w 1754"/>
                <a:gd name="T61" fmla="*/ 2 h 1808"/>
                <a:gd name="T62" fmla="*/ 5 w 1754"/>
                <a:gd name="T63" fmla="*/ 2 h 1808"/>
                <a:gd name="T64" fmla="*/ 4 w 1754"/>
                <a:gd name="T65" fmla="*/ 2 h 1808"/>
                <a:gd name="T66" fmla="*/ 4 w 1754"/>
                <a:gd name="T67" fmla="*/ 2 h 1808"/>
                <a:gd name="T68" fmla="*/ 4 w 1754"/>
                <a:gd name="T69" fmla="*/ 1 h 1808"/>
                <a:gd name="T70" fmla="*/ 4 w 1754"/>
                <a:gd name="T71" fmla="*/ 1 h 1808"/>
                <a:gd name="T72" fmla="*/ 3 w 1754"/>
                <a:gd name="T73" fmla="*/ 1 h 1808"/>
                <a:gd name="T74" fmla="*/ 3 w 1754"/>
                <a:gd name="T75" fmla="*/ 0 h 1808"/>
                <a:gd name="T76" fmla="*/ 3 w 1754"/>
                <a:gd name="T77" fmla="*/ 0 h 1808"/>
                <a:gd name="T78" fmla="*/ 3 w 1754"/>
                <a:gd name="T79" fmla="*/ 0 h 1808"/>
                <a:gd name="T80" fmla="*/ 0 w 1754"/>
                <a:gd name="T81" fmla="*/ 1 h 18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54" h="1808">
                  <a:moveTo>
                    <a:pt x="0" y="107"/>
                  </a:moveTo>
                  <a:lnTo>
                    <a:pt x="237" y="956"/>
                  </a:lnTo>
                  <a:lnTo>
                    <a:pt x="260" y="978"/>
                  </a:lnTo>
                  <a:lnTo>
                    <a:pt x="278" y="1038"/>
                  </a:lnTo>
                  <a:lnTo>
                    <a:pt x="291" y="1063"/>
                  </a:lnTo>
                  <a:lnTo>
                    <a:pt x="319" y="1082"/>
                  </a:lnTo>
                  <a:lnTo>
                    <a:pt x="342" y="1107"/>
                  </a:lnTo>
                  <a:lnTo>
                    <a:pt x="329" y="1142"/>
                  </a:lnTo>
                  <a:lnTo>
                    <a:pt x="358" y="1176"/>
                  </a:lnTo>
                  <a:lnTo>
                    <a:pt x="354" y="1189"/>
                  </a:lnTo>
                  <a:lnTo>
                    <a:pt x="323" y="1234"/>
                  </a:lnTo>
                  <a:lnTo>
                    <a:pt x="323" y="1287"/>
                  </a:lnTo>
                  <a:lnTo>
                    <a:pt x="303" y="1335"/>
                  </a:lnTo>
                  <a:lnTo>
                    <a:pt x="307" y="1407"/>
                  </a:lnTo>
                  <a:lnTo>
                    <a:pt x="348" y="1495"/>
                  </a:lnTo>
                  <a:lnTo>
                    <a:pt x="342" y="1599"/>
                  </a:lnTo>
                  <a:lnTo>
                    <a:pt x="382" y="1662"/>
                  </a:lnTo>
                  <a:lnTo>
                    <a:pt x="388" y="1688"/>
                  </a:lnTo>
                  <a:lnTo>
                    <a:pt x="392" y="1707"/>
                  </a:lnTo>
                  <a:lnTo>
                    <a:pt x="424" y="1739"/>
                  </a:lnTo>
                  <a:lnTo>
                    <a:pt x="420" y="1763"/>
                  </a:lnTo>
                  <a:lnTo>
                    <a:pt x="443" y="1795"/>
                  </a:lnTo>
                  <a:lnTo>
                    <a:pt x="1363" y="1739"/>
                  </a:lnTo>
                  <a:lnTo>
                    <a:pt x="1376" y="1782"/>
                  </a:lnTo>
                  <a:lnTo>
                    <a:pt x="1389" y="1801"/>
                  </a:lnTo>
                  <a:lnTo>
                    <a:pt x="1440" y="1808"/>
                  </a:lnTo>
                  <a:lnTo>
                    <a:pt x="1448" y="1760"/>
                  </a:lnTo>
                  <a:lnTo>
                    <a:pt x="1421" y="1672"/>
                  </a:lnTo>
                  <a:lnTo>
                    <a:pt x="1424" y="1641"/>
                  </a:lnTo>
                  <a:lnTo>
                    <a:pt x="1433" y="1625"/>
                  </a:lnTo>
                  <a:lnTo>
                    <a:pt x="1458" y="1606"/>
                  </a:lnTo>
                  <a:lnTo>
                    <a:pt x="1525" y="1638"/>
                  </a:lnTo>
                  <a:lnTo>
                    <a:pt x="1584" y="1641"/>
                  </a:lnTo>
                  <a:lnTo>
                    <a:pt x="1613" y="1631"/>
                  </a:lnTo>
                  <a:lnTo>
                    <a:pt x="1603" y="1564"/>
                  </a:lnTo>
                  <a:lnTo>
                    <a:pt x="1591" y="1530"/>
                  </a:lnTo>
                  <a:lnTo>
                    <a:pt x="1591" y="1486"/>
                  </a:lnTo>
                  <a:lnTo>
                    <a:pt x="1597" y="1451"/>
                  </a:lnTo>
                  <a:lnTo>
                    <a:pt x="1644" y="1312"/>
                  </a:lnTo>
                  <a:lnTo>
                    <a:pt x="1653" y="1252"/>
                  </a:lnTo>
                  <a:lnTo>
                    <a:pt x="1676" y="1196"/>
                  </a:lnTo>
                  <a:lnTo>
                    <a:pt x="1704" y="1139"/>
                  </a:lnTo>
                  <a:lnTo>
                    <a:pt x="1733" y="1111"/>
                  </a:lnTo>
                  <a:lnTo>
                    <a:pt x="1748" y="1104"/>
                  </a:lnTo>
                  <a:lnTo>
                    <a:pt x="1754" y="1085"/>
                  </a:lnTo>
                  <a:lnTo>
                    <a:pt x="1730" y="1079"/>
                  </a:lnTo>
                  <a:lnTo>
                    <a:pt x="1730" y="1069"/>
                  </a:lnTo>
                  <a:lnTo>
                    <a:pt x="1714" y="1069"/>
                  </a:lnTo>
                  <a:lnTo>
                    <a:pt x="1666" y="1066"/>
                  </a:lnTo>
                  <a:lnTo>
                    <a:pt x="1653" y="1056"/>
                  </a:lnTo>
                  <a:lnTo>
                    <a:pt x="1641" y="1038"/>
                  </a:lnTo>
                  <a:lnTo>
                    <a:pt x="1623" y="956"/>
                  </a:lnTo>
                  <a:lnTo>
                    <a:pt x="1581" y="899"/>
                  </a:lnTo>
                  <a:lnTo>
                    <a:pt x="1531" y="880"/>
                  </a:lnTo>
                  <a:lnTo>
                    <a:pt x="1506" y="795"/>
                  </a:lnTo>
                  <a:lnTo>
                    <a:pt x="1474" y="758"/>
                  </a:lnTo>
                  <a:lnTo>
                    <a:pt x="1458" y="713"/>
                  </a:lnTo>
                  <a:lnTo>
                    <a:pt x="1430" y="700"/>
                  </a:lnTo>
                  <a:lnTo>
                    <a:pt x="1373" y="678"/>
                  </a:lnTo>
                  <a:lnTo>
                    <a:pt x="1339" y="634"/>
                  </a:lnTo>
                  <a:lnTo>
                    <a:pt x="1300" y="609"/>
                  </a:lnTo>
                  <a:lnTo>
                    <a:pt x="1297" y="586"/>
                  </a:lnTo>
                  <a:lnTo>
                    <a:pt x="1278" y="546"/>
                  </a:lnTo>
                  <a:lnTo>
                    <a:pt x="1265" y="533"/>
                  </a:lnTo>
                  <a:lnTo>
                    <a:pt x="1212" y="514"/>
                  </a:lnTo>
                  <a:lnTo>
                    <a:pt x="1108" y="416"/>
                  </a:lnTo>
                  <a:lnTo>
                    <a:pt x="1060" y="400"/>
                  </a:lnTo>
                  <a:lnTo>
                    <a:pt x="1049" y="370"/>
                  </a:lnTo>
                  <a:lnTo>
                    <a:pt x="1004" y="331"/>
                  </a:lnTo>
                  <a:lnTo>
                    <a:pt x="972" y="269"/>
                  </a:lnTo>
                  <a:lnTo>
                    <a:pt x="941" y="237"/>
                  </a:lnTo>
                  <a:lnTo>
                    <a:pt x="928" y="211"/>
                  </a:lnTo>
                  <a:lnTo>
                    <a:pt x="861" y="199"/>
                  </a:lnTo>
                  <a:lnTo>
                    <a:pt x="773" y="155"/>
                  </a:lnTo>
                  <a:lnTo>
                    <a:pt x="746" y="129"/>
                  </a:lnTo>
                  <a:lnTo>
                    <a:pt x="776" y="64"/>
                  </a:lnTo>
                  <a:lnTo>
                    <a:pt x="799" y="44"/>
                  </a:lnTo>
                  <a:lnTo>
                    <a:pt x="815" y="22"/>
                  </a:lnTo>
                  <a:lnTo>
                    <a:pt x="818" y="6"/>
                  </a:lnTo>
                  <a:lnTo>
                    <a:pt x="815" y="0"/>
                  </a:lnTo>
                  <a:lnTo>
                    <a:pt x="329" y="70"/>
                  </a:lnTo>
                  <a:lnTo>
                    <a:pt x="0" y="107"/>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55" name="Freeform 1082"/>
            <p:cNvSpPr>
              <a:spLocks/>
            </p:cNvSpPr>
            <p:nvPr/>
          </p:nvSpPr>
          <p:spPr bwMode="auto">
            <a:xfrm>
              <a:off x="3917" y="2250"/>
              <a:ext cx="410" cy="309"/>
            </a:xfrm>
            <a:custGeom>
              <a:avLst/>
              <a:gdLst>
                <a:gd name="T0" fmla="*/ 4 w 1640"/>
                <a:gd name="T1" fmla="*/ 5 h 1236"/>
                <a:gd name="T2" fmla="*/ 4 w 1640"/>
                <a:gd name="T3" fmla="*/ 5 h 1236"/>
                <a:gd name="T4" fmla="*/ 4 w 1640"/>
                <a:gd name="T5" fmla="*/ 5 h 1236"/>
                <a:gd name="T6" fmla="*/ 3 w 1640"/>
                <a:gd name="T7" fmla="*/ 4 h 1236"/>
                <a:gd name="T8" fmla="*/ 3 w 1640"/>
                <a:gd name="T9" fmla="*/ 4 h 1236"/>
                <a:gd name="T10" fmla="*/ 3 w 1640"/>
                <a:gd name="T11" fmla="*/ 4 h 1236"/>
                <a:gd name="T12" fmla="*/ 2 w 1640"/>
                <a:gd name="T13" fmla="*/ 3 h 1236"/>
                <a:gd name="T14" fmla="*/ 2 w 1640"/>
                <a:gd name="T15" fmla="*/ 3 h 1236"/>
                <a:gd name="T16" fmla="*/ 2 w 1640"/>
                <a:gd name="T17" fmla="*/ 3 h 1236"/>
                <a:gd name="T18" fmla="*/ 2 w 1640"/>
                <a:gd name="T19" fmla="*/ 2 h 1236"/>
                <a:gd name="T20" fmla="*/ 1 w 1640"/>
                <a:gd name="T21" fmla="*/ 2 h 1236"/>
                <a:gd name="T22" fmla="*/ 1 w 1640"/>
                <a:gd name="T23" fmla="*/ 2 h 1236"/>
                <a:gd name="T24" fmla="*/ 1 w 1640"/>
                <a:gd name="T25" fmla="*/ 2 h 1236"/>
                <a:gd name="T26" fmla="*/ 0 w 1640"/>
                <a:gd name="T27" fmla="*/ 1 h 1236"/>
                <a:gd name="T28" fmla="*/ 0 w 1640"/>
                <a:gd name="T29" fmla="*/ 1 h 1236"/>
                <a:gd name="T30" fmla="*/ 0 w 1640"/>
                <a:gd name="T31" fmla="*/ 1 h 1236"/>
                <a:gd name="T32" fmla="*/ 0 w 1640"/>
                <a:gd name="T33" fmla="*/ 1 h 1236"/>
                <a:gd name="T34" fmla="*/ 1 w 1640"/>
                <a:gd name="T35" fmla="*/ 1 h 1236"/>
                <a:gd name="T36" fmla="*/ 1 w 1640"/>
                <a:gd name="T37" fmla="*/ 0 h 1236"/>
                <a:gd name="T38" fmla="*/ 1 w 1640"/>
                <a:gd name="T39" fmla="*/ 0 h 1236"/>
                <a:gd name="T40" fmla="*/ 3 w 1640"/>
                <a:gd name="T41" fmla="*/ 0 h 1236"/>
                <a:gd name="T42" fmla="*/ 3 w 1640"/>
                <a:gd name="T43" fmla="*/ 0 h 1236"/>
                <a:gd name="T44" fmla="*/ 3 w 1640"/>
                <a:gd name="T45" fmla="*/ 0 h 1236"/>
                <a:gd name="T46" fmla="*/ 5 w 1640"/>
                <a:gd name="T47" fmla="*/ 0 h 1236"/>
                <a:gd name="T48" fmla="*/ 7 w 1640"/>
                <a:gd name="T49" fmla="*/ 2 h 1236"/>
                <a:gd name="T50" fmla="*/ 6 w 1640"/>
                <a:gd name="T51" fmla="*/ 2 h 1236"/>
                <a:gd name="T52" fmla="*/ 6 w 1640"/>
                <a:gd name="T53" fmla="*/ 2 h 1236"/>
                <a:gd name="T54" fmla="*/ 6 w 1640"/>
                <a:gd name="T55" fmla="*/ 3 h 1236"/>
                <a:gd name="T56" fmla="*/ 6 w 1640"/>
                <a:gd name="T57" fmla="*/ 3 h 1236"/>
                <a:gd name="T58" fmla="*/ 6 w 1640"/>
                <a:gd name="T59" fmla="*/ 3 h 1236"/>
                <a:gd name="T60" fmla="*/ 6 w 1640"/>
                <a:gd name="T61" fmla="*/ 3 h 1236"/>
                <a:gd name="T62" fmla="*/ 5 w 1640"/>
                <a:gd name="T63" fmla="*/ 3 h 1236"/>
                <a:gd name="T64" fmla="*/ 5 w 1640"/>
                <a:gd name="T65" fmla="*/ 4 h 1236"/>
                <a:gd name="T66" fmla="*/ 5 w 1640"/>
                <a:gd name="T67" fmla="*/ 4 h 1236"/>
                <a:gd name="T68" fmla="*/ 5 w 1640"/>
                <a:gd name="T69" fmla="*/ 4 h 1236"/>
                <a:gd name="T70" fmla="*/ 4 w 1640"/>
                <a:gd name="T71" fmla="*/ 4 h 1236"/>
                <a:gd name="T72" fmla="*/ 4 w 1640"/>
                <a:gd name="T73" fmla="*/ 4 h 1236"/>
                <a:gd name="T74" fmla="*/ 4 w 1640"/>
                <a:gd name="T75" fmla="*/ 4 h 1236"/>
                <a:gd name="T76" fmla="*/ 4 w 1640"/>
                <a:gd name="T77" fmla="*/ 5 h 1236"/>
                <a:gd name="T78" fmla="*/ 4 w 1640"/>
                <a:gd name="T79" fmla="*/ 5 h 1236"/>
                <a:gd name="T80" fmla="*/ 4 w 1640"/>
                <a:gd name="T81" fmla="*/ 5 h 1236"/>
                <a:gd name="T82" fmla="*/ 4 w 1640"/>
                <a:gd name="T83" fmla="*/ 5 h 1236"/>
                <a:gd name="T84" fmla="*/ 4 w 1640"/>
                <a:gd name="T85" fmla="*/ 5 h 1236"/>
                <a:gd name="T86" fmla="*/ 4 w 1640"/>
                <a:gd name="T87" fmla="*/ 5 h 1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40" h="1236">
                  <a:moveTo>
                    <a:pt x="984" y="1236"/>
                  </a:moveTo>
                  <a:lnTo>
                    <a:pt x="968" y="1236"/>
                  </a:lnTo>
                  <a:lnTo>
                    <a:pt x="920" y="1233"/>
                  </a:lnTo>
                  <a:lnTo>
                    <a:pt x="907" y="1223"/>
                  </a:lnTo>
                  <a:lnTo>
                    <a:pt x="895" y="1205"/>
                  </a:lnTo>
                  <a:lnTo>
                    <a:pt x="877" y="1123"/>
                  </a:lnTo>
                  <a:lnTo>
                    <a:pt x="835" y="1066"/>
                  </a:lnTo>
                  <a:lnTo>
                    <a:pt x="785" y="1047"/>
                  </a:lnTo>
                  <a:lnTo>
                    <a:pt x="760" y="962"/>
                  </a:lnTo>
                  <a:lnTo>
                    <a:pt x="728" y="925"/>
                  </a:lnTo>
                  <a:lnTo>
                    <a:pt x="712" y="880"/>
                  </a:lnTo>
                  <a:lnTo>
                    <a:pt x="684" y="867"/>
                  </a:lnTo>
                  <a:lnTo>
                    <a:pt x="627" y="845"/>
                  </a:lnTo>
                  <a:lnTo>
                    <a:pt x="593" y="801"/>
                  </a:lnTo>
                  <a:lnTo>
                    <a:pt x="554" y="776"/>
                  </a:lnTo>
                  <a:lnTo>
                    <a:pt x="551" y="753"/>
                  </a:lnTo>
                  <a:lnTo>
                    <a:pt x="532" y="713"/>
                  </a:lnTo>
                  <a:lnTo>
                    <a:pt x="519" y="700"/>
                  </a:lnTo>
                  <a:lnTo>
                    <a:pt x="466" y="681"/>
                  </a:lnTo>
                  <a:lnTo>
                    <a:pt x="362" y="583"/>
                  </a:lnTo>
                  <a:lnTo>
                    <a:pt x="314" y="567"/>
                  </a:lnTo>
                  <a:lnTo>
                    <a:pt x="303" y="537"/>
                  </a:lnTo>
                  <a:lnTo>
                    <a:pt x="258" y="498"/>
                  </a:lnTo>
                  <a:lnTo>
                    <a:pt x="226" y="436"/>
                  </a:lnTo>
                  <a:lnTo>
                    <a:pt x="195" y="404"/>
                  </a:lnTo>
                  <a:lnTo>
                    <a:pt x="182" y="378"/>
                  </a:lnTo>
                  <a:lnTo>
                    <a:pt x="115" y="366"/>
                  </a:lnTo>
                  <a:lnTo>
                    <a:pt x="27" y="322"/>
                  </a:lnTo>
                  <a:lnTo>
                    <a:pt x="0" y="296"/>
                  </a:lnTo>
                  <a:lnTo>
                    <a:pt x="30" y="231"/>
                  </a:lnTo>
                  <a:lnTo>
                    <a:pt x="53" y="211"/>
                  </a:lnTo>
                  <a:lnTo>
                    <a:pt x="69" y="189"/>
                  </a:lnTo>
                  <a:lnTo>
                    <a:pt x="72" y="173"/>
                  </a:lnTo>
                  <a:lnTo>
                    <a:pt x="69" y="167"/>
                  </a:lnTo>
                  <a:lnTo>
                    <a:pt x="163" y="120"/>
                  </a:lnTo>
                  <a:lnTo>
                    <a:pt x="192" y="120"/>
                  </a:lnTo>
                  <a:lnTo>
                    <a:pt x="195" y="101"/>
                  </a:lnTo>
                  <a:lnTo>
                    <a:pt x="280" y="63"/>
                  </a:lnTo>
                  <a:lnTo>
                    <a:pt x="290" y="51"/>
                  </a:lnTo>
                  <a:lnTo>
                    <a:pt x="303" y="51"/>
                  </a:lnTo>
                  <a:lnTo>
                    <a:pt x="728" y="0"/>
                  </a:lnTo>
                  <a:lnTo>
                    <a:pt x="731" y="13"/>
                  </a:lnTo>
                  <a:lnTo>
                    <a:pt x="725" y="25"/>
                  </a:lnTo>
                  <a:lnTo>
                    <a:pt x="737" y="41"/>
                  </a:lnTo>
                  <a:lnTo>
                    <a:pt x="769" y="25"/>
                  </a:lnTo>
                  <a:lnTo>
                    <a:pt x="832" y="75"/>
                  </a:lnTo>
                  <a:lnTo>
                    <a:pt x="842" y="126"/>
                  </a:lnTo>
                  <a:lnTo>
                    <a:pt x="1207" y="79"/>
                  </a:lnTo>
                  <a:lnTo>
                    <a:pt x="1640" y="378"/>
                  </a:lnTo>
                  <a:lnTo>
                    <a:pt x="1624" y="388"/>
                  </a:lnTo>
                  <a:lnTo>
                    <a:pt x="1589" y="410"/>
                  </a:lnTo>
                  <a:lnTo>
                    <a:pt x="1561" y="451"/>
                  </a:lnTo>
                  <a:lnTo>
                    <a:pt x="1520" y="502"/>
                  </a:lnTo>
                  <a:lnTo>
                    <a:pt x="1491" y="564"/>
                  </a:lnTo>
                  <a:lnTo>
                    <a:pt x="1476" y="609"/>
                  </a:lnTo>
                  <a:lnTo>
                    <a:pt x="1476" y="653"/>
                  </a:lnTo>
                  <a:lnTo>
                    <a:pt x="1476" y="691"/>
                  </a:lnTo>
                  <a:lnTo>
                    <a:pt x="1463" y="704"/>
                  </a:lnTo>
                  <a:lnTo>
                    <a:pt x="1454" y="723"/>
                  </a:lnTo>
                  <a:lnTo>
                    <a:pt x="1425" y="726"/>
                  </a:lnTo>
                  <a:lnTo>
                    <a:pt x="1409" y="744"/>
                  </a:lnTo>
                  <a:lnTo>
                    <a:pt x="1387" y="769"/>
                  </a:lnTo>
                  <a:lnTo>
                    <a:pt x="1366" y="805"/>
                  </a:lnTo>
                  <a:lnTo>
                    <a:pt x="1350" y="833"/>
                  </a:lnTo>
                  <a:lnTo>
                    <a:pt x="1295" y="870"/>
                  </a:lnTo>
                  <a:lnTo>
                    <a:pt x="1265" y="918"/>
                  </a:lnTo>
                  <a:lnTo>
                    <a:pt x="1236" y="943"/>
                  </a:lnTo>
                  <a:lnTo>
                    <a:pt x="1198" y="971"/>
                  </a:lnTo>
                  <a:lnTo>
                    <a:pt x="1173" y="997"/>
                  </a:lnTo>
                  <a:lnTo>
                    <a:pt x="1154" y="1013"/>
                  </a:lnTo>
                  <a:lnTo>
                    <a:pt x="1122" y="1028"/>
                  </a:lnTo>
                  <a:lnTo>
                    <a:pt x="1103" y="1034"/>
                  </a:lnTo>
                  <a:lnTo>
                    <a:pt x="1093" y="1047"/>
                  </a:lnTo>
                  <a:lnTo>
                    <a:pt x="1097" y="1060"/>
                  </a:lnTo>
                  <a:lnTo>
                    <a:pt x="1090" y="1066"/>
                  </a:lnTo>
                  <a:lnTo>
                    <a:pt x="1075" y="1098"/>
                  </a:lnTo>
                  <a:lnTo>
                    <a:pt x="1050" y="1123"/>
                  </a:lnTo>
                  <a:lnTo>
                    <a:pt x="1024" y="1123"/>
                  </a:lnTo>
                  <a:lnTo>
                    <a:pt x="1018" y="1129"/>
                  </a:lnTo>
                  <a:lnTo>
                    <a:pt x="1015" y="1135"/>
                  </a:lnTo>
                  <a:lnTo>
                    <a:pt x="1021" y="1145"/>
                  </a:lnTo>
                  <a:lnTo>
                    <a:pt x="1034" y="1148"/>
                  </a:lnTo>
                  <a:lnTo>
                    <a:pt x="1040" y="1154"/>
                  </a:lnTo>
                  <a:lnTo>
                    <a:pt x="1037" y="1170"/>
                  </a:lnTo>
                  <a:lnTo>
                    <a:pt x="1021" y="1180"/>
                  </a:lnTo>
                  <a:lnTo>
                    <a:pt x="992" y="1208"/>
                  </a:lnTo>
                  <a:lnTo>
                    <a:pt x="984" y="1230"/>
                  </a:lnTo>
                  <a:lnTo>
                    <a:pt x="984" y="1236"/>
                  </a:lnTo>
                  <a:close/>
                </a:path>
              </a:pathLst>
            </a:custGeom>
            <a:noFill/>
            <a:ln w="9525">
              <a:solidFill>
                <a:schemeClr val="tx1"/>
              </a:solidFill>
              <a:round/>
              <a:headEnd/>
              <a:tailEnd/>
            </a:ln>
          </p:spPr>
          <p:txBody>
            <a:bodyPr/>
            <a:lstStyle/>
            <a:p>
              <a:endParaRPr lang="en-US"/>
            </a:p>
          </p:txBody>
        </p:sp>
        <p:sp>
          <p:nvSpPr>
            <p:cNvPr id="16456" name="Freeform 1083"/>
            <p:cNvSpPr>
              <a:spLocks/>
            </p:cNvSpPr>
            <p:nvPr/>
          </p:nvSpPr>
          <p:spPr bwMode="auto">
            <a:xfrm>
              <a:off x="3917" y="2250"/>
              <a:ext cx="410" cy="309"/>
            </a:xfrm>
            <a:custGeom>
              <a:avLst/>
              <a:gdLst>
                <a:gd name="T0" fmla="*/ 4 w 1640"/>
                <a:gd name="T1" fmla="*/ 5 h 1236"/>
                <a:gd name="T2" fmla="*/ 4 w 1640"/>
                <a:gd name="T3" fmla="*/ 5 h 1236"/>
                <a:gd name="T4" fmla="*/ 4 w 1640"/>
                <a:gd name="T5" fmla="*/ 5 h 1236"/>
                <a:gd name="T6" fmla="*/ 3 w 1640"/>
                <a:gd name="T7" fmla="*/ 4 h 1236"/>
                <a:gd name="T8" fmla="*/ 3 w 1640"/>
                <a:gd name="T9" fmla="*/ 4 h 1236"/>
                <a:gd name="T10" fmla="*/ 3 w 1640"/>
                <a:gd name="T11" fmla="*/ 4 h 1236"/>
                <a:gd name="T12" fmla="*/ 2 w 1640"/>
                <a:gd name="T13" fmla="*/ 3 h 1236"/>
                <a:gd name="T14" fmla="*/ 2 w 1640"/>
                <a:gd name="T15" fmla="*/ 3 h 1236"/>
                <a:gd name="T16" fmla="*/ 2 w 1640"/>
                <a:gd name="T17" fmla="*/ 3 h 1236"/>
                <a:gd name="T18" fmla="*/ 2 w 1640"/>
                <a:gd name="T19" fmla="*/ 2 h 1236"/>
                <a:gd name="T20" fmla="*/ 1 w 1640"/>
                <a:gd name="T21" fmla="*/ 2 h 1236"/>
                <a:gd name="T22" fmla="*/ 1 w 1640"/>
                <a:gd name="T23" fmla="*/ 2 h 1236"/>
                <a:gd name="T24" fmla="*/ 1 w 1640"/>
                <a:gd name="T25" fmla="*/ 2 h 1236"/>
                <a:gd name="T26" fmla="*/ 0 w 1640"/>
                <a:gd name="T27" fmla="*/ 1 h 1236"/>
                <a:gd name="T28" fmla="*/ 0 w 1640"/>
                <a:gd name="T29" fmla="*/ 1 h 1236"/>
                <a:gd name="T30" fmla="*/ 0 w 1640"/>
                <a:gd name="T31" fmla="*/ 1 h 1236"/>
                <a:gd name="T32" fmla="*/ 0 w 1640"/>
                <a:gd name="T33" fmla="*/ 1 h 1236"/>
                <a:gd name="T34" fmla="*/ 1 w 1640"/>
                <a:gd name="T35" fmla="*/ 1 h 1236"/>
                <a:gd name="T36" fmla="*/ 1 w 1640"/>
                <a:gd name="T37" fmla="*/ 0 h 1236"/>
                <a:gd name="T38" fmla="*/ 1 w 1640"/>
                <a:gd name="T39" fmla="*/ 0 h 1236"/>
                <a:gd name="T40" fmla="*/ 3 w 1640"/>
                <a:gd name="T41" fmla="*/ 0 h 1236"/>
                <a:gd name="T42" fmla="*/ 3 w 1640"/>
                <a:gd name="T43" fmla="*/ 0 h 1236"/>
                <a:gd name="T44" fmla="*/ 3 w 1640"/>
                <a:gd name="T45" fmla="*/ 0 h 1236"/>
                <a:gd name="T46" fmla="*/ 5 w 1640"/>
                <a:gd name="T47" fmla="*/ 0 h 1236"/>
                <a:gd name="T48" fmla="*/ 7 w 1640"/>
                <a:gd name="T49" fmla="*/ 2 h 1236"/>
                <a:gd name="T50" fmla="*/ 6 w 1640"/>
                <a:gd name="T51" fmla="*/ 2 h 1236"/>
                <a:gd name="T52" fmla="*/ 6 w 1640"/>
                <a:gd name="T53" fmla="*/ 2 h 1236"/>
                <a:gd name="T54" fmla="*/ 6 w 1640"/>
                <a:gd name="T55" fmla="*/ 3 h 1236"/>
                <a:gd name="T56" fmla="*/ 6 w 1640"/>
                <a:gd name="T57" fmla="*/ 3 h 1236"/>
                <a:gd name="T58" fmla="*/ 6 w 1640"/>
                <a:gd name="T59" fmla="*/ 3 h 1236"/>
                <a:gd name="T60" fmla="*/ 6 w 1640"/>
                <a:gd name="T61" fmla="*/ 3 h 1236"/>
                <a:gd name="T62" fmla="*/ 5 w 1640"/>
                <a:gd name="T63" fmla="*/ 3 h 1236"/>
                <a:gd name="T64" fmla="*/ 5 w 1640"/>
                <a:gd name="T65" fmla="*/ 4 h 1236"/>
                <a:gd name="T66" fmla="*/ 5 w 1640"/>
                <a:gd name="T67" fmla="*/ 4 h 1236"/>
                <a:gd name="T68" fmla="*/ 5 w 1640"/>
                <a:gd name="T69" fmla="*/ 4 h 1236"/>
                <a:gd name="T70" fmla="*/ 4 w 1640"/>
                <a:gd name="T71" fmla="*/ 4 h 1236"/>
                <a:gd name="T72" fmla="*/ 4 w 1640"/>
                <a:gd name="T73" fmla="*/ 4 h 1236"/>
                <a:gd name="T74" fmla="*/ 4 w 1640"/>
                <a:gd name="T75" fmla="*/ 4 h 1236"/>
                <a:gd name="T76" fmla="*/ 4 w 1640"/>
                <a:gd name="T77" fmla="*/ 5 h 1236"/>
                <a:gd name="T78" fmla="*/ 4 w 1640"/>
                <a:gd name="T79" fmla="*/ 5 h 1236"/>
                <a:gd name="T80" fmla="*/ 4 w 1640"/>
                <a:gd name="T81" fmla="*/ 5 h 1236"/>
                <a:gd name="T82" fmla="*/ 4 w 1640"/>
                <a:gd name="T83" fmla="*/ 5 h 1236"/>
                <a:gd name="T84" fmla="*/ 4 w 1640"/>
                <a:gd name="T85" fmla="*/ 5 h 1236"/>
                <a:gd name="T86" fmla="*/ 4 w 1640"/>
                <a:gd name="T87" fmla="*/ 5 h 1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640" h="1236">
                  <a:moveTo>
                    <a:pt x="984" y="1236"/>
                  </a:moveTo>
                  <a:lnTo>
                    <a:pt x="968" y="1236"/>
                  </a:lnTo>
                  <a:lnTo>
                    <a:pt x="920" y="1233"/>
                  </a:lnTo>
                  <a:lnTo>
                    <a:pt x="907" y="1223"/>
                  </a:lnTo>
                  <a:lnTo>
                    <a:pt x="895" y="1205"/>
                  </a:lnTo>
                  <a:lnTo>
                    <a:pt x="877" y="1123"/>
                  </a:lnTo>
                  <a:lnTo>
                    <a:pt x="835" y="1066"/>
                  </a:lnTo>
                  <a:lnTo>
                    <a:pt x="785" y="1047"/>
                  </a:lnTo>
                  <a:lnTo>
                    <a:pt x="760" y="962"/>
                  </a:lnTo>
                  <a:lnTo>
                    <a:pt x="728" y="925"/>
                  </a:lnTo>
                  <a:lnTo>
                    <a:pt x="712" y="880"/>
                  </a:lnTo>
                  <a:lnTo>
                    <a:pt x="684" y="867"/>
                  </a:lnTo>
                  <a:lnTo>
                    <a:pt x="627" y="845"/>
                  </a:lnTo>
                  <a:lnTo>
                    <a:pt x="593" y="801"/>
                  </a:lnTo>
                  <a:lnTo>
                    <a:pt x="554" y="776"/>
                  </a:lnTo>
                  <a:lnTo>
                    <a:pt x="551" y="753"/>
                  </a:lnTo>
                  <a:lnTo>
                    <a:pt x="532" y="713"/>
                  </a:lnTo>
                  <a:lnTo>
                    <a:pt x="519" y="700"/>
                  </a:lnTo>
                  <a:lnTo>
                    <a:pt x="466" y="681"/>
                  </a:lnTo>
                  <a:lnTo>
                    <a:pt x="362" y="583"/>
                  </a:lnTo>
                  <a:lnTo>
                    <a:pt x="314" y="567"/>
                  </a:lnTo>
                  <a:lnTo>
                    <a:pt x="303" y="537"/>
                  </a:lnTo>
                  <a:lnTo>
                    <a:pt x="258" y="498"/>
                  </a:lnTo>
                  <a:lnTo>
                    <a:pt x="226" y="436"/>
                  </a:lnTo>
                  <a:lnTo>
                    <a:pt x="195" y="404"/>
                  </a:lnTo>
                  <a:lnTo>
                    <a:pt x="182" y="378"/>
                  </a:lnTo>
                  <a:lnTo>
                    <a:pt x="115" y="366"/>
                  </a:lnTo>
                  <a:lnTo>
                    <a:pt x="27" y="322"/>
                  </a:lnTo>
                  <a:lnTo>
                    <a:pt x="0" y="296"/>
                  </a:lnTo>
                  <a:lnTo>
                    <a:pt x="30" y="231"/>
                  </a:lnTo>
                  <a:lnTo>
                    <a:pt x="53" y="211"/>
                  </a:lnTo>
                  <a:lnTo>
                    <a:pt x="69" y="189"/>
                  </a:lnTo>
                  <a:lnTo>
                    <a:pt x="72" y="173"/>
                  </a:lnTo>
                  <a:lnTo>
                    <a:pt x="69" y="167"/>
                  </a:lnTo>
                  <a:lnTo>
                    <a:pt x="163" y="120"/>
                  </a:lnTo>
                  <a:lnTo>
                    <a:pt x="192" y="120"/>
                  </a:lnTo>
                  <a:lnTo>
                    <a:pt x="195" y="101"/>
                  </a:lnTo>
                  <a:lnTo>
                    <a:pt x="280" y="63"/>
                  </a:lnTo>
                  <a:lnTo>
                    <a:pt x="290" y="51"/>
                  </a:lnTo>
                  <a:lnTo>
                    <a:pt x="303" y="51"/>
                  </a:lnTo>
                  <a:lnTo>
                    <a:pt x="728" y="0"/>
                  </a:lnTo>
                  <a:lnTo>
                    <a:pt x="731" y="13"/>
                  </a:lnTo>
                  <a:lnTo>
                    <a:pt x="725" y="25"/>
                  </a:lnTo>
                  <a:lnTo>
                    <a:pt x="737" y="41"/>
                  </a:lnTo>
                  <a:lnTo>
                    <a:pt x="769" y="25"/>
                  </a:lnTo>
                  <a:lnTo>
                    <a:pt x="832" y="75"/>
                  </a:lnTo>
                  <a:lnTo>
                    <a:pt x="842" y="126"/>
                  </a:lnTo>
                  <a:lnTo>
                    <a:pt x="1207" y="79"/>
                  </a:lnTo>
                  <a:lnTo>
                    <a:pt x="1640" y="378"/>
                  </a:lnTo>
                  <a:lnTo>
                    <a:pt x="1624" y="388"/>
                  </a:lnTo>
                  <a:lnTo>
                    <a:pt x="1589" y="410"/>
                  </a:lnTo>
                  <a:lnTo>
                    <a:pt x="1561" y="451"/>
                  </a:lnTo>
                  <a:lnTo>
                    <a:pt x="1520" y="502"/>
                  </a:lnTo>
                  <a:lnTo>
                    <a:pt x="1491" y="564"/>
                  </a:lnTo>
                  <a:lnTo>
                    <a:pt x="1476" y="609"/>
                  </a:lnTo>
                  <a:lnTo>
                    <a:pt x="1476" y="653"/>
                  </a:lnTo>
                  <a:lnTo>
                    <a:pt x="1476" y="691"/>
                  </a:lnTo>
                  <a:lnTo>
                    <a:pt x="1463" y="704"/>
                  </a:lnTo>
                  <a:lnTo>
                    <a:pt x="1454" y="723"/>
                  </a:lnTo>
                  <a:lnTo>
                    <a:pt x="1425" y="726"/>
                  </a:lnTo>
                  <a:lnTo>
                    <a:pt x="1409" y="744"/>
                  </a:lnTo>
                  <a:lnTo>
                    <a:pt x="1387" y="769"/>
                  </a:lnTo>
                  <a:lnTo>
                    <a:pt x="1366" y="805"/>
                  </a:lnTo>
                  <a:lnTo>
                    <a:pt x="1350" y="833"/>
                  </a:lnTo>
                  <a:lnTo>
                    <a:pt x="1295" y="870"/>
                  </a:lnTo>
                  <a:lnTo>
                    <a:pt x="1265" y="918"/>
                  </a:lnTo>
                  <a:lnTo>
                    <a:pt x="1236" y="943"/>
                  </a:lnTo>
                  <a:lnTo>
                    <a:pt x="1198" y="971"/>
                  </a:lnTo>
                  <a:lnTo>
                    <a:pt x="1173" y="997"/>
                  </a:lnTo>
                  <a:lnTo>
                    <a:pt x="1154" y="1013"/>
                  </a:lnTo>
                  <a:lnTo>
                    <a:pt x="1122" y="1028"/>
                  </a:lnTo>
                  <a:lnTo>
                    <a:pt x="1103" y="1034"/>
                  </a:lnTo>
                  <a:lnTo>
                    <a:pt x="1093" y="1047"/>
                  </a:lnTo>
                  <a:lnTo>
                    <a:pt x="1097" y="1060"/>
                  </a:lnTo>
                  <a:lnTo>
                    <a:pt x="1090" y="1066"/>
                  </a:lnTo>
                  <a:lnTo>
                    <a:pt x="1075" y="1098"/>
                  </a:lnTo>
                  <a:lnTo>
                    <a:pt x="1050" y="1123"/>
                  </a:lnTo>
                  <a:lnTo>
                    <a:pt x="1024" y="1123"/>
                  </a:lnTo>
                  <a:lnTo>
                    <a:pt x="1018" y="1129"/>
                  </a:lnTo>
                  <a:lnTo>
                    <a:pt x="1015" y="1135"/>
                  </a:lnTo>
                  <a:lnTo>
                    <a:pt x="1021" y="1145"/>
                  </a:lnTo>
                  <a:lnTo>
                    <a:pt x="1034" y="1148"/>
                  </a:lnTo>
                  <a:lnTo>
                    <a:pt x="1040" y="1154"/>
                  </a:lnTo>
                  <a:lnTo>
                    <a:pt x="1037" y="1170"/>
                  </a:lnTo>
                  <a:lnTo>
                    <a:pt x="1021" y="1180"/>
                  </a:lnTo>
                  <a:lnTo>
                    <a:pt x="992" y="1208"/>
                  </a:lnTo>
                  <a:lnTo>
                    <a:pt x="984" y="1230"/>
                  </a:lnTo>
                  <a:lnTo>
                    <a:pt x="984" y="123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57" name="Freeform 1084"/>
            <p:cNvSpPr>
              <a:spLocks/>
            </p:cNvSpPr>
            <p:nvPr/>
          </p:nvSpPr>
          <p:spPr bwMode="auto">
            <a:xfrm>
              <a:off x="3350" y="2119"/>
              <a:ext cx="657" cy="230"/>
            </a:xfrm>
            <a:custGeom>
              <a:avLst/>
              <a:gdLst>
                <a:gd name="T0" fmla="*/ 10 w 2628"/>
                <a:gd name="T1" fmla="*/ 0 h 921"/>
                <a:gd name="T2" fmla="*/ 8 w 2628"/>
                <a:gd name="T3" fmla="*/ 0 h 921"/>
                <a:gd name="T4" fmla="*/ 8 w 2628"/>
                <a:gd name="T5" fmla="*/ 0 h 921"/>
                <a:gd name="T6" fmla="*/ 3 w 2628"/>
                <a:gd name="T7" fmla="*/ 1 h 921"/>
                <a:gd name="T8" fmla="*/ 3 w 2628"/>
                <a:gd name="T9" fmla="*/ 1 h 921"/>
                <a:gd name="T10" fmla="*/ 3 w 2628"/>
                <a:gd name="T11" fmla="*/ 1 h 921"/>
                <a:gd name="T12" fmla="*/ 3 w 2628"/>
                <a:gd name="T13" fmla="*/ 1 h 921"/>
                <a:gd name="T14" fmla="*/ 3 w 2628"/>
                <a:gd name="T15" fmla="*/ 1 h 921"/>
                <a:gd name="T16" fmla="*/ 1 w 2628"/>
                <a:gd name="T17" fmla="*/ 1 h 921"/>
                <a:gd name="T18" fmla="*/ 1 w 2628"/>
                <a:gd name="T19" fmla="*/ 1 h 921"/>
                <a:gd name="T20" fmla="*/ 1 w 2628"/>
                <a:gd name="T21" fmla="*/ 1 h 921"/>
                <a:gd name="T22" fmla="*/ 1 w 2628"/>
                <a:gd name="T23" fmla="*/ 2 h 921"/>
                <a:gd name="T24" fmla="*/ 1 w 2628"/>
                <a:gd name="T25" fmla="*/ 2 h 921"/>
                <a:gd name="T26" fmla="*/ 1 w 2628"/>
                <a:gd name="T27" fmla="*/ 2 h 921"/>
                <a:gd name="T28" fmla="*/ 1 w 2628"/>
                <a:gd name="T29" fmla="*/ 2 h 921"/>
                <a:gd name="T30" fmla="*/ 1 w 2628"/>
                <a:gd name="T31" fmla="*/ 2 h 921"/>
                <a:gd name="T32" fmla="*/ 1 w 2628"/>
                <a:gd name="T33" fmla="*/ 2 h 921"/>
                <a:gd name="T34" fmla="*/ 0 w 2628"/>
                <a:gd name="T35" fmla="*/ 3 h 921"/>
                <a:gd name="T36" fmla="*/ 0 w 2628"/>
                <a:gd name="T37" fmla="*/ 3 h 921"/>
                <a:gd name="T38" fmla="*/ 0 w 2628"/>
                <a:gd name="T39" fmla="*/ 3 h 921"/>
                <a:gd name="T40" fmla="*/ 0 w 2628"/>
                <a:gd name="T41" fmla="*/ 3 h 921"/>
                <a:gd name="T42" fmla="*/ 0 w 2628"/>
                <a:gd name="T43" fmla="*/ 3 h 921"/>
                <a:gd name="T44" fmla="*/ 0 w 2628"/>
                <a:gd name="T45" fmla="*/ 3 h 921"/>
                <a:gd name="T46" fmla="*/ 3 w 2628"/>
                <a:gd name="T47" fmla="*/ 3 h 921"/>
                <a:gd name="T48" fmla="*/ 6 w 2628"/>
                <a:gd name="T49" fmla="*/ 3 h 921"/>
                <a:gd name="T50" fmla="*/ 7 w 2628"/>
                <a:gd name="T51" fmla="*/ 3 h 921"/>
                <a:gd name="T52" fmla="*/ 7 w 2628"/>
                <a:gd name="T53" fmla="*/ 2 h 921"/>
                <a:gd name="T54" fmla="*/ 8 w 2628"/>
                <a:gd name="T55" fmla="*/ 2 h 921"/>
                <a:gd name="T56" fmla="*/ 8 w 2628"/>
                <a:gd name="T57" fmla="*/ 2 h 921"/>
                <a:gd name="T58" fmla="*/ 8 w 2628"/>
                <a:gd name="T59" fmla="*/ 2 h 921"/>
                <a:gd name="T60" fmla="*/ 8 w 2628"/>
                <a:gd name="T61" fmla="*/ 2 h 921"/>
                <a:gd name="T62" fmla="*/ 8 w 2628"/>
                <a:gd name="T63" fmla="*/ 2 h 921"/>
                <a:gd name="T64" fmla="*/ 8 w 2628"/>
                <a:gd name="T65" fmla="*/ 2 h 921"/>
                <a:gd name="T66" fmla="*/ 8 w 2628"/>
                <a:gd name="T67" fmla="*/ 2 h 921"/>
                <a:gd name="T68" fmla="*/ 8 w 2628"/>
                <a:gd name="T69" fmla="*/ 2 h 921"/>
                <a:gd name="T70" fmla="*/ 8 w 2628"/>
                <a:gd name="T71" fmla="*/ 2 h 921"/>
                <a:gd name="T72" fmla="*/ 9 w 2628"/>
                <a:gd name="T73" fmla="*/ 2 h 921"/>
                <a:gd name="T74" fmla="*/ 9 w 2628"/>
                <a:gd name="T75" fmla="*/ 1 h 921"/>
                <a:gd name="T76" fmla="*/ 9 w 2628"/>
                <a:gd name="T77" fmla="*/ 1 h 921"/>
                <a:gd name="T78" fmla="*/ 9 w 2628"/>
                <a:gd name="T79" fmla="*/ 1 h 921"/>
                <a:gd name="T80" fmla="*/ 9 w 2628"/>
                <a:gd name="T81" fmla="*/ 1 h 921"/>
                <a:gd name="T82" fmla="*/ 9 w 2628"/>
                <a:gd name="T83" fmla="*/ 1 h 921"/>
                <a:gd name="T84" fmla="*/ 9 w 2628"/>
                <a:gd name="T85" fmla="*/ 1 h 921"/>
                <a:gd name="T86" fmla="*/ 9 w 2628"/>
                <a:gd name="T87" fmla="*/ 1 h 921"/>
                <a:gd name="T88" fmla="*/ 9 w 2628"/>
                <a:gd name="T89" fmla="*/ 1 h 921"/>
                <a:gd name="T90" fmla="*/ 9 w 2628"/>
                <a:gd name="T91" fmla="*/ 1 h 921"/>
                <a:gd name="T92" fmla="*/ 9 w 2628"/>
                <a:gd name="T93" fmla="*/ 1 h 921"/>
                <a:gd name="T94" fmla="*/ 10 w 2628"/>
                <a:gd name="T95" fmla="*/ 1 h 921"/>
                <a:gd name="T96" fmla="*/ 10 w 2628"/>
                <a:gd name="T97" fmla="*/ 1 h 921"/>
                <a:gd name="T98" fmla="*/ 10 w 2628"/>
                <a:gd name="T99" fmla="*/ 1 h 921"/>
                <a:gd name="T100" fmla="*/ 10 w 2628"/>
                <a:gd name="T101" fmla="*/ 1 h 921"/>
                <a:gd name="T102" fmla="*/ 10 w 2628"/>
                <a:gd name="T103" fmla="*/ 1 h 921"/>
                <a:gd name="T104" fmla="*/ 10 w 2628"/>
                <a:gd name="T105" fmla="*/ 0 h 921"/>
                <a:gd name="T106" fmla="*/ 10 w 2628"/>
                <a:gd name="T107" fmla="*/ 0 h 921"/>
                <a:gd name="T108" fmla="*/ 10 w 2628"/>
                <a:gd name="T109" fmla="*/ 0 h 921"/>
                <a:gd name="T110" fmla="*/ 10 w 2628"/>
                <a:gd name="T111" fmla="*/ 0 h 921"/>
                <a:gd name="T112" fmla="*/ 10 w 2628"/>
                <a:gd name="T113" fmla="*/ 0 h 921"/>
                <a:gd name="T114" fmla="*/ 10 w 2628"/>
                <a:gd name="T115" fmla="*/ 0 h 9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28" h="921">
                  <a:moveTo>
                    <a:pt x="2628" y="0"/>
                  </a:moveTo>
                  <a:lnTo>
                    <a:pt x="2094" y="67"/>
                  </a:lnTo>
                  <a:lnTo>
                    <a:pt x="2067" y="86"/>
                  </a:lnTo>
                  <a:lnTo>
                    <a:pt x="741" y="208"/>
                  </a:lnTo>
                  <a:lnTo>
                    <a:pt x="720" y="192"/>
                  </a:lnTo>
                  <a:lnTo>
                    <a:pt x="666" y="199"/>
                  </a:lnTo>
                  <a:lnTo>
                    <a:pt x="678" y="221"/>
                  </a:lnTo>
                  <a:lnTo>
                    <a:pt x="678" y="259"/>
                  </a:lnTo>
                  <a:lnTo>
                    <a:pt x="212" y="296"/>
                  </a:lnTo>
                  <a:lnTo>
                    <a:pt x="186" y="354"/>
                  </a:lnTo>
                  <a:lnTo>
                    <a:pt x="170" y="423"/>
                  </a:lnTo>
                  <a:lnTo>
                    <a:pt x="177" y="445"/>
                  </a:lnTo>
                  <a:lnTo>
                    <a:pt x="161" y="505"/>
                  </a:lnTo>
                  <a:lnTo>
                    <a:pt x="148" y="524"/>
                  </a:lnTo>
                  <a:lnTo>
                    <a:pt x="154" y="543"/>
                  </a:lnTo>
                  <a:lnTo>
                    <a:pt x="143" y="577"/>
                  </a:lnTo>
                  <a:lnTo>
                    <a:pt x="101" y="622"/>
                  </a:lnTo>
                  <a:lnTo>
                    <a:pt x="85" y="703"/>
                  </a:lnTo>
                  <a:lnTo>
                    <a:pt x="45" y="758"/>
                  </a:lnTo>
                  <a:lnTo>
                    <a:pt x="50" y="814"/>
                  </a:lnTo>
                  <a:lnTo>
                    <a:pt x="48" y="883"/>
                  </a:lnTo>
                  <a:lnTo>
                    <a:pt x="35" y="890"/>
                  </a:lnTo>
                  <a:lnTo>
                    <a:pt x="0" y="921"/>
                  </a:lnTo>
                  <a:lnTo>
                    <a:pt x="678" y="874"/>
                  </a:lnTo>
                  <a:lnTo>
                    <a:pt x="1523" y="798"/>
                  </a:lnTo>
                  <a:lnTo>
                    <a:pt x="1852" y="761"/>
                  </a:lnTo>
                  <a:lnTo>
                    <a:pt x="1861" y="666"/>
                  </a:lnTo>
                  <a:lnTo>
                    <a:pt x="1890" y="666"/>
                  </a:lnTo>
                  <a:lnTo>
                    <a:pt x="1902" y="663"/>
                  </a:lnTo>
                  <a:lnTo>
                    <a:pt x="1927" y="638"/>
                  </a:lnTo>
                  <a:lnTo>
                    <a:pt x="1931" y="612"/>
                  </a:lnTo>
                  <a:lnTo>
                    <a:pt x="1927" y="596"/>
                  </a:lnTo>
                  <a:lnTo>
                    <a:pt x="1940" y="575"/>
                  </a:lnTo>
                  <a:lnTo>
                    <a:pt x="1962" y="543"/>
                  </a:lnTo>
                  <a:lnTo>
                    <a:pt x="2028" y="514"/>
                  </a:lnTo>
                  <a:lnTo>
                    <a:pt x="2104" y="495"/>
                  </a:lnTo>
                  <a:lnTo>
                    <a:pt x="2180" y="429"/>
                  </a:lnTo>
                  <a:lnTo>
                    <a:pt x="2211" y="417"/>
                  </a:lnTo>
                  <a:lnTo>
                    <a:pt x="2256" y="373"/>
                  </a:lnTo>
                  <a:lnTo>
                    <a:pt x="2269" y="335"/>
                  </a:lnTo>
                  <a:lnTo>
                    <a:pt x="2275" y="331"/>
                  </a:lnTo>
                  <a:lnTo>
                    <a:pt x="2293" y="335"/>
                  </a:lnTo>
                  <a:lnTo>
                    <a:pt x="2306" y="316"/>
                  </a:lnTo>
                  <a:lnTo>
                    <a:pt x="2312" y="306"/>
                  </a:lnTo>
                  <a:lnTo>
                    <a:pt x="2338" y="282"/>
                  </a:lnTo>
                  <a:lnTo>
                    <a:pt x="2347" y="285"/>
                  </a:lnTo>
                  <a:lnTo>
                    <a:pt x="2370" y="296"/>
                  </a:lnTo>
                  <a:lnTo>
                    <a:pt x="2394" y="285"/>
                  </a:lnTo>
                  <a:lnTo>
                    <a:pt x="2397" y="272"/>
                  </a:lnTo>
                  <a:lnTo>
                    <a:pt x="2439" y="240"/>
                  </a:lnTo>
                  <a:lnTo>
                    <a:pt x="2467" y="227"/>
                  </a:lnTo>
                  <a:lnTo>
                    <a:pt x="2517" y="224"/>
                  </a:lnTo>
                  <a:lnTo>
                    <a:pt x="2572" y="133"/>
                  </a:lnTo>
                  <a:lnTo>
                    <a:pt x="2615" y="107"/>
                  </a:lnTo>
                  <a:lnTo>
                    <a:pt x="2618" y="83"/>
                  </a:lnTo>
                  <a:lnTo>
                    <a:pt x="2625" y="57"/>
                  </a:lnTo>
                  <a:lnTo>
                    <a:pt x="2622" y="25"/>
                  </a:lnTo>
                  <a:lnTo>
                    <a:pt x="2628" y="0"/>
                  </a:lnTo>
                  <a:close/>
                </a:path>
              </a:pathLst>
            </a:custGeom>
            <a:noFill/>
            <a:ln w="9525">
              <a:solidFill>
                <a:schemeClr val="tx1"/>
              </a:solidFill>
              <a:round/>
              <a:headEnd/>
              <a:tailEnd/>
            </a:ln>
          </p:spPr>
          <p:txBody>
            <a:bodyPr/>
            <a:lstStyle/>
            <a:p>
              <a:endParaRPr lang="en-US"/>
            </a:p>
          </p:txBody>
        </p:sp>
        <p:sp>
          <p:nvSpPr>
            <p:cNvPr id="16458" name="Freeform 1085"/>
            <p:cNvSpPr>
              <a:spLocks/>
            </p:cNvSpPr>
            <p:nvPr/>
          </p:nvSpPr>
          <p:spPr bwMode="auto">
            <a:xfrm>
              <a:off x="3350" y="2119"/>
              <a:ext cx="657" cy="230"/>
            </a:xfrm>
            <a:custGeom>
              <a:avLst/>
              <a:gdLst>
                <a:gd name="T0" fmla="*/ 10 w 2628"/>
                <a:gd name="T1" fmla="*/ 0 h 921"/>
                <a:gd name="T2" fmla="*/ 8 w 2628"/>
                <a:gd name="T3" fmla="*/ 0 h 921"/>
                <a:gd name="T4" fmla="*/ 8 w 2628"/>
                <a:gd name="T5" fmla="*/ 0 h 921"/>
                <a:gd name="T6" fmla="*/ 3 w 2628"/>
                <a:gd name="T7" fmla="*/ 1 h 921"/>
                <a:gd name="T8" fmla="*/ 3 w 2628"/>
                <a:gd name="T9" fmla="*/ 1 h 921"/>
                <a:gd name="T10" fmla="*/ 3 w 2628"/>
                <a:gd name="T11" fmla="*/ 1 h 921"/>
                <a:gd name="T12" fmla="*/ 3 w 2628"/>
                <a:gd name="T13" fmla="*/ 1 h 921"/>
                <a:gd name="T14" fmla="*/ 3 w 2628"/>
                <a:gd name="T15" fmla="*/ 1 h 921"/>
                <a:gd name="T16" fmla="*/ 1 w 2628"/>
                <a:gd name="T17" fmla="*/ 1 h 921"/>
                <a:gd name="T18" fmla="*/ 1 w 2628"/>
                <a:gd name="T19" fmla="*/ 1 h 921"/>
                <a:gd name="T20" fmla="*/ 1 w 2628"/>
                <a:gd name="T21" fmla="*/ 1 h 921"/>
                <a:gd name="T22" fmla="*/ 1 w 2628"/>
                <a:gd name="T23" fmla="*/ 2 h 921"/>
                <a:gd name="T24" fmla="*/ 1 w 2628"/>
                <a:gd name="T25" fmla="*/ 2 h 921"/>
                <a:gd name="T26" fmla="*/ 1 w 2628"/>
                <a:gd name="T27" fmla="*/ 2 h 921"/>
                <a:gd name="T28" fmla="*/ 1 w 2628"/>
                <a:gd name="T29" fmla="*/ 2 h 921"/>
                <a:gd name="T30" fmla="*/ 1 w 2628"/>
                <a:gd name="T31" fmla="*/ 2 h 921"/>
                <a:gd name="T32" fmla="*/ 1 w 2628"/>
                <a:gd name="T33" fmla="*/ 2 h 921"/>
                <a:gd name="T34" fmla="*/ 0 w 2628"/>
                <a:gd name="T35" fmla="*/ 3 h 921"/>
                <a:gd name="T36" fmla="*/ 0 w 2628"/>
                <a:gd name="T37" fmla="*/ 3 h 921"/>
                <a:gd name="T38" fmla="*/ 0 w 2628"/>
                <a:gd name="T39" fmla="*/ 3 h 921"/>
                <a:gd name="T40" fmla="*/ 0 w 2628"/>
                <a:gd name="T41" fmla="*/ 3 h 921"/>
                <a:gd name="T42" fmla="*/ 0 w 2628"/>
                <a:gd name="T43" fmla="*/ 3 h 921"/>
                <a:gd name="T44" fmla="*/ 0 w 2628"/>
                <a:gd name="T45" fmla="*/ 3 h 921"/>
                <a:gd name="T46" fmla="*/ 3 w 2628"/>
                <a:gd name="T47" fmla="*/ 3 h 921"/>
                <a:gd name="T48" fmla="*/ 6 w 2628"/>
                <a:gd name="T49" fmla="*/ 3 h 921"/>
                <a:gd name="T50" fmla="*/ 7 w 2628"/>
                <a:gd name="T51" fmla="*/ 3 h 921"/>
                <a:gd name="T52" fmla="*/ 7 w 2628"/>
                <a:gd name="T53" fmla="*/ 2 h 921"/>
                <a:gd name="T54" fmla="*/ 8 w 2628"/>
                <a:gd name="T55" fmla="*/ 2 h 921"/>
                <a:gd name="T56" fmla="*/ 8 w 2628"/>
                <a:gd name="T57" fmla="*/ 2 h 921"/>
                <a:gd name="T58" fmla="*/ 8 w 2628"/>
                <a:gd name="T59" fmla="*/ 2 h 921"/>
                <a:gd name="T60" fmla="*/ 8 w 2628"/>
                <a:gd name="T61" fmla="*/ 2 h 921"/>
                <a:gd name="T62" fmla="*/ 8 w 2628"/>
                <a:gd name="T63" fmla="*/ 2 h 921"/>
                <a:gd name="T64" fmla="*/ 8 w 2628"/>
                <a:gd name="T65" fmla="*/ 2 h 921"/>
                <a:gd name="T66" fmla="*/ 8 w 2628"/>
                <a:gd name="T67" fmla="*/ 2 h 921"/>
                <a:gd name="T68" fmla="*/ 8 w 2628"/>
                <a:gd name="T69" fmla="*/ 2 h 921"/>
                <a:gd name="T70" fmla="*/ 8 w 2628"/>
                <a:gd name="T71" fmla="*/ 2 h 921"/>
                <a:gd name="T72" fmla="*/ 9 w 2628"/>
                <a:gd name="T73" fmla="*/ 2 h 921"/>
                <a:gd name="T74" fmla="*/ 9 w 2628"/>
                <a:gd name="T75" fmla="*/ 1 h 921"/>
                <a:gd name="T76" fmla="*/ 9 w 2628"/>
                <a:gd name="T77" fmla="*/ 1 h 921"/>
                <a:gd name="T78" fmla="*/ 9 w 2628"/>
                <a:gd name="T79" fmla="*/ 1 h 921"/>
                <a:gd name="T80" fmla="*/ 9 w 2628"/>
                <a:gd name="T81" fmla="*/ 1 h 921"/>
                <a:gd name="T82" fmla="*/ 9 w 2628"/>
                <a:gd name="T83" fmla="*/ 1 h 921"/>
                <a:gd name="T84" fmla="*/ 9 w 2628"/>
                <a:gd name="T85" fmla="*/ 1 h 921"/>
                <a:gd name="T86" fmla="*/ 9 w 2628"/>
                <a:gd name="T87" fmla="*/ 1 h 921"/>
                <a:gd name="T88" fmla="*/ 9 w 2628"/>
                <a:gd name="T89" fmla="*/ 1 h 921"/>
                <a:gd name="T90" fmla="*/ 9 w 2628"/>
                <a:gd name="T91" fmla="*/ 1 h 921"/>
                <a:gd name="T92" fmla="*/ 9 w 2628"/>
                <a:gd name="T93" fmla="*/ 1 h 921"/>
                <a:gd name="T94" fmla="*/ 10 w 2628"/>
                <a:gd name="T95" fmla="*/ 1 h 921"/>
                <a:gd name="T96" fmla="*/ 10 w 2628"/>
                <a:gd name="T97" fmla="*/ 1 h 921"/>
                <a:gd name="T98" fmla="*/ 10 w 2628"/>
                <a:gd name="T99" fmla="*/ 1 h 921"/>
                <a:gd name="T100" fmla="*/ 10 w 2628"/>
                <a:gd name="T101" fmla="*/ 1 h 921"/>
                <a:gd name="T102" fmla="*/ 10 w 2628"/>
                <a:gd name="T103" fmla="*/ 1 h 921"/>
                <a:gd name="T104" fmla="*/ 10 w 2628"/>
                <a:gd name="T105" fmla="*/ 0 h 921"/>
                <a:gd name="T106" fmla="*/ 10 w 2628"/>
                <a:gd name="T107" fmla="*/ 0 h 921"/>
                <a:gd name="T108" fmla="*/ 10 w 2628"/>
                <a:gd name="T109" fmla="*/ 0 h 921"/>
                <a:gd name="T110" fmla="*/ 10 w 2628"/>
                <a:gd name="T111" fmla="*/ 0 h 921"/>
                <a:gd name="T112" fmla="*/ 10 w 2628"/>
                <a:gd name="T113" fmla="*/ 0 h 921"/>
                <a:gd name="T114" fmla="*/ 10 w 2628"/>
                <a:gd name="T115" fmla="*/ 0 h 921"/>
                <a:gd name="T116" fmla="*/ 10 w 2628"/>
                <a:gd name="T117" fmla="*/ 0 h 92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628" h="921">
                  <a:moveTo>
                    <a:pt x="2628" y="0"/>
                  </a:moveTo>
                  <a:lnTo>
                    <a:pt x="2094" y="67"/>
                  </a:lnTo>
                  <a:lnTo>
                    <a:pt x="2067" y="86"/>
                  </a:lnTo>
                  <a:lnTo>
                    <a:pt x="741" y="208"/>
                  </a:lnTo>
                  <a:lnTo>
                    <a:pt x="720" y="192"/>
                  </a:lnTo>
                  <a:lnTo>
                    <a:pt x="666" y="199"/>
                  </a:lnTo>
                  <a:lnTo>
                    <a:pt x="678" y="221"/>
                  </a:lnTo>
                  <a:lnTo>
                    <a:pt x="678" y="259"/>
                  </a:lnTo>
                  <a:lnTo>
                    <a:pt x="212" y="296"/>
                  </a:lnTo>
                  <a:lnTo>
                    <a:pt x="186" y="354"/>
                  </a:lnTo>
                  <a:lnTo>
                    <a:pt x="170" y="423"/>
                  </a:lnTo>
                  <a:lnTo>
                    <a:pt x="177" y="445"/>
                  </a:lnTo>
                  <a:lnTo>
                    <a:pt x="161" y="505"/>
                  </a:lnTo>
                  <a:lnTo>
                    <a:pt x="148" y="524"/>
                  </a:lnTo>
                  <a:lnTo>
                    <a:pt x="154" y="543"/>
                  </a:lnTo>
                  <a:lnTo>
                    <a:pt x="143" y="577"/>
                  </a:lnTo>
                  <a:lnTo>
                    <a:pt x="101" y="622"/>
                  </a:lnTo>
                  <a:lnTo>
                    <a:pt x="85" y="703"/>
                  </a:lnTo>
                  <a:lnTo>
                    <a:pt x="45" y="758"/>
                  </a:lnTo>
                  <a:lnTo>
                    <a:pt x="50" y="814"/>
                  </a:lnTo>
                  <a:lnTo>
                    <a:pt x="48" y="883"/>
                  </a:lnTo>
                  <a:lnTo>
                    <a:pt x="35" y="890"/>
                  </a:lnTo>
                  <a:lnTo>
                    <a:pt x="0" y="921"/>
                  </a:lnTo>
                  <a:lnTo>
                    <a:pt x="678" y="874"/>
                  </a:lnTo>
                  <a:lnTo>
                    <a:pt x="1523" y="798"/>
                  </a:lnTo>
                  <a:lnTo>
                    <a:pt x="1852" y="761"/>
                  </a:lnTo>
                  <a:lnTo>
                    <a:pt x="1861" y="666"/>
                  </a:lnTo>
                  <a:lnTo>
                    <a:pt x="1890" y="666"/>
                  </a:lnTo>
                  <a:lnTo>
                    <a:pt x="1902" y="663"/>
                  </a:lnTo>
                  <a:lnTo>
                    <a:pt x="1927" y="638"/>
                  </a:lnTo>
                  <a:lnTo>
                    <a:pt x="1931" y="612"/>
                  </a:lnTo>
                  <a:lnTo>
                    <a:pt x="1927" y="596"/>
                  </a:lnTo>
                  <a:lnTo>
                    <a:pt x="1940" y="575"/>
                  </a:lnTo>
                  <a:lnTo>
                    <a:pt x="1962" y="543"/>
                  </a:lnTo>
                  <a:lnTo>
                    <a:pt x="2028" y="514"/>
                  </a:lnTo>
                  <a:lnTo>
                    <a:pt x="2104" y="495"/>
                  </a:lnTo>
                  <a:lnTo>
                    <a:pt x="2180" y="429"/>
                  </a:lnTo>
                  <a:lnTo>
                    <a:pt x="2211" y="417"/>
                  </a:lnTo>
                  <a:lnTo>
                    <a:pt x="2256" y="373"/>
                  </a:lnTo>
                  <a:lnTo>
                    <a:pt x="2269" y="335"/>
                  </a:lnTo>
                  <a:lnTo>
                    <a:pt x="2275" y="331"/>
                  </a:lnTo>
                  <a:lnTo>
                    <a:pt x="2293" y="335"/>
                  </a:lnTo>
                  <a:lnTo>
                    <a:pt x="2306" y="316"/>
                  </a:lnTo>
                  <a:lnTo>
                    <a:pt x="2312" y="306"/>
                  </a:lnTo>
                  <a:lnTo>
                    <a:pt x="2338" y="282"/>
                  </a:lnTo>
                  <a:lnTo>
                    <a:pt x="2347" y="285"/>
                  </a:lnTo>
                  <a:lnTo>
                    <a:pt x="2370" y="296"/>
                  </a:lnTo>
                  <a:lnTo>
                    <a:pt x="2394" y="285"/>
                  </a:lnTo>
                  <a:lnTo>
                    <a:pt x="2397" y="272"/>
                  </a:lnTo>
                  <a:lnTo>
                    <a:pt x="2439" y="240"/>
                  </a:lnTo>
                  <a:lnTo>
                    <a:pt x="2467" y="227"/>
                  </a:lnTo>
                  <a:lnTo>
                    <a:pt x="2517" y="224"/>
                  </a:lnTo>
                  <a:lnTo>
                    <a:pt x="2572" y="133"/>
                  </a:lnTo>
                  <a:lnTo>
                    <a:pt x="2615" y="107"/>
                  </a:lnTo>
                  <a:lnTo>
                    <a:pt x="2618" y="83"/>
                  </a:lnTo>
                  <a:lnTo>
                    <a:pt x="2625" y="57"/>
                  </a:lnTo>
                  <a:lnTo>
                    <a:pt x="2622" y="25"/>
                  </a:lnTo>
                  <a:lnTo>
                    <a:pt x="2628"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59" name="Freeform 1086"/>
            <p:cNvSpPr>
              <a:spLocks/>
            </p:cNvSpPr>
            <p:nvPr/>
          </p:nvSpPr>
          <p:spPr bwMode="auto">
            <a:xfrm>
              <a:off x="3403" y="1893"/>
              <a:ext cx="587" cy="300"/>
            </a:xfrm>
            <a:custGeom>
              <a:avLst/>
              <a:gdLst>
                <a:gd name="T0" fmla="*/ 2 w 2347"/>
                <a:gd name="T1" fmla="*/ 4 h 1201"/>
                <a:gd name="T2" fmla="*/ 2 w 2347"/>
                <a:gd name="T3" fmla="*/ 4 h 1201"/>
                <a:gd name="T4" fmla="*/ 2 w 2347"/>
                <a:gd name="T5" fmla="*/ 4 h 1201"/>
                <a:gd name="T6" fmla="*/ 8 w 2347"/>
                <a:gd name="T7" fmla="*/ 4 h 1201"/>
                <a:gd name="T8" fmla="*/ 8 w 2347"/>
                <a:gd name="T9" fmla="*/ 3 h 1201"/>
                <a:gd name="T10" fmla="*/ 8 w 2347"/>
                <a:gd name="T11" fmla="*/ 3 h 1201"/>
                <a:gd name="T12" fmla="*/ 8 w 2347"/>
                <a:gd name="T13" fmla="*/ 3 h 1201"/>
                <a:gd name="T14" fmla="*/ 9 w 2347"/>
                <a:gd name="T15" fmla="*/ 3 h 1201"/>
                <a:gd name="T16" fmla="*/ 9 w 2347"/>
                <a:gd name="T17" fmla="*/ 2 h 1201"/>
                <a:gd name="T18" fmla="*/ 9 w 2347"/>
                <a:gd name="T19" fmla="*/ 2 h 1201"/>
                <a:gd name="T20" fmla="*/ 9 w 2347"/>
                <a:gd name="T21" fmla="*/ 2 h 1201"/>
                <a:gd name="T22" fmla="*/ 9 w 2347"/>
                <a:gd name="T23" fmla="*/ 2 h 1201"/>
                <a:gd name="T24" fmla="*/ 9 w 2347"/>
                <a:gd name="T25" fmla="*/ 2 h 1201"/>
                <a:gd name="T26" fmla="*/ 8 w 2347"/>
                <a:gd name="T27" fmla="*/ 1 h 1201"/>
                <a:gd name="T28" fmla="*/ 8 w 2347"/>
                <a:gd name="T29" fmla="*/ 1 h 1201"/>
                <a:gd name="T30" fmla="*/ 8 w 2347"/>
                <a:gd name="T31" fmla="*/ 1 h 1201"/>
                <a:gd name="T32" fmla="*/ 8 w 2347"/>
                <a:gd name="T33" fmla="*/ 0 h 1201"/>
                <a:gd name="T34" fmla="*/ 8 w 2347"/>
                <a:gd name="T35" fmla="*/ 0 h 1201"/>
                <a:gd name="T36" fmla="*/ 8 w 2347"/>
                <a:gd name="T37" fmla="*/ 0 h 1201"/>
                <a:gd name="T38" fmla="*/ 8 w 2347"/>
                <a:gd name="T39" fmla="*/ 0 h 1201"/>
                <a:gd name="T40" fmla="*/ 7 w 2347"/>
                <a:gd name="T41" fmla="*/ 0 h 1201"/>
                <a:gd name="T42" fmla="*/ 7 w 2347"/>
                <a:gd name="T43" fmla="*/ 0 h 1201"/>
                <a:gd name="T44" fmla="*/ 7 w 2347"/>
                <a:gd name="T45" fmla="*/ 0 h 1201"/>
                <a:gd name="T46" fmla="*/ 6 w 2347"/>
                <a:gd name="T47" fmla="*/ 0 h 1201"/>
                <a:gd name="T48" fmla="*/ 6 w 2347"/>
                <a:gd name="T49" fmla="*/ 0 h 1201"/>
                <a:gd name="T50" fmla="*/ 6 w 2347"/>
                <a:gd name="T51" fmla="*/ 0 h 1201"/>
                <a:gd name="T52" fmla="*/ 6 w 2347"/>
                <a:gd name="T53" fmla="*/ 0 h 1201"/>
                <a:gd name="T54" fmla="*/ 5 w 2347"/>
                <a:gd name="T55" fmla="*/ 0 h 1201"/>
                <a:gd name="T56" fmla="*/ 6 w 2347"/>
                <a:gd name="T57" fmla="*/ 0 h 1201"/>
                <a:gd name="T58" fmla="*/ 5 w 2347"/>
                <a:gd name="T59" fmla="*/ 1 h 1201"/>
                <a:gd name="T60" fmla="*/ 5 w 2347"/>
                <a:gd name="T61" fmla="*/ 1 h 1201"/>
                <a:gd name="T62" fmla="*/ 4 w 2347"/>
                <a:gd name="T63" fmla="*/ 1 h 1201"/>
                <a:gd name="T64" fmla="*/ 4 w 2347"/>
                <a:gd name="T65" fmla="*/ 2 h 1201"/>
                <a:gd name="T66" fmla="*/ 4 w 2347"/>
                <a:gd name="T67" fmla="*/ 2 h 1201"/>
                <a:gd name="T68" fmla="*/ 4 w 2347"/>
                <a:gd name="T69" fmla="*/ 2 h 1201"/>
                <a:gd name="T70" fmla="*/ 3 w 2347"/>
                <a:gd name="T71" fmla="*/ 2 h 1201"/>
                <a:gd name="T72" fmla="*/ 3 w 2347"/>
                <a:gd name="T73" fmla="*/ 2 h 1201"/>
                <a:gd name="T74" fmla="*/ 3 w 2347"/>
                <a:gd name="T75" fmla="*/ 2 h 1201"/>
                <a:gd name="T76" fmla="*/ 3 w 2347"/>
                <a:gd name="T77" fmla="*/ 2 h 1201"/>
                <a:gd name="T78" fmla="*/ 2 w 2347"/>
                <a:gd name="T79" fmla="*/ 2 h 1201"/>
                <a:gd name="T80" fmla="*/ 2 w 2347"/>
                <a:gd name="T81" fmla="*/ 2 h 1201"/>
                <a:gd name="T82" fmla="*/ 2 w 2347"/>
                <a:gd name="T83" fmla="*/ 2 h 1201"/>
                <a:gd name="T84" fmla="*/ 2 w 2347"/>
                <a:gd name="T85" fmla="*/ 2 h 1201"/>
                <a:gd name="T86" fmla="*/ 2 w 2347"/>
                <a:gd name="T87" fmla="*/ 3 h 1201"/>
                <a:gd name="T88" fmla="*/ 2 w 2347"/>
                <a:gd name="T89" fmla="*/ 3 h 1201"/>
                <a:gd name="T90" fmla="*/ 1 w 2347"/>
                <a:gd name="T91" fmla="*/ 3 h 1201"/>
                <a:gd name="T92" fmla="*/ 1 w 2347"/>
                <a:gd name="T93" fmla="*/ 3 h 1201"/>
                <a:gd name="T94" fmla="*/ 1 w 2347"/>
                <a:gd name="T95" fmla="*/ 4 h 1201"/>
                <a:gd name="T96" fmla="*/ 1 w 2347"/>
                <a:gd name="T97" fmla="*/ 3 h 1201"/>
                <a:gd name="T98" fmla="*/ 1 w 2347"/>
                <a:gd name="T99" fmla="*/ 3 h 1201"/>
                <a:gd name="T100" fmla="*/ 1 w 2347"/>
                <a:gd name="T101" fmla="*/ 4 h 1201"/>
                <a:gd name="T102" fmla="*/ 1 w 2347"/>
                <a:gd name="T103" fmla="*/ 4 h 1201"/>
                <a:gd name="T104" fmla="*/ 1 w 2347"/>
                <a:gd name="T105" fmla="*/ 4 h 1201"/>
                <a:gd name="T106" fmla="*/ 0 w 2347"/>
                <a:gd name="T107" fmla="*/ 4 h 1201"/>
                <a:gd name="T108" fmla="*/ 0 w 2347"/>
                <a:gd name="T109" fmla="*/ 5 h 120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347" h="1201">
                  <a:moveTo>
                    <a:pt x="0" y="1201"/>
                  </a:moveTo>
                  <a:lnTo>
                    <a:pt x="466" y="1164"/>
                  </a:lnTo>
                  <a:lnTo>
                    <a:pt x="466" y="1126"/>
                  </a:lnTo>
                  <a:lnTo>
                    <a:pt x="454" y="1104"/>
                  </a:lnTo>
                  <a:lnTo>
                    <a:pt x="508" y="1097"/>
                  </a:lnTo>
                  <a:lnTo>
                    <a:pt x="529" y="1113"/>
                  </a:lnTo>
                  <a:lnTo>
                    <a:pt x="1855" y="991"/>
                  </a:lnTo>
                  <a:lnTo>
                    <a:pt x="1882" y="972"/>
                  </a:lnTo>
                  <a:lnTo>
                    <a:pt x="1905" y="949"/>
                  </a:lnTo>
                  <a:lnTo>
                    <a:pt x="2018" y="896"/>
                  </a:lnTo>
                  <a:lnTo>
                    <a:pt x="2031" y="868"/>
                  </a:lnTo>
                  <a:lnTo>
                    <a:pt x="2094" y="823"/>
                  </a:lnTo>
                  <a:lnTo>
                    <a:pt x="2097" y="795"/>
                  </a:lnTo>
                  <a:lnTo>
                    <a:pt x="2107" y="779"/>
                  </a:lnTo>
                  <a:lnTo>
                    <a:pt x="2138" y="760"/>
                  </a:lnTo>
                  <a:lnTo>
                    <a:pt x="2142" y="725"/>
                  </a:lnTo>
                  <a:lnTo>
                    <a:pt x="2172" y="698"/>
                  </a:lnTo>
                  <a:lnTo>
                    <a:pt x="2337" y="555"/>
                  </a:lnTo>
                  <a:lnTo>
                    <a:pt x="2347" y="523"/>
                  </a:lnTo>
                  <a:lnTo>
                    <a:pt x="2324" y="523"/>
                  </a:lnTo>
                  <a:lnTo>
                    <a:pt x="2302" y="507"/>
                  </a:lnTo>
                  <a:lnTo>
                    <a:pt x="2293" y="507"/>
                  </a:lnTo>
                  <a:lnTo>
                    <a:pt x="2283" y="496"/>
                  </a:lnTo>
                  <a:lnTo>
                    <a:pt x="2252" y="480"/>
                  </a:lnTo>
                  <a:lnTo>
                    <a:pt x="2236" y="483"/>
                  </a:lnTo>
                  <a:lnTo>
                    <a:pt x="2227" y="476"/>
                  </a:lnTo>
                  <a:lnTo>
                    <a:pt x="2185" y="413"/>
                  </a:lnTo>
                  <a:lnTo>
                    <a:pt x="2119" y="331"/>
                  </a:lnTo>
                  <a:lnTo>
                    <a:pt x="2113" y="306"/>
                  </a:lnTo>
                  <a:lnTo>
                    <a:pt x="2116" y="281"/>
                  </a:lnTo>
                  <a:lnTo>
                    <a:pt x="2116" y="243"/>
                  </a:lnTo>
                  <a:lnTo>
                    <a:pt x="2107" y="193"/>
                  </a:lnTo>
                  <a:lnTo>
                    <a:pt x="2094" y="180"/>
                  </a:lnTo>
                  <a:lnTo>
                    <a:pt x="2060" y="154"/>
                  </a:lnTo>
                  <a:lnTo>
                    <a:pt x="2025" y="145"/>
                  </a:lnTo>
                  <a:lnTo>
                    <a:pt x="1993" y="101"/>
                  </a:lnTo>
                  <a:lnTo>
                    <a:pt x="1978" y="76"/>
                  </a:lnTo>
                  <a:lnTo>
                    <a:pt x="1940" y="104"/>
                  </a:lnTo>
                  <a:lnTo>
                    <a:pt x="1930" y="119"/>
                  </a:lnTo>
                  <a:lnTo>
                    <a:pt x="1908" y="132"/>
                  </a:lnTo>
                  <a:lnTo>
                    <a:pt x="1901" y="142"/>
                  </a:lnTo>
                  <a:lnTo>
                    <a:pt x="1855" y="148"/>
                  </a:lnTo>
                  <a:lnTo>
                    <a:pt x="1797" y="126"/>
                  </a:lnTo>
                  <a:lnTo>
                    <a:pt x="1776" y="129"/>
                  </a:lnTo>
                  <a:lnTo>
                    <a:pt x="1750" y="164"/>
                  </a:lnTo>
                  <a:lnTo>
                    <a:pt x="1685" y="117"/>
                  </a:lnTo>
                  <a:lnTo>
                    <a:pt x="1618" y="123"/>
                  </a:lnTo>
                  <a:lnTo>
                    <a:pt x="1571" y="104"/>
                  </a:lnTo>
                  <a:lnTo>
                    <a:pt x="1548" y="47"/>
                  </a:lnTo>
                  <a:lnTo>
                    <a:pt x="1486" y="0"/>
                  </a:lnTo>
                  <a:lnTo>
                    <a:pt x="1451" y="19"/>
                  </a:lnTo>
                  <a:lnTo>
                    <a:pt x="1432" y="19"/>
                  </a:lnTo>
                  <a:lnTo>
                    <a:pt x="1400" y="3"/>
                  </a:lnTo>
                  <a:lnTo>
                    <a:pt x="1375" y="3"/>
                  </a:lnTo>
                  <a:lnTo>
                    <a:pt x="1362" y="31"/>
                  </a:lnTo>
                  <a:lnTo>
                    <a:pt x="1362" y="53"/>
                  </a:lnTo>
                  <a:lnTo>
                    <a:pt x="1382" y="123"/>
                  </a:lnTo>
                  <a:lnTo>
                    <a:pt x="1369" y="148"/>
                  </a:lnTo>
                  <a:lnTo>
                    <a:pt x="1334" y="158"/>
                  </a:lnTo>
                  <a:lnTo>
                    <a:pt x="1290" y="193"/>
                  </a:lnTo>
                  <a:lnTo>
                    <a:pt x="1236" y="180"/>
                  </a:lnTo>
                  <a:lnTo>
                    <a:pt x="1210" y="199"/>
                  </a:lnTo>
                  <a:lnTo>
                    <a:pt x="1210" y="259"/>
                  </a:lnTo>
                  <a:lnTo>
                    <a:pt x="1085" y="422"/>
                  </a:lnTo>
                  <a:lnTo>
                    <a:pt x="1063" y="496"/>
                  </a:lnTo>
                  <a:lnTo>
                    <a:pt x="984" y="499"/>
                  </a:lnTo>
                  <a:lnTo>
                    <a:pt x="949" y="457"/>
                  </a:lnTo>
                  <a:lnTo>
                    <a:pt x="927" y="454"/>
                  </a:lnTo>
                  <a:lnTo>
                    <a:pt x="908" y="480"/>
                  </a:lnTo>
                  <a:lnTo>
                    <a:pt x="883" y="562"/>
                  </a:lnTo>
                  <a:lnTo>
                    <a:pt x="858" y="584"/>
                  </a:lnTo>
                  <a:lnTo>
                    <a:pt x="826" y="562"/>
                  </a:lnTo>
                  <a:lnTo>
                    <a:pt x="804" y="533"/>
                  </a:lnTo>
                  <a:lnTo>
                    <a:pt x="750" y="552"/>
                  </a:lnTo>
                  <a:lnTo>
                    <a:pt x="731" y="615"/>
                  </a:lnTo>
                  <a:lnTo>
                    <a:pt x="713" y="621"/>
                  </a:lnTo>
                  <a:lnTo>
                    <a:pt x="703" y="611"/>
                  </a:lnTo>
                  <a:lnTo>
                    <a:pt x="609" y="568"/>
                  </a:lnTo>
                  <a:lnTo>
                    <a:pt x="532" y="597"/>
                  </a:lnTo>
                  <a:lnTo>
                    <a:pt x="473" y="593"/>
                  </a:lnTo>
                  <a:lnTo>
                    <a:pt x="463" y="621"/>
                  </a:lnTo>
                  <a:lnTo>
                    <a:pt x="466" y="634"/>
                  </a:lnTo>
                  <a:lnTo>
                    <a:pt x="441" y="643"/>
                  </a:lnTo>
                  <a:lnTo>
                    <a:pt x="416" y="640"/>
                  </a:lnTo>
                  <a:lnTo>
                    <a:pt x="422" y="647"/>
                  </a:lnTo>
                  <a:lnTo>
                    <a:pt x="410" y="666"/>
                  </a:lnTo>
                  <a:lnTo>
                    <a:pt x="404" y="698"/>
                  </a:lnTo>
                  <a:lnTo>
                    <a:pt x="391" y="706"/>
                  </a:lnTo>
                  <a:lnTo>
                    <a:pt x="391" y="719"/>
                  </a:lnTo>
                  <a:lnTo>
                    <a:pt x="422" y="760"/>
                  </a:lnTo>
                  <a:lnTo>
                    <a:pt x="416" y="767"/>
                  </a:lnTo>
                  <a:lnTo>
                    <a:pt x="319" y="795"/>
                  </a:lnTo>
                  <a:lnTo>
                    <a:pt x="290" y="810"/>
                  </a:lnTo>
                  <a:lnTo>
                    <a:pt x="296" y="852"/>
                  </a:lnTo>
                  <a:lnTo>
                    <a:pt x="315" y="934"/>
                  </a:lnTo>
                  <a:lnTo>
                    <a:pt x="271" y="953"/>
                  </a:lnTo>
                  <a:lnTo>
                    <a:pt x="233" y="924"/>
                  </a:lnTo>
                  <a:lnTo>
                    <a:pt x="192" y="905"/>
                  </a:lnTo>
                  <a:lnTo>
                    <a:pt x="138" y="896"/>
                  </a:lnTo>
                  <a:lnTo>
                    <a:pt x="101" y="914"/>
                  </a:lnTo>
                  <a:lnTo>
                    <a:pt x="82" y="988"/>
                  </a:lnTo>
                  <a:lnTo>
                    <a:pt x="88" y="994"/>
                  </a:lnTo>
                  <a:lnTo>
                    <a:pt x="97" y="999"/>
                  </a:lnTo>
                  <a:lnTo>
                    <a:pt x="113" y="1012"/>
                  </a:lnTo>
                  <a:lnTo>
                    <a:pt x="126" y="1050"/>
                  </a:lnTo>
                  <a:lnTo>
                    <a:pt x="94" y="1151"/>
                  </a:lnTo>
                  <a:lnTo>
                    <a:pt x="75" y="1164"/>
                  </a:lnTo>
                  <a:lnTo>
                    <a:pt x="59" y="1155"/>
                  </a:lnTo>
                  <a:lnTo>
                    <a:pt x="19" y="1174"/>
                  </a:lnTo>
                  <a:lnTo>
                    <a:pt x="0" y="1201"/>
                  </a:lnTo>
                  <a:close/>
                </a:path>
              </a:pathLst>
            </a:custGeom>
            <a:noFill/>
            <a:ln w="9525">
              <a:solidFill>
                <a:schemeClr val="tx1"/>
              </a:solidFill>
              <a:round/>
              <a:headEnd/>
              <a:tailEnd/>
            </a:ln>
          </p:spPr>
          <p:txBody>
            <a:bodyPr/>
            <a:lstStyle/>
            <a:p>
              <a:endParaRPr lang="en-US"/>
            </a:p>
          </p:txBody>
        </p:sp>
        <p:sp>
          <p:nvSpPr>
            <p:cNvPr id="16460" name="Freeform 1087"/>
            <p:cNvSpPr>
              <a:spLocks/>
            </p:cNvSpPr>
            <p:nvPr/>
          </p:nvSpPr>
          <p:spPr bwMode="auto">
            <a:xfrm>
              <a:off x="3403" y="1893"/>
              <a:ext cx="587" cy="300"/>
            </a:xfrm>
            <a:custGeom>
              <a:avLst/>
              <a:gdLst>
                <a:gd name="T0" fmla="*/ 2 w 2347"/>
                <a:gd name="T1" fmla="*/ 4 h 1201"/>
                <a:gd name="T2" fmla="*/ 2 w 2347"/>
                <a:gd name="T3" fmla="*/ 4 h 1201"/>
                <a:gd name="T4" fmla="*/ 2 w 2347"/>
                <a:gd name="T5" fmla="*/ 4 h 1201"/>
                <a:gd name="T6" fmla="*/ 8 w 2347"/>
                <a:gd name="T7" fmla="*/ 4 h 1201"/>
                <a:gd name="T8" fmla="*/ 8 w 2347"/>
                <a:gd name="T9" fmla="*/ 3 h 1201"/>
                <a:gd name="T10" fmla="*/ 8 w 2347"/>
                <a:gd name="T11" fmla="*/ 3 h 1201"/>
                <a:gd name="T12" fmla="*/ 8 w 2347"/>
                <a:gd name="T13" fmla="*/ 3 h 1201"/>
                <a:gd name="T14" fmla="*/ 9 w 2347"/>
                <a:gd name="T15" fmla="*/ 3 h 1201"/>
                <a:gd name="T16" fmla="*/ 9 w 2347"/>
                <a:gd name="T17" fmla="*/ 2 h 1201"/>
                <a:gd name="T18" fmla="*/ 9 w 2347"/>
                <a:gd name="T19" fmla="*/ 2 h 1201"/>
                <a:gd name="T20" fmla="*/ 9 w 2347"/>
                <a:gd name="T21" fmla="*/ 2 h 1201"/>
                <a:gd name="T22" fmla="*/ 9 w 2347"/>
                <a:gd name="T23" fmla="*/ 2 h 1201"/>
                <a:gd name="T24" fmla="*/ 9 w 2347"/>
                <a:gd name="T25" fmla="*/ 2 h 1201"/>
                <a:gd name="T26" fmla="*/ 8 w 2347"/>
                <a:gd name="T27" fmla="*/ 1 h 1201"/>
                <a:gd name="T28" fmla="*/ 8 w 2347"/>
                <a:gd name="T29" fmla="*/ 1 h 1201"/>
                <a:gd name="T30" fmla="*/ 8 w 2347"/>
                <a:gd name="T31" fmla="*/ 1 h 1201"/>
                <a:gd name="T32" fmla="*/ 8 w 2347"/>
                <a:gd name="T33" fmla="*/ 0 h 1201"/>
                <a:gd name="T34" fmla="*/ 8 w 2347"/>
                <a:gd name="T35" fmla="*/ 0 h 1201"/>
                <a:gd name="T36" fmla="*/ 8 w 2347"/>
                <a:gd name="T37" fmla="*/ 0 h 1201"/>
                <a:gd name="T38" fmla="*/ 8 w 2347"/>
                <a:gd name="T39" fmla="*/ 0 h 1201"/>
                <a:gd name="T40" fmla="*/ 7 w 2347"/>
                <a:gd name="T41" fmla="*/ 0 h 1201"/>
                <a:gd name="T42" fmla="*/ 7 w 2347"/>
                <a:gd name="T43" fmla="*/ 0 h 1201"/>
                <a:gd name="T44" fmla="*/ 7 w 2347"/>
                <a:gd name="T45" fmla="*/ 0 h 1201"/>
                <a:gd name="T46" fmla="*/ 6 w 2347"/>
                <a:gd name="T47" fmla="*/ 0 h 1201"/>
                <a:gd name="T48" fmla="*/ 6 w 2347"/>
                <a:gd name="T49" fmla="*/ 0 h 1201"/>
                <a:gd name="T50" fmla="*/ 6 w 2347"/>
                <a:gd name="T51" fmla="*/ 0 h 1201"/>
                <a:gd name="T52" fmla="*/ 6 w 2347"/>
                <a:gd name="T53" fmla="*/ 0 h 1201"/>
                <a:gd name="T54" fmla="*/ 5 w 2347"/>
                <a:gd name="T55" fmla="*/ 0 h 1201"/>
                <a:gd name="T56" fmla="*/ 6 w 2347"/>
                <a:gd name="T57" fmla="*/ 0 h 1201"/>
                <a:gd name="T58" fmla="*/ 5 w 2347"/>
                <a:gd name="T59" fmla="*/ 1 h 1201"/>
                <a:gd name="T60" fmla="*/ 5 w 2347"/>
                <a:gd name="T61" fmla="*/ 1 h 1201"/>
                <a:gd name="T62" fmla="*/ 4 w 2347"/>
                <a:gd name="T63" fmla="*/ 1 h 1201"/>
                <a:gd name="T64" fmla="*/ 4 w 2347"/>
                <a:gd name="T65" fmla="*/ 2 h 1201"/>
                <a:gd name="T66" fmla="*/ 4 w 2347"/>
                <a:gd name="T67" fmla="*/ 2 h 1201"/>
                <a:gd name="T68" fmla="*/ 4 w 2347"/>
                <a:gd name="T69" fmla="*/ 2 h 1201"/>
                <a:gd name="T70" fmla="*/ 3 w 2347"/>
                <a:gd name="T71" fmla="*/ 2 h 1201"/>
                <a:gd name="T72" fmla="*/ 3 w 2347"/>
                <a:gd name="T73" fmla="*/ 2 h 1201"/>
                <a:gd name="T74" fmla="*/ 3 w 2347"/>
                <a:gd name="T75" fmla="*/ 2 h 1201"/>
                <a:gd name="T76" fmla="*/ 3 w 2347"/>
                <a:gd name="T77" fmla="*/ 2 h 1201"/>
                <a:gd name="T78" fmla="*/ 2 w 2347"/>
                <a:gd name="T79" fmla="*/ 2 h 1201"/>
                <a:gd name="T80" fmla="*/ 2 w 2347"/>
                <a:gd name="T81" fmla="*/ 2 h 1201"/>
                <a:gd name="T82" fmla="*/ 2 w 2347"/>
                <a:gd name="T83" fmla="*/ 2 h 1201"/>
                <a:gd name="T84" fmla="*/ 2 w 2347"/>
                <a:gd name="T85" fmla="*/ 2 h 1201"/>
                <a:gd name="T86" fmla="*/ 2 w 2347"/>
                <a:gd name="T87" fmla="*/ 3 h 1201"/>
                <a:gd name="T88" fmla="*/ 2 w 2347"/>
                <a:gd name="T89" fmla="*/ 3 h 1201"/>
                <a:gd name="T90" fmla="*/ 2 w 2347"/>
                <a:gd name="T91" fmla="*/ 3 h 1201"/>
                <a:gd name="T92" fmla="*/ 1 w 2347"/>
                <a:gd name="T93" fmla="*/ 3 h 1201"/>
                <a:gd name="T94" fmla="*/ 1 w 2347"/>
                <a:gd name="T95" fmla="*/ 3 h 1201"/>
                <a:gd name="T96" fmla="*/ 1 w 2347"/>
                <a:gd name="T97" fmla="*/ 3 h 1201"/>
                <a:gd name="T98" fmla="*/ 1 w 2347"/>
                <a:gd name="T99" fmla="*/ 3 h 1201"/>
                <a:gd name="T100" fmla="*/ 0 w 2347"/>
                <a:gd name="T101" fmla="*/ 4 h 1201"/>
                <a:gd name="T102" fmla="*/ 1 w 2347"/>
                <a:gd name="T103" fmla="*/ 4 h 1201"/>
                <a:gd name="T104" fmla="*/ 1 w 2347"/>
                <a:gd name="T105" fmla="*/ 4 h 1201"/>
                <a:gd name="T106" fmla="*/ 0 w 2347"/>
                <a:gd name="T107" fmla="*/ 4 h 1201"/>
                <a:gd name="T108" fmla="*/ 0 w 2347"/>
                <a:gd name="T109" fmla="*/ 4 h 1201"/>
                <a:gd name="T110" fmla="*/ 0 w 2347"/>
                <a:gd name="T111" fmla="*/ 5 h 1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7" h="1201">
                  <a:moveTo>
                    <a:pt x="0" y="1201"/>
                  </a:moveTo>
                  <a:lnTo>
                    <a:pt x="466" y="1164"/>
                  </a:lnTo>
                  <a:lnTo>
                    <a:pt x="466" y="1126"/>
                  </a:lnTo>
                  <a:lnTo>
                    <a:pt x="454" y="1104"/>
                  </a:lnTo>
                  <a:lnTo>
                    <a:pt x="508" y="1097"/>
                  </a:lnTo>
                  <a:lnTo>
                    <a:pt x="529" y="1113"/>
                  </a:lnTo>
                  <a:lnTo>
                    <a:pt x="1855" y="991"/>
                  </a:lnTo>
                  <a:lnTo>
                    <a:pt x="1882" y="972"/>
                  </a:lnTo>
                  <a:lnTo>
                    <a:pt x="1905" y="949"/>
                  </a:lnTo>
                  <a:lnTo>
                    <a:pt x="2018" y="896"/>
                  </a:lnTo>
                  <a:lnTo>
                    <a:pt x="2031" y="868"/>
                  </a:lnTo>
                  <a:lnTo>
                    <a:pt x="2094" y="823"/>
                  </a:lnTo>
                  <a:lnTo>
                    <a:pt x="2097" y="795"/>
                  </a:lnTo>
                  <a:lnTo>
                    <a:pt x="2107" y="779"/>
                  </a:lnTo>
                  <a:lnTo>
                    <a:pt x="2138" y="760"/>
                  </a:lnTo>
                  <a:lnTo>
                    <a:pt x="2142" y="725"/>
                  </a:lnTo>
                  <a:lnTo>
                    <a:pt x="2172" y="698"/>
                  </a:lnTo>
                  <a:lnTo>
                    <a:pt x="2337" y="555"/>
                  </a:lnTo>
                  <a:lnTo>
                    <a:pt x="2347" y="523"/>
                  </a:lnTo>
                  <a:lnTo>
                    <a:pt x="2324" y="523"/>
                  </a:lnTo>
                  <a:lnTo>
                    <a:pt x="2302" y="507"/>
                  </a:lnTo>
                  <a:lnTo>
                    <a:pt x="2293" y="507"/>
                  </a:lnTo>
                  <a:lnTo>
                    <a:pt x="2283" y="496"/>
                  </a:lnTo>
                  <a:lnTo>
                    <a:pt x="2252" y="480"/>
                  </a:lnTo>
                  <a:lnTo>
                    <a:pt x="2236" y="483"/>
                  </a:lnTo>
                  <a:lnTo>
                    <a:pt x="2227" y="476"/>
                  </a:lnTo>
                  <a:lnTo>
                    <a:pt x="2185" y="413"/>
                  </a:lnTo>
                  <a:lnTo>
                    <a:pt x="2119" y="331"/>
                  </a:lnTo>
                  <a:lnTo>
                    <a:pt x="2113" y="306"/>
                  </a:lnTo>
                  <a:lnTo>
                    <a:pt x="2116" y="281"/>
                  </a:lnTo>
                  <a:lnTo>
                    <a:pt x="2116" y="243"/>
                  </a:lnTo>
                  <a:lnTo>
                    <a:pt x="2107" y="193"/>
                  </a:lnTo>
                  <a:lnTo>
                    <a:pt x="2094" y="180"/>
                  </a:lnTo>
                  <a:lnTo>
                    <a:pt x="2060" y="154"/>
                  </a:lnTo>
                  <a:lnTo>
                    <a:pt x="2025" y="145"/>
                  </a:lnTo>
                  <a:lnTo>
                    <a:pt x="1993" y="101"/>
                  </a:lnTo>
                  <a:lnTo>
                    <a:pt x="1978" y="76"/>
                  </a:lnTo>
                  <a:lnTo>
                    <a:pt x="1940" y="104"/>
                  </a:lnTo>
                  <a:lnTo>
                    <a:pt x="1930" y="119"/>
                  </a:lnTo>
                  <a:lnTo>
                    <a:pt x="1908" y="132"/>
                  </a:lnTo>
                  <a:lnTo>
                    <a:pt x="1901" y="142"/>
                  </a:lnTo>
                  <a:lnTo>
                    <a:pt x="1855" y="148"/>
                  </a:lnTo>
                  <a:lnTo>
                    <a:pt x="1797" y="126"/>
                  </a:lnTo>
                  <a:lnTo>
                    <a:pt x="1776" y="129"/>
                  </a:lnTo>
                  <a:lnTo>
                    <a:pt x="1750" y="164"/>
                  </a:lnTo>
                  <a:lnTo>
                    <a:pt x="1685" y="117"/>
                  </a:lnTo>
                  <a:lnTo>
                    <a:pt x="1618" y="123"/>
                  </a:lnTo>
                  <a:lnTo>
                    <a:pt x="1571" y="104"/>
                  </a:lnTo>
                  <a:lnTo>
                    <a:pt x="1548" y="47"/>
                  </a:lnTo>
                  <a:lnTo>
                    <a:pt x="1486" y="0"/>
                  </a:lnTo>
                  <a:lnTo>
                    <a:pt x="1451" y="19"/>
                  </a:lnTo>
                  <a:lnTo>
                    <a:pt x="1432" y="19"/>
                  </a:lnTo>
                  <a:lnTo>
                    <a:pt x="1400" y="3"/>
                  </a:lnTo>
                  <a:lnTo>
                    <a:pt x="1375" y="3"/>
                  </a:lnTo>
                  <a:lnTo>
                    <a:pt x="1362" y="31"/>
                  </a:lnTo>
                  <a:lnTo>
                    <a:pt x="1362" y="53"/>
                  </a:lnTo>
                  <a:lnTo>
                    <a:pt x="1382" y="123"/>
                  </a:lnTo>
                  <a:lnTo>
                    <a:pt x="1369" y="148"/>
                  </a:lnTo>
                  <a:lnTo>
                    <a:pt x="1334" y="158"/>
                  </a:lnTo>
                  <a:lnTo>
                    <a:pt x="1290" y="193"/>
                  </a:lnTo>
                  <a:lnTo>
                    <a:pt x="1236" y="180"/>
                  </a:lnTo>
                  <a:lnTo>
                    <a:pt x="1210" y="199"/>
                  </a:lnTo>
                  <a:lnTo>
                    <a:pt x="1210" y="259"/>
                  </a:lnTo>
                  <a:lnTo>
                    <a:pt x="1085" y="422"/>
                  </a:lnTo>
                  <a:lnTo>
                    <a:pt x="1063" y="496"/>
                  </a:lnTo>
                  <a:lnTo>
                    <a:pt x="984" y="499"/>
                  </a:lnTo>
                  <a:lnTo>
                    <a:pt x="949" y="457"/>
                  </a:lnTo>
                  <a:lnTo>
                    <a:pt x="927" y="454"/>
                  </a:lnTo>
                  <a:lnTo>
                    <a:pt x="908" y="480"/>
                  </a:lnTo>
                  <a:lnTo>
                    <a:pt x="883" y="562"/>
                  </a:lnTo>
                  <a:lnTo>
                    <a:pt x="858" y="584"/>
                  </a:lnTo>
                  <a:lnTo>
                    <a:pt x="826" y="562"/>
                  </a:lnTo>
                  <a:lnTo>
                    <a:pt x="804" y="533"/>
                  </a:lnTo>
                  <a:lnTo>
                    <a:pt x="750" y="552"/>
                  </a:lnTo>
                  <a:lnTo>
                    <a:pt x="731" y="615"/>
                  </a:lnTo>
                  <a:lnTo>
                    <a:pt x="713" y="621"/>
                  </a:lnTo>
                  <a:lnTo>
                    <a:pt x="703" y="611"/>
                  </a:lnTo>
                  <a:lnTo>
                    <a:pt x="609" y="568"/>
                  </a:lnTo>
                  <a:lnTo>
                    <a:pt x="532" y="597"/>
                  </a:lnTo>
                  <a:lnTo>
                    <a:pt x="473" y="593"/>
                  </a:lnTo>
                  <a:lnTo>
                    <a:pt x="463" y="621"/>
                  </a:lnTo>
                  <a:lnTo>
                    <a:pt x="466" y="634"/>
                  </a:lnTo>
                  <a:lnTo>
                    <a:pt x="441" y="643"/>
                  </a:lnTo>
                  <a:lnTo>
                    <a:pt x="416" y="640"/>
                  </a:lnTo>
                  <a:lnTo>
                    <a:pt x="422" y="647"/>
                  </a:lnTo>
                  <a:lnTo>
                    <a:pt x="410" y="666"/>
                  </a:lnTo>
                  <a:lnTo>
                    <a:pt x="404" y="698"/>
                  </a:lnTo>
                  <a:lnTo>
                    <a:pt x="391" y="706"/>
                  </a:lnTo>
                  <a:lnTo>
                    <a:pt x="391" y="719"/>
                  </a:lnTo>
                  <a:lnTo>
                    <a:pt x="422" y="760"/>
                  </a:lnTo>
                  <a:lnTo>
                    <a:pt x="416" y="767"/>
                  </a:lnTo>
                  <a:lnTo>
                    <a:pt x="319" y="795"/>
                  </a:lnTo>
                  <a:lnTo>
                    <a:pt x="290" y="810"/>
                  </a:lnTo>
                  <a:lnTo>
                    <a:pt x="296" y="852"/>
                  </a:lnTo>
                  <a:lnTo>
                    <a:pt x="315" y="934"/>
                  </a:lnTo>
                  <a:lnTo>
                    <a:pt x="271" y="953"/>
                  </a:lnTo>
                  <a:lnTo>
                    <a:pt x="233" y="924"/>
                  </a:lnTo>
                  <a:lnTo>
                    <a:pt x="192" y="905"/>
                  </a:lnTo>
                  <a:lnTo>
                    <a:pt x="138" y="896"/>
                  </a:lnTo>
                  <a:lnTo>
                    <a:pt x="101" y="914"/>
                  </a:lnTo>
                  <a:lnTo>
                    <a:pt x="82" y="988"/>
                  </a:lnTo>
                  <a:lnTo>
                    <a:pt x="88" y="994"/>
                  </a:lnTo>
                  <a:lnTo>
                    <a:pt x="97" y="999"/>
                  </a:lnTo>
                  <a:lnTo>
                    <a:pt x="113" y="1012"/>
                  </a:lnTo>
                  <a:lnTo>
                    <a:pt x="126" y="1050"/>
                  </a:lnTo>
                  <a:lnTo>
                    <a:pt x="94" y="1151"/>
                  </a:lnTo>
                  <a:lnTo>
                    <a:pt x="75" y="1164"/>
                  </a:lnTo>
                  <a:lnTo>
                    <a:pt x="59" y="1155"/>
                  </a:lnTo>
                  <a:lnTo>
                    <a:pt x="19" y="1174"/>
                  </a:lnTo>
                  <a:lnTo>
                    <a:pt x="0" y="1201"/>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61" name="Freeform 1088"/>
            <p:cNvSpPr>
              <a:spLocks/>
            </p:cNvSpPr>
            <p:nvPr/>
          </p:nvSpPr>
          <p:spPr bwMode="auto">
            <a:xfrm>
              <a:off x="3507" y="1627"/>
              <a:ext cx="242" cy="427"/>
            </a:xfrm>
            <a:custGeom>
              <a:avLst/>
              <a:gdLst>
                <a:gd name="T0" fmla="*/ 0 w 969"/>
                <a:gd name="T1" fmla="*/ 1 h 1706"/>
                <a:gd name="T2" fmla="*/ 0 w 969"/>
                <a:gd name="T3" fmla="*/ 4 h 1706"/>
                <a:gd name="T4" fmla="*/ 0 w 969"/>
                <a:gd name="T5" fmla="*/ 4 h 1706"/>
                <a:gd name="T6" fmla="*/ 0 w 969"/>
                <a:gd name="T7" fmla="*/ 5 h 1706"/>
                <a:gd name="T8" fmla="*/ 0 w 969"/>
                <a:gd name="T9" fmla="*/ 5 h 1706"/>
                <a:gd name="T10" fmla="*/ 0 w 969"/>
                <a:gd name="T11" fmla="*/ 5 h 1706"/>
                <a:gd name="T12" fmla="*/ 0 w 969"/>
                <a:gd name="T13" fmla="*/ 5 h 1706"/>
                <a:gd name="T14" fmla="*/ 0 w 969"/>
                <a:gd name="T15" fmla="*/ 6 h 1706"/>
                <a:gd name="T16" fmla="*/ 0 w 969"/>
                <a:gd name="T17" fmla="*/ 6 h 1706"/>
                <a:gd name="T18" fmla="*/ 0 w 969"/>
                <a:gd name="T19" fmla="*/ 6 h 1706"/>
                <a:gd name="T20" fmla="*/ 0 w 969"/>
                <a:gd name="T21" fmla="*/ 6 h 1706"/>
                <a:gd name="T22" fmla="*/ 0 w 969"/>
                <a:gd name="T23" fmla="*/ 6 h 1706"/>
                <a:gd name="T24" fmla="*/ 0 w 969"/>
                <a:gd name="T25" fmla="*/ 7 h 1706"/>
                <a:gd name="T26" fmla="*/ 0 w 969"/>
                <a:gd name="T27" fmla="*/ 7 h 1706"/>
                <a:gd name="T28" fmla="*/ 0 w 969"/>
                <a:gd name="T29" fmla="*/ 7 h 1706"/>
                <a:gd name="T30" fmla="*/ 0 w 969"/>
                <a:gd name="T31" fmla="*/ 7 h 1706"/>
                <a:gd name="T32" fmla="*/ 0 w 969"/>
                <a:gd name="T33" fmla="*/ 7 h 1706"/>
                <a:gd name="T34" fmla="*/ 0 w 969"/>
                <a:gd name="T35" fmla="*/ 7 h 1706"/>
                <a:gd name="T36" fmla="*/ 0 w 969"/>
                <a:gd name="T37" fmla="*/ 7 h 1706"/>
                <a:gd name="T38" fmla="*/ 0 w 969"/>
                <a:gd name="T39" fmla="*/ 7 h 1706"/>
                <a:gd name="T40" fmla="*/ 1 w 969"/>
                <a:gd name="T41" fmla="*/ 7 h 1706"/>
                <a:gd name="T42" fmla="*/ 1 w 969"/>
                <a:gd name="T43" fmla="*/ 7 h 1706"/>
                <a:gd name="T44" fmla="*/ 1 w 969"/>
                <a:gd name="T45" fmla="*/ 7 h 1706"/>
                <a:gd name="T46" fmla="*/ 1 w 969"/>
                <a:gd name="T47" fmla="*/ 7 h 1706"/>
                <a:gd name="T48" fmla="*/ 1 w 969"/>
                <a:gd name="T49" fmla="*/ 6 h 1706"/>
                <a:gd name="T50" fmla="*/ 1 w 969"/>
                <a:gd name="T51" fmla="*/ 6 h 1706"/>
                <a:gd name="T52" fmla="*/ 1 w 969"/>
                <a:gd name="T53" fmla="*/ 7 h 1706"/>
                <a:gd name="T54" fmla="*/ 2 w 969"/>
                <a:gd name="T55" fmla="*/ 7 h 1706"/>
                <a:gd name="T56" fmla="*/ 2 w 969"/>
                <a:gd name="T57" fmla="*/ 7 h 1706"/>
                <a:gd name="T58" fmla="*/ 2 w 969"/>
                <a:gd name="T59" fmla="*/ 6 h 1706"/>
                <a:gd name="T60" fmla="*/ 2 w 969"/>
                <a:gd name="T61" fmla="*/ 6 h 1706"/>
                <a:gd name="T62" fmla="*/ 2 w 969"/>
                <a:gd name="T63" fmla="*/ 6 h 1706"/>
                <a:gd name="T64" fmla="*/ 2 w 969"/>
                <a:gd name="T65" fmla="*/ 6 h 1706"/>
                <a:gd name="T66" fmla="*/ 2 w 969"/>
                <a:gd name="T67" fmla="*/ 6 h 1706"/>
                <a:gd name="T68" fmla="*/ 2 w 969"/>
                <a:gd name="T69" fmla="*/ 6 h 1706"/>
                <a:gd name="T70" fmla="*/ 3 w 969"/>
                <a:gd name="T71" fmla="*/ 5 h 1706"/>
                <a:gd name="T72" fmla="*/ 3 w 969"/>
                <a:gd name="T73" fmla="*/ 5 h 1706"/>
                <a:gd name="T74" fmla="*/ 3 w 969"/>
                <a:gd name="T75" fmla="*/ 5 h 1706"/>
                <a:gd name="T76" fmla="*/ 3 w 969"/>
                <a:gd name="T77" fmla="*/ 5 h 1706"/>
                <a:gd name="T78" fmla="*/ 3 w 969"/>
                <a:gd name="T79" fmla="*/ 5 h 1706"/>
                <a:gd name="T80" fmla="*/ 4 w 969"/>
                <a:gd name="T81" fmla="*/ 5 h 1706"/>
                <a:gd name="T82" fmla="*/ 4 w 969"/>
                <a:gd name="T83" fmla="*/ 5 h 1706"/>
                <a:gd name="T84" fmla="*/ 4 w 969"/>
                <a:gd name="T85" fmla="*/ 5 h 1706"/>
                <a:gd name="T86" fmla="*/ 4 w 969"/>
                <a:gd name="T87" fmla="*/ 4 h 1706"/>
                <a:gd name="T88" fmla="*/ 4 w 969"/>
                <a:gd name="T89" fmla="*/ 4 h 1706"/>
                <a:gd name="T90" fmla="*/ 3 w 969"/>
                <a:gd name="T91" fmla="*/ 0 h 1706"/>
                <a:gd name="T92" fmla="*/ 3 w 969"/>
                <a:gd name="T93" fmla="*/ 0 h 1706"/>
                <a:gd name="T94" fmla="*/ 1 w 969"/>
                <a:gd name="T95" fmla="*/ 0 h 1706"/>
                <a:gd name="T96" fmla="*/ 1 w 969"/>
                <a:gd name="T97" fmla="*/ 1 h 1706"/>
                <a:gd name="T98" fmla="*/ 0 w 969"/>
                <a:gd name="T99" fmla="*/ 1 h 1706"/>
                <a:gd name="T100" fmla="*/ 0 w 969"/>
                <a:gd name="T101" fmla="*/ 1 h 1706"/>
                <a:gd name="T102" fmla="*/ 0 w 969"/>
                <a:gd name="T103" fmla="*/ 1 h 1706"/>
                <a:gd name="T104" fmla="*/ 0 w 969"/>
                <a:gd name="T105" fmla="*/ 1 h 170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969" h="1706">
                  <a:moveTo>
                    <a:pt x="31" y="105"/>
                  </a:moveTo>
                  <a:lnTo>
                    <a:pt x="110" y="1060"/>
                  </a:lnTo>
                  <a:lnTo>
                    <a:pt x="98" y="1076"/>
                  </a:lnTo>
                  <a:lnTo>
                    <a:pt x="104" y="1110"/>
                  </a:lnTo>
                  <a:lnTo>
                    <a:pt x="92" y="1161"/>
                  </a:lnTo>
                  <a:lnTo>
                    <a:pt x="129" y="1233"/>
                  </a:lnTo>
                  <a:lnTo>
                    <a:pt x="142" y="1322"/>
                  </a:lnTo>
                  <a:lnTo>
                    <a:pt x="98" y="1400"/>
                  </a:lnTo>
                  <a:lnTo>
                    <a:pt x="95" y="1426"/>
                  </a:lnTo>
                  <a:lnTo>
                    <a:pt x="66" y="1488"/>
                  </a:lnTo>
                  <a:lnTo>
                    <a:pt x="15" y="1536"/>
                  </a:lnTo>
                  <a:lnTo>
                    <a:pt x="15" y="1596"/>
                  </a:lnTo>
                  <a:lnTo>
                    <a:pt x="0" y="1671"/>
                  </a:lnTo>
                  <a:lnTo>
                    <a:pt x="0" y="1687"/>
                  </a:lnTo>
                  <a:lnTo>
                    <a:pt x="3" y="1703"/>
                  </a:lnTo>
                  <a:lnTo>
                    <a:pt x="28" y="1706"/>
                  </a:lnTo>
                  <a:lnTo>
                    <a:pt x="53" y="1697"/>
                  </a:lnTo>
                  <a:lnTo>
                    <a:pt x="50" y="1684"/>
                  </a:lnTo>
                  <a:lnTo>
                    <a:pt x="60" y="1656"/>
                  </a:lnTo>
                  <a:lnTo>
                    <a:pt x="119" y="1660"/>
                  </a:lnTo>
                  <a:lnTo>
                    <a:pt x="196" y="1631"/>
                  </a:lnTo>
                  <a:lnTo>
                    <a:pt x="290" y="1674"/>
                  </a:lnTo>
                  <a:lnTo>
                    <a:pt x="300" y="1684"/>
                  </a:lnTo>
                  <a:lnTo>
                    <a:pt x="318" y="1678"/>
                  </a:lnTo>
                  <a:lnTo>
                    <a:pt x="337" y="1615"/>
                  </a:lnTo>
                  <a:lnTo>
                    <a:pt x="391" y="1596"/>
                  </a:lnTo>
                  <a:lnTo>
                    <a:pt x="413" y="1625"/>
                  </a:lnTo>
                  <a:lnTo>
                    <a:pt x="445" y="1647"/>
                  </a:lnTo>
                  <a:lnTo>
                    <a:pt x="470" y="1625"/>
                  </a:lnTo>
                  <a:lnTo>
                    <a:pt x="495" y="1543"/>
                  </a:lnTo>
                  <a:lnTo>
                    <a:pt x="514" y="1517"/>
                  </a:lnTo>
                  <a:lnTo>
                    <a:pt x="536" y="1520"/>
                  </a:lnTo>
                  <a:lnTo>
                    <a:pt x="571" y="1562"/>
                  </a:lnTo>
                  <a:lnTo>
                    <a:pt x="650" y="1559"/>
                  </a:lnTo>
                  <a:lnTo>
                    <a:pt x="672" y="1485"/>
                  </a:lnTo>
                  <a:lnTo>
                    <a:pt x="797" y="1322"/>
                  </a:lnTo>
                  <a:lnTo>
                    <a:pt x="797" y="1262"/>
                  </a:lnTo>
                  <a:lnTo>
                    <a:pt x="823" y="1243"/>
                  </a:lnTo>
                  <a:lnTo>
                    <a:pt x="877" y="1256"/>
                  </a:lnTo>
                  <a:lnTo>
                    <a:pt x="921" y="1221"/>
                  </a:lnTo>
                  <a:lnTo>
                    <a:pt x="956" y="1211"/>
                  </a:lnTo>
                  <a:lnTo>
                    <a:pt x="969" y="1186"/>
                  </a:lnTo>
                  <a:lnTo>
                    <a:pt x="949" y="1116"/>
                  </a:lnTo>
                  <a:lnTo>
                    <a:pt x="949" y="1094"/>
                  </a:lnTo>
                  <a:lnTo>
                    <a:pt x="962" y="1066"/>
                  </a:lnTo>
                  <a:lnTo>
                    <a:pt x="842" y="18"/>
                  </a:lnTo>
                  <a:lnTo>
                    <a:pt x="839" y="0"/>
                  </a:lnTo>
                  <a:lnTo>
                    <a:pt x="220" y="79"/>
                  </a:lnTo>
                  <a:lnTo>
                    <a:pt x="202" y="95"/>
                  </a:lnTo>
                  <a:lnTo>
                    <a:pt x="154" y="113"/>
                  </a:lnTo>
                  <a:lnTo>
                    <a:pt x="129" y="126"/>
                  </a:lnTo>
                  <a:lnTo>
                    <a:pt x="72" y="135"/>
                  </a:lnTo>
                  <a:lnTo>
                    <a:pt x="31" y="105"/>
                  </a:lnTo>
                  <a:close/>
                </a:path>
              </a:pathLst>
            </a:custGeom>
            <a:noFill/>
            <a:ln w="9525">
              <a:solidFill>
                <a:schemeClr val="tx1"/>
              </a:solidFill>
              <a:round/>
              <a:headEnd/>
              <a:tailEnd/>
            </a:ln>
          </p:spPr>
          <p:txBody>
            <a:bodyPr/>
            <a:lstStyle/>
            <a:p>
              <a:endParaRPr lang="en-US"/>
            </a:p>
          </p:txBody>
        </p:sp>
        <p:sp>
          <p:nvSpPr>
            <p:cNvPr id="16462" name="Freeform 1089"/>
            <p:cNvSpPr>
              <a:spLocks/>
            </p:cNvSpPr>
            <p:nvPr/>
          </p:nvSpPr>
          <p:spPr bwMode="auto">
            <a:xfrm>
              <a:off x="3507" y="1627"/>
              <a:ext cx="242" cy="427"/>
            </a:xfrm>
            <a:custGeom>
              <a:avLst/>
              <a:gdLst>
                <a:gd name="T0" fmla="*/ 0 w 969"/>
                <a:gd name="T1" fmla="*/ 1 h 1706"/>
                <a:gd name="T2" fmla="*/ 0 w 969"/>
                <a:gd name="T3" fmla="*/ 4 h 1706"/>
                <a:gd name="T4" fmla="*/ 0 w 969"/>
                <a:gd name="T5" fmla="*/ 4 h 1706"/>
                <a:gd name="T6" fmla="*/ 0 w 969"/>
                <a:gd name="T7" fmla="*/ 5 h 1706"/>
                <a:gd name="T8" fmla="*/ 0 w 969"/>
                <a:gd name="T9" fmla="*/ 5 h 1706"/>
                <a:gd name="T10" fmla="*/ 0 w 969"/>
                <a:gd name="T11" fmla="*/ 5 h 1706"/>
                <a:gd name="T12" fmla="*/ 0 w 969"/>
                <a:gd name="T13" fmla="*/ 5 h 1706"/>
                <a:gd name="T14" fmla="*/ 0 w 969"/>
                <a:gd name="T15" fmla="*/ 6 h 1706"/>
                <a:gd name="T16" fmla="*/ 0 w 969"/>
                <a:gd name="T17" fmla="*/ 6 h 1706"/>
                <a:gd name="T18" fmla="*/ 0 w 969"/>
                <a:gd name="T19" fmla="*/ 6 h 1706"/>
                <a:gd name="T20" fmla="*/ 0 w 969"/>
                <a:gd name="T21" fmla="*/ 6 h 1706"/>
                <a:gd name="T22" fmla="*/ 0 w 969"/>
                <a:gd name="T23" fmla="*/ 6 h 1706"/>
                <a:gd name="T24" fmla="*/ 0 w 969"/>
                <a:gd name="T25" fmla="*/ 7 h 1706"/>
                <a:gd name="T26" fmla="*/ 0 w 969"/>
                <a:gd name="T27" fmla="*/ 7 h 1706"/>
                <a:gd name="T28" fmla="*/ 0 w 969"/>
                <a:gd name="T29" fmla="*/ 7 h 1706"/>
                <a:gd name="T30" fmla="*/ 0 w 969"/>
                <a:gd name="T31" fmla="*/ 7 h 1706"/>
                <a:gd name="T32" fmla="*/ 0 w 969"/>
                <a:gd name="T33" fmla="*/ 7 h 1706"/>
                <a:gd name="T34" fmla="*/ 0 w 969"/>
                <a:gd name="T35" fmla="*/ 7 h 1706"/>
                <a:gd name="T36" fmla="*/ 0 w 969"/>
                <a:gd name="T37" fmla="*/ 7 h 1706"/>
                <a:gd name="T38" fmla="*/ 0 w 969"/>
                <a:gd name="T39" fmla="*/ 7 h 1706"/>
                <a:gd name="T40" fmla="*/ 0 w 969"/>
                <a:gd name="T41" fmla="*/ 7 h 1706"/>
                <a:gd name="T42" fmla="*/ 1 w 969"/>
                <a:gd name="T43" fmla="*/ 7 h 1706"/>
                <a:gd name="T44" fmla="*/ 1 w 969"/>
                <a:gd name="T45" fmla="*/ 7 h 1706"/>
                <a:gd name="T46" fmla="*/ 1 w 969"/>
                <a:gd name="T47" fmla="*/ 7 h 1706"/>
                <a:gd name="T48" fmla="*/ 1 w 969"/>
                <a:gd name="T49" fmla="*/ 7 h 1706"/>
                <a:gd name="T50" fmla="*/ 1 w 969"/>
                <a:gd name="T51" fmla="*/ 6 h 1706"/>
                <a:gd name="T52" fmla="*/ 1 w 969"/>
                <a:gd name="T53" fmla="*/ 6 h 1706"/>
                <a:gd name="T54" fmla="*/ 1 w 969"/>
                <a:gd name="T55" fmla="*/ 7 h 1706"/>
                <a:gd name="T56" fmla="*/ 2 w 969"/>
                <a:gd name="T57" fmla="*/ 7 h 1706"/>
                <a:gd name="T58" fmla="*/ 2 w 969"/>
                <a:gd name="T59" fmla="*/ 7 h 1706"/>
                <a:gd name="T60" fmla="*/ 2 w 969"/>
                <a:gd name="T61" fmla="*/ 6 h 1706"/>
                <a:gd name="T62" fmla="*/ 2 w 969"/>
                <a:gd name="T63" fmla="*/ 6 h 1706"/>
                <a:gd name="T64" fmla="*/ 2 w 969"/>
                <a:gd name="T65" fmla="*/ 6 h 1706"/>
                <a:gd name="T66" fmla="*/ 2 w 969"/>
                <a:gd name="T67" fmla="*/ 6 h 1706"/>
                <a:gd name="T68" fmla="*/ 2 w 969"/>
                <a:gd name="T69" fmla="*/ 6 h 1706"/>
                <a:gd name="T70" fmla="*/ 2 w 969"/>
                <a:gd name="T71" fmla="*/ 6 h 1706"/>
                <a:gd name="T72" fmla="*/ 3 w 969"/>
                <a:gd name="T73" fmla="*/ 5 h 1706"/>
                <a:gd name="T74" fmla="*/ 3 w 969"/>
                <a:gd name="T75" fmla="*/ 5 h 1706"/>
                <a:gd name="T76" fmla="*/ 3 w 969"/>
                <a:gd name="T77" fmla="*/ 5 h 1706"/>
                <a:gd name="T78" fmla="*/ 3 w 969"/>
                <a:gd name="T79" fmla="*/ 5 h 1706"/>
                <a:gd name="T80" fmla="*/ 3 w 969"/>
                <a:gd name="T81" fmla="*/ 5 h 1706"/>
                <a:gd name="T82" fmla="*/ 4 w 969"/>
                <a:gd name="T83" fmla="*/ 5 h 1706"/>
                <a:gd name="T84" fmla="*/ 4 w 969"/>
                <a:gd name="T85" fmla="*/ 5 h 1706"/>
                <a:gd name="T86" fmla="*/ 4 w 969"/>
                <a:gd name="T87" fmla="*/ 5 h 1706"/>
                <a:gd name="T88" fmla="*/ 4 w 969"/>
                <a:gd name="T89" fmla="*/ 4 h 1706"/>
                <a:gd name="T90" fmla="*/ 4 w 969"/>
                <a:gd name="T91" fmla="*/ 4 h 1706"/>
                <a:gd name="T92" fmla="*/ 3 w 969"/>
                <a:gd name="T93" fmla="*/ 0 h 1706"/>
                <a:gd name="T94" fmla="*/ 3 w 969"/>
                <a:gd name="T95" fmla="*/ 0 h 1706"/>
                <a:gd name="T96" fmla="*/ 1 w 969"/>
                <a:gd name="T97" fmla="*/ 0 h 1706"/>
                <a:gd name="T98" fmla="*/ 1 w 969"/>
                <a:gd name="T99" fmla="*/ 1 h 1706"/>
                <a:gd name="T100" fmla="*/ 0 w 969"/>
                <a:gd name="T101" fmla="*/ 1 h 1706"/>
                <a:gd name="T102" fmla="*/ 0 w 969"/>
                <a:gd name="T103" fmla="*/ 1 h 1706"/>
                <a:gd name="T104" fmla="*/ 0 w 969"/>
                <a:gd name="T105" fmla="*/ 1 h 1706"/>
                <a:gd name="T106" fmla="*/ 0 w 969"/>
                <a:gd name="T107" fmla="*/ 1 h 1706"/>
                <a:gd name="T108" fmla="*/ 0 w 969"/>
                <a:gd name="T109" fmla="*/ 1 h 17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969" h="1706">
                  <a:moveTo>
                    <a:pt x="31" y="105"/>
                  </a:moveTo>
                  <a:lnTo>
                    <a:pt x="110" y="1060"/>
                  </a:lnTo>
                  <a:lnTo>
                    <a:pt x="98" y="1076"/>
                  </a:lnTo>
                  <a:lnTo>
                    <a:pt x="104" y="1110"/>
                  </a:lnTo>
                  <a:lnTo>
                    <a:pt x="92" y="1161"/>
                  </a:lnTo>
                  <a:lnTo>
                    <a:pt x="129" y="1233"/>
                  </a:lnTo>
                  <a:lnTo>
                    <a:pt x="142" y="1322"/>
                  </a:lnTo>
                  <a:lnTo>
                    <a:pt x="98" y="1400"/>
                  </a:lnTo>
                  <a:lnTo>
                    <a:pt x="95" y="1426"/>
                  </a:lnTo>
                  <a:lnTo>
                    <a:pt x="66" y="1488"/>
                  </a:lnTo>
                  <a:lnTo>
                    <a:pt x="15" y="1536"/>
                  </a:lnTo>
                  <a:lnTo>
                    <a:pt x="15" y="1596"/>
                  </a:lnTo>
                  <a:lnTo>
                    <a:pt x="0" y="1671"/>
                  </a:lnTo>
                  <a:lnTo>
                    <a:pt x="0" y="1687"/>
                  </a:lnTo>
                  <a:lnTo>
                    <a:pt x="3" y="1703"/>
                  </a:lnTo>
                  <a:lnTo>
                    <a:pt x="28" y="1706"/>
                  </a:lnTo>
                  <a:lnTo>
                    <a:pt x="53" y="1697"/>
                  </a:lnTo>
                  <a:lnTo>
                    <a:pt x="50" y="1684"/>
                  </a:lnTo>
                  <a:lnTo>
                    <a:pt x="60" y="1656"/>
                  </a:lnTo>
                  <a:lnTo>
                    <a:pt x="119" y="1660"/>
                  </a:lnTo>
                  <a:lnTo>
                    <a:pt x="196" y="1631"/>
                  </a:lnTo>
                  <a:lnTo>
                    <a:pt x="290" y="1674"/>
                  </a:lnTo>
                  <a:lnTo>
                    <a:pt x="300" y="1684"/>
                  </a:lnTo>
                  <a:lnTo>
                    <a:pt x="318" y="1678"/>
                  </a:lnTo>
                  <a:lnTo>
                    <a:pt x="337" y="1615"/>
                  </a:lnTo>
                  <a:lnTo>
                    <a:pt x="391" y="1596"/>
                  </a:lnTo>
                  <a:lnTo>
                    <a:pt x="413" y="1625"/>
                  </a:lnTo>
                  <a:lnTo>
                    <a:pt x="445" y="1647"/>
                  </a:lnTo>
                  <a:lnTo>
                    <a:pt x="470" y="1625"/>
                  </a:lnTo>
                  <a:lnTo>
                    <a:pt x="495" y="1543"/>
                  </a:lnTo>
                  <a:lnTo>
                    <a:pt x="514" y="1517"/>
                  </a:lnTo>
                  <a:lnTo>
                    <a:pt x="536" y="1520"/>
                  </a:lnTo>
                  <a:lnTo>
                    <a:pt x="571" y="1562"/>
                  </a:lnTo>
                  <a:lnTo>
                    <a:pt x="650" y="1559"/>
                  </a:lnTo>
                  <a:lnTo>
                    <a:pt x="672" y="1485"/>
                  </a:lnTo>
                  <a:lnTo>
                    <a:pt x="797" y="1322"/>
                  </a:lnTo>
                  <a:lnTo>
                    <a:pt x="797" y="1262"/>
                  </a:lnTo>
                  <a:lnTo>
                    <a:pt x="823" y="1243"/>
                  </a:lnTo>
                  <a:lnTo>
                    <a:pt x="877" y="1256"/>
                  </a:lnTo>
                  <a:lnTo>
                    <a:pt x="921" y="1221"/>
                  </a:lnTo>
                  <a:lnTo>
                    <a:pt x="956" y="1211"/>
                  </a:lnTo>
                  <a:lnTo>
                    <a:pt x="969" y="1186"/>
                  </a:lnTo>
                  <a:lnTo>
                    <a:pt x="949" y="1116"/>
                  </a:lnTo>
                  <a:lnTo>
                    <a:pt x="949" y="1094"/>
                  </a:lnTo>
                  <a:lnTo>
                    <a:pt x="962" y="1066"/>
                  </a:lnTo>
                  <a:lnTo>
                    <a:pt x="842" y="18"/>
                  </a:lnTo>
                  <a:lnTo>
                    <a:pt x="839" y="0"/>
                  </a:lnTo>
                  <a:lnTo>
                    <a:pt x="220" y="79"/>
                  </a:lnTo>
                  <a:lnTo>
                    <a:pt x="202" y="95"/>
                  </a:lnTo>
                  <a:lnTo>
                    <a:pt x="154" y="113"/>
                  </a:lnTo>
                  <a:lnTo>
                    <a:pt x="129" y="126"/>
                  </a:lnTo>
                  <a:lnTo>
                    <a:pt x="72" y="135"/>
                  </a:lnTo>
                  <a:lnTo>
                    <a:pt x="31" y="105"/>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63" name="Freeform 1090"/>
            <p:cNvSpPr>
              <a:spLocks/>
            </p:cNvSpPr>
            <p:nvPr/>
          </p:nvSpPr>
          <p:spPr bwMode="auto">
            <a:xfrm>
              <a:off x="3717" y="1565"/>
              <a:ext cx="335" cy="376"/>
            </a:xfrm>
            <a:custGeom>
              <a:avLst/>
              <a:gdLst>
                <a:gd name="T0" fmla="*/ 0 w 1341"/>
                <a:gd name="T1" fmla="*/ 5 h 1502"/>
                <a:gd name="T2" fmla="*/ 1 w 1341"/>
                <a:gd name="T3" fmla="*/ 5 h 1502"/>
                <a:gd name="T4" fmla="*/ 1 w 1341"/>
                <a:gd name="T5" fmla="*/ 5 h 1502"/>
                <a:gd name="T6" fmla="*/ 1 w 1341"/>
                <a:gd name="T7" fmla="*/ 6 h 1502"/>
                <a:gd name="T8" fmla="*/ 2 w 1341"/>
                <a:gd name="T9" fmla="*/ 6 h 1502"/>
                <a:gd name="T10" fmla="*/ 2 w 1341"/>
                <a:gd name="T11" fmla="*/ 6 h 1502"/>
                <a:gd name="T12" fmla="*/ 2 w 1341"/>
                <a:gd name="T13" fmla="*/ 6 h 1502"/>
                <a:gd name="T14" fmla="*/ 2 w 1341"/>
                <a:gd name="T15" fmla="*/ 6 h 1502"/>
                <a:gd name="T16" fmla="*/ 3 w 1341"/>
                <a:gd name="T17" fmla="*/ 6 h 1502"/>
                <a:gd name="T18" fmla="*/ 3 w 1341"/>
                <a:gd name="T19" fmla="*/ 6 h 1502"/>
                <a:gd name="T20" fmla="*/ 3 w 1341"/>
                <a:gd name="T21" fmla="*/ 6 h 1502"/>
                <a:gd name="T22" fmla="*/ 3 w 1341"/>
                <a:gd name="T23" fmla="*/ 6 h 1502"/>
                <a:gd name="T24" fmla="*/ 3 w 1341"/>
                <a:gd name="T25" fmla="*/ 6 h 1502"/>
                <a:gd name="T26" fmla="*/ 4 w 1341"/>
                <a:gd name="T27" fmla="*/ 6 h 1502"/>
                <a:gd name="T28" fmla="*/ 4 w 1341"/>
                <a:gd name="T29" fmla="*/ 5 h 1502"/>
                <a:gd name="T30" fmla="*/ 4 w 1341"/>
                <a:gd name="T31" fmla="*/ 5 h 1502"/>
                <a:gd name="T32" fmla="*/ 4 w 1341"/>
                <a:gd name="T33" fmla="*/ 5 h 1502"/>
                <a:gd name="T34" fmla="*/ 4 w 1341"/>
                <a:gd name="T35" fmla="*/ 4 h 1502"/>
                <a:gd name="T36" fmla="*/ 4 w 1341"/>
                <a:gd name="T37" fmla="*/ 4 h 1502"/>
                <a:gd name="T38" fmla="*/ 5 w 1341"/>
                <a:gd name="T39" fmla="*/ 4 h 1502"/>
                <a:gd name="T40" fmla="*/ 5 w 1341"/>
                <a:gd name="T41" fmla="*/ 4 h 1502"/>
                <a:gd name="T42" fmla="*/ 5 w 1341"/>
                <a:gd name="T43" fmla="*/ 4 h 1502"/>
                <a:gd name="T44" fmla="*/ 5 w 1341"/>
                <a:gd name="T45" fmla="*/ 4 h 1502"/>
                <a:gd name="T46" fmla="*/ 5 w 1341"/>
                <a:gd name="T47" fmla="*/ 3 h 1502"/>
                <a:gd name="T48" fmla="*/ 5 w 1341"/>
                <a:gd name="T49" fmla="*/ 3 h 1502"/>
                <a:gd name="T50" fmla="*/ 5 w 1341"/>
                <a:gd name="T51" fmla="*/ 2 h 1502"/>
                <a:gd name="T52" fmla="*/ 5 w 1341"/>
                <a:gd name="T53" fmla="*/ 2 h 1502"/>
                <a:gd name="T54" fmla="*/ 4 w 1341"/>
                <a:gd name="T55" fmla="*/ 0 h 1502"/>
                <a:gd name="T56" fmla="*/ 4 w 1341"/>
                <a:gd name="T57" fmla="*/ 1 h 1502"/>
                <a:gd name="T58" fmla="*/ 3 w 1341"/>
                <a:gd name="T59" fmla="*/ 1 h 1502"/>
                <a:gd name="T60" fmla="*/ 3 w 1341"/>
                <a:gd name="T61" fmla="*/ 1 h 1502"/>
                <a:gd name="T62" fmla="*/ 3 w 1341"/>
                <a:gd name="T63" fmla="*/ 1 h 1502"/>
                <a:gd name="T64" fmla="*/ 2 w 1341"/>
                <a:gd name="T65" fmla="*/ 1 h 1502"/>
                <a:gd name="T66" fmla="*/ 2 w 1341"/>
                <a:gd name="T67" fmla="*/ 1 h 1502"/>
                <a:gd name="T68" fmla="*/ 2 w 1341"/>
                <a:gd name="T69" fmla="*/ 1 h 1502"/>
                <a:gd name="T70" fmla="*/ 2 w 1341"/>
                <a:gd name="T71" fmla="*/ 1 h 1502"/>
                <a:gd name="T72" fmla="*/ 1 w 1341"/>
                <a:gd name="T73" fmla="*/ 1 h 1502"/>
                <a:gd name="T74" fmla="*/ 0 w 1341"/>
                <a:gd name="T75" fmla="*/ 1 h 15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41" h="1502">
                  <a:moveTo>
                    <a:pt x="0" y="264"/>
                  </a:moveTo>
                  <a:lnTo>
                    <a:pt x="120" y="1312"/>
                  </a:lnTo>
                  <a:lnTo>
                    <a:pt x="145" y="1312"/>
                  </a:lnTo>
                  <a:lnTo>
                    <a:pt x="177" y="1328"/>
                  </a:lnTo>
                  <a:lnTo>
                    <a:pt x="196" y="1328"/>
                  </a:lnTo>
                  <a:lnTo>
                    <a:pt x="231" y="1309"/>
                  </a:lnTo>
                  <a:lnTo>
                    <a:pt x="293" y="1356"/>
                  </a:lnTo>
                  <a:lnTo>
                    <a:pt x="316" y="1413"/>
                  </a:lnTo>
                  <a:lnTo>
                    <a:pt x="363" y="1432"/>
                  </a:lnTo>
                  <a:lnTo>
                    <a:pt x="430" y="1426"/>
                  </a:lnTo>
                  <a:lnTo>
                    <a:pt x="495" y="1473"/>
                  </a:lnTo>
                  <a:lnTo>
                    <a:pt x="521" y="1438"/>
                  </a:lnTo>
                  <a:lnTo>
                    <a:pt x="542" y="1435"/>
                  </a:lnTo>
                  <a:lnTo>
                    <a:pt x="600" y="1457"/>
                  </a:lnTo>
                  <a:lnTo>
                    <a:pt x="646" y="1451"/>
                  </a:lnTo>
                  <a:lnTo>
                    <a:pt x="653" y="1441"/>
                  </a:lnTo>
                  <a:lnTo>
                    <a:pt x="675" y="1428"/>
                  </a:lnTo>
                  <a:lnTo>
                    <a:pt x="685" y="1413"/>
                  </a:lnTo>
                  <a:lnTo>
                    <a:pt x="723" y="1385"/>
                  </a:lnTo>
                  <a:lnTo>
                    <a:pt x="738" y="1410"/>
                  </a:lnTo>
                  <a:lnTo>
                    <a:pt x="770" y="1454"/>
                  </a:lnTo>
                  <a:lnTo>
                    <a:pt x="805" y="1463"/>
                  </a:lnTo>
                  <a:lnTo>
                    <a:pt x="839" y="1489"/>
                  </a:lnTo>
                  <a:lnTo>
                    <a:pt x="852" y="1502"/>
                  </a:lnTo>
                  <a:lnTo>
                    <a:pt x="893" y="1498"/>
                  </a:lnTo>
                  <a:lnTo>
                    <a:pt x="924" y="1444"/>
                  </a:lnTo>
                  <a:lnTo>
                    <a:pt x="946" y="1426"/>
                  </a:lnTo>
                  <a:lnTo>
                    <a:pt x="953" y="1385"/>
                  </a:lnTo>
                  <a:lnTo>
                    <a:pt x="946" y="1337"/>
                  </a:lnTo>
                  <a:lnTo>
                    <a:pt x="978" y="1242"/>
                  </a:lnTo>
                  <a:lnTo>
                    <a:pt x="1004" y="1242"/>
                  </a:lnTo>
                  <a:lnTo>
                    <a:pt x="1028" y="1290"/>
                  </a:lnTo>
                  <a:lnTo>
                    <a:pt x="1066" y="1249"/>
                  </a:lnTo>
                  <a:lnTo>
                    <a:pt x="1054" y="1199"/>
                  </a:lnTo>
                  <a:lnTo>
                    <a:pt x="1085" y="1130"/>
                  </a:lnTo>
                  <a:lnTo>
                    <a:pt x="1113" y="1104"/>
                  </a:lnTo>
                  <a:lnTo>
                    <a:pt x="1116" y="1088"/>
                  </a:lnTo>
                  <a:lnTo>
                    <a:pt x="1142" y="1059"/>
                  </a:lnTo>
                  <a:lnTo>
                    <a:pt x="1167" y="1066"/>
                  </a:lnTo>
                  <a:lnTo>
                    <a:pt x="1206" y="1056"/>
                  </a:lnTo>
                  <a:lnTo>
                    <a:pt x="1206" y="1040"/>
                  </a:lnTo>
                  <a:lnTo>
                    <a:pt x="1265" y="971"/>
                  </a:lnTo>
                  <a:lnTo>
                    <a:pt x="1281" y="965"/>
                  </a:lnTo>
                  <a:lnTo>
                    <a:pt x="1315" y="934"/>
                  </a:lnTo>
                  <a:lnTo>
                    <a:pt x="1312" y="886"/>
                  </a:lnTo>
                  <a:lnTo>
                    <a:pt x="1307" y="867"/>
                  </a:lnTo>
                  <a:lnTo>
                    <a:pt x="1307" y="833"/>
                  </a:lnTo>
                  <a:lnTo>
                    <a:pt x="1318" y="798"/>
                  </a:lnTo>
                  <a:lnTo>
                    <a:pt x="1341" y="652"/>
                  </a:lnTo>
                  <a:lnTo>
                    <a:pt x="1281" y="625"/>
                  </a:lnTo>
                  <a:lnTo>
                    <a:pt x="1325" y="586"/>
                  </a:lnTo>
                  <a:lnTo>
                    <a:pt x="1309" y="546"/>
                  </a:lnTo>
                  <a:lnTo>
                    <a:pt x="1331" y="527"/>
                  </a:lnTo>
                  <a:lnTo>
                    <a:pt x="1341" y="530"/>
                  </a:lnTo>
                  <a:lnTo>
                    <a:pt x="1246" y="0"/>
                  </a:lnTo>
                  <a:lnTo>
                    <a:pt x="1095" y="75"/>
                  </a:lnTo>
                  <a:lnTo>
                    <a:pt x="1028" y="117"/>
                  </a:lnTo>
                  <a:lnTo>
                    <a:pt x="1004" y="139"/>
                  </a:lnTo>
                  <a:lnTo>
                    <a:pt x="915" y="234"/>
                  </a:lnTo>
                  <a:lnTo>
                    <a:pt x="890" y="250"/>
                  </a:lnTo>
                  <a:lnTo>
                    <a:pt x="864" y="246"/>
                  </a:lnTo>
                  <a:lnTo>
                    <a:pt x="814" y="246"/>
                  </a:lnTo>
                  <a:lnTo>
                    <a:pt x="786" y="253"/>
                  </a:lnTo>
                  <a:lnTo>
                    <a:pt x="713" y="315"/>
                  </a:lnTo>
                  <a:lnTo>
                    <a:pt x="685" y="309"/>
                  </a:lnTo>
                  <a:lnTo>
                    <a:pt x="627" y="290"/>
                  </a:lnTo>
                  <a:lnTo>
                    <a:pt x="612" y="299"/>
                  </a:lnTo>
                  <a:lnTo>
                    <a:pt x="590" y="293"/>
                  </a:lnTo>
                  <a:lnTo>
                    <a:pt x="606" y="268"/>
                  </a:lnTo>
                  <a:lnTo>
                    <a:pt x="593" y="264"/>
                  </a:lnTo>
                  <a:lnTo>
                    <a:pt x="549" y="258"/>
                  </a:lnTo>
                  <a:lnTo>
                    <a:pt x="454" y="227"/>
                  </a:lnTo>
                  <a:lnTo>
                    <a:pt x="435" y="221"/>
                  </a:lnTo>
                  <a:lnTo>
                    <a:pt x="391" y="230"/>
                  </a:lnTo>
                  <a:lnTo>
                    <a:pt x="391" y="214"/>
                  </a:lnTo>
                  <a:lnTo>
                    <a:pt x="0" y="264"/>
                  </a:lnTo>
                  <a:close/>
                </a:path>
              </a:pathLst>
            </a:custGeom>
            <a:noFill/>
            <a:ln w="9525">
              <a:solidFill>
                <a:schemeClr val="tx1"/>
              </a:solidFill>
              <a:round/>
              <a:headEnd/>
              <a:tailEnd/>
            </a:ln>
          </p:spPr>
          <p:txBody>
            <a:bodyPr/>
            <a:lstStyle/>
            <a:p>
              <a:endParaRPr lang="en-US"/>
            </a:p>
          </p:txBody>
        </p:sp>
        <p:sp>
          <p:nvSpPr>
            <p:cNvPr id="16464" name="Freeform 1091"/>
            <p:cNvSpPr>
              <a:spLocks/>
            </p:cNvSpPr>
            <p:nvPr/>
          </p:nvSpPr>
          <p:spPr bwMode="auto">
            <a:xfrm>
              <a:off x="3717" y="1565"/>
              <a:ext cx="335" cy="376"/>
            </a:xfrm>
            <a:custGeom>
              <a:avLst/>
              <a:gdLst>
                <a:gd name="T0" fmla="*/ 0 w 1341"/>
                <a:gd name="T1" fmla="*/ 5 h 1502"/>
                <a:gd name="T2" fmla="*/ 1 w 1341"/>
                <a:gd name="T3" fmla="*/ 5 h 1502"/>
                <a:gd name="T4" fmla="*/ 1 w 1341"/>
                <a:gd name="T5" fmla="*/ 5 h 1502"/>
                <a:gd name="T6" fmla="*/ 1 w 1341"/>
                <a:gd name="T7" fmla="*/ 6 h 1502"/>
                <a:gd name="T8" fmla="*/ 2 w 1341"/>
                <a:gd name="T9" fmla="*/ 6 h 1502"/>
                <a:gd name="T10" fmla="*/ 2 w 1341"/>
                <a:gd name="T11" fmla="*/ 6 h 1502"/>
                <a:gd name="T12" fmla="*/ 2 w 1341"/>
                <a:gd name="T13" fmla="*/ 6 h 1502"/>
                <a:gd name="T14" fmla="*/ 2 w 1341"/>
                <a:gd name="T15" fmla="*/ 6 h 1502"/>
                <a:gd name="T16" fmla="*/ 3 w 1341"/>
                <a:gd name="T17" fmla="*/ 6 h 1502"/>
                <a:gd name="T18" fmla="*/ 3 w 1341"/>
                <a:gd name="T19" fmla="*/ 6 h 1502"/>
                <a:gd name="T20" fmla="*/ 3 w 1341"/>
                <a:gd name="T21" fmla="*/ 6 h 1502"/>
                <a:gd name="T22" fmla="*/ 3 w 1341"/>
                <a:gd name="T23" fmla="*/ 6 h 1502"/>
                <a:gd name="T24" fmla="*/ 3 w 1341"/>
                <a:gd name="T25" fmla="*/ 6 h 1502"/>
                <a:gd name="T26" fmla="*/ 4 w 1341"/>
                <a:gd name="T27" fmla="*/ 6 h 1502"/>
                <a:gd name="T28" fmla="*/ 4 w 1341"/>
                <a:gd name="T29" fmla="*/ 5 h 1502"/>
                <a:gd name="T30" fmla="*/ 4 w 1341"/>
                <a:gd name="T31" fmla="*/ 5 h 1502"/>
                <a:gd name="T32" fmla="*/ 4 w 1341"/>
                <a:gd name="T33" fmla="*/ 5 h 1502"/>
                <a:gd name="T34" fmla="*/ 4 w 1341"/>
                <a:gd name="T35" fmla="*/ 4 h 1502"/>
                <a:gd name="T36" fmla="*/ 4 w 1341"/>
                <a:gd name="T37" fmla="*/ 4 h 1502"/>
                <a:gd name="T38" fmla="*/ 5 w 1341"/>
                <a:gd name="T39" fmla="*/ 4 h 1502"/>
                <a:gd name="T40" fmla="*/ 5 w 1341"/>
                <a:gd name="T41" fmla="*/ 4 h 1502"/>
                <a:gd name="T42" fmla="*/ 5 w 1341"/>
                <a:gd name="T43" fmla="*/ 4 h 1502"/>
                <a:gd name="T44" fmla="*/ 5 w 1341"/>
                <a:gd name="T45" fmla="*/ 4 h 1502"/>
                <a:gd name="T46" fmla="*/ 5 w 1341"/>
                <a:gd name="T47" fmla="*/ 3 h 1502"/>
                <a:gd name="T48" fmla="*/ 5 w 1341"/>
                <a:gd name="T49" fmla="*/ 3 h 1502"/>
                <a:gd name="T50" fmla="*/ 5 w 1341"/>
                <a:gd name="T51" fmla="*/ 2 h 1502"/>
                <a:gd name="T52" fmla="*/ 5 w 1341"/>
                <a:gd name="T53" fmla="*/ 2 h 1502"/>
                <a:gd name="T54" fmla="*/ 4 w 1341"/>
                <a:gd name="T55" fmla="*/ 0 h 1502"/>
                <a:gd name="T56" fmla="*/ 4 w 1341"/>
                <a:gd name="T57" fmla="*/ 1 h 1502"/>
                <a:gd name="T58" fmla="*/ 3 w 1341"/>
                <a:gd name="T59" fmla="*/ 1 h 1502"/>
                <a:gd name="T60" fmla="*/ 3 w 1341"/>
                <a:gd name="T61" fmla="*/ 1 h 1502"/>
                <a:gd name="T62" fmla="*/ 3 w 1341"/>
                <a:gd name="T63" fmla="*/ 1 h 1502"/>
                <a:gd name="T64" fmla="*/ 2 w 1341"/>
                <a:gd name="T65" fmla="*/ 1 h 1502"/>
                <a:gd name="T66" fmla="*/ 2 w 1341"/>
                <a:gd name="T67" fmla="*/ 1 h 1502"/>
                <a:gd name="T68" fmla="*/ 2 w 1341"/>
                <a:gd name="T69" fmla="*/ 1 h 1502"/>
                <a:gd name="T70" fmla="*/ 2 w 1341"/>
                <a:gd name="T71" fmla="*/ 1 h 1502"/>
                <a:gd name="T72" fmla="*/ 1 w 1341"/>
                <a:gd name="T73" fmla="*/ 1 h 1502"/>
                <a:gd name="T74" fmla="*/ 0 w 1341"/>
                <a:gd name="T75" fmla="*/ 1 h 15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341" h="1502">
                  <a:moveTo>
                    <a:pt x="0" y="264"/>
                  </a:moveTo>
                  <a:lnTo>
                    <a:pt x="120" y="1312"/>
                  </a:lnTo>
                  <a:lnTo>
                    <a:pt x="145" y="1312"/>
                  </a:lnTo>
                  <a:lnTo>
                    <a:pt x="177" y="1328"/>
                  </a:lnTo>
                  <a:lnTo>
                    <a:pt x="196" y="1328"/>
                  </a:lnTo>
                  <a:lnTo>
                    <a:pt x="231" y="1309"/>
                  </a:lnTo>
                  <a:lnTo>
                    <a:pt x="293" y="1356"/>
                  </a:lnTo>
                  <a:lnTo>
                    <a:pt x="316" y="1413"/>
                  </a:lnTo>
                  <a:lnTo>
                    <a:pt x="363" y="1432"/>
                  </a:lnTo>
                  <a:lnTo>
                    <a:pt x="430" y="1426"/>
                  </a:lnTo>
                  <a:lnTo>
                    <a:pt x="495" y="1473"/>
                  </a:lnTo>
                  <a:lnTo>
                    <a:pt x="521" y="1438"/>
                  </a:lnTo>
                  <a:lnTo>
                    <a:pt x="542" y="1435"/>
                  </a:lnTo>
                  <a:lnTo>
                    <a:pt x="600" y="1457"/>
                  </a:lnTo>
                  <a:lnTo>
                    <a:pt x="646" y="1451"/>
                  </a:lnTo>
                  <a:lnTo>
                    <a:pt x="653" y="1441"/>
                  </a:lnTo>
                  <a:lnTo>
                    <a:pt x="675" y="1428"/>
                  </a:lnTo>
                  <a:lnTo>
                    <a:pt x="685" y="1413"/>
                  </a:lnTo>
                  <a:lnTo>
                    <a:pt x="723" y="1385"/>
                  </a:lnTo>
                  <a:lnTo>
                    <a:pt x="738" y="1410"/>
                  </a:lnTo>
                  <a:lnTo>
                    <a:pt x="770" y="1454"/>
                  </a:lnTo>
                  <a:lnTo>
                    <a:pt x="805" y="1463"/>
                  </a:lnTo>
                  <a:lnTo>
                    <a:pt x="839" y="1489"/>
                  </a:lnTo>
                  <a:lnTo>
                    <a:pt x="852" y="1502"/>
                  </a:lnTo>
                  <a:lnTo>
                    <a:pt x="893" y="1498"/>
                  </a:lnTo>
                  <a:lnTo>
                    <a:pt x="924" y="1444"/>
                  </a:lnTo>
                  <a:lnTo>
                    <a:pt x="946" y="1426"/>
                  </a:lnTo>
                  <a:lnTo>
                    <a:pt x="953" y="1385"/>
                  </a:lnTo>
                  <a:lnTo>
                    <a:pt x="946" y="1337"/>
                  </a:lnTo>
                  <a:lnTo>
                    <a:pt x="978" y="1242"/>
                  </a:lnTo>
                  <a:lnTo>
                    <a:pt x="1004" y="1242"/>
                  </a:lnTo>
                  <a:lnTo>
                    <a:pt x="1028" y="1290"/>
                  </a:lnTo>
                  <a:lnTo>
                    <a:pt x="1066" y="1249"/>
                  </a:lnTo>
                  <a:lnTo>
                    <a:pt x="1054" y="1199"/>
                  </a:lnTo>
                  <a:lnTo>
                    <a:pt x="1085" y="1130"/>
                  </a:lnTo>
                  <a:lnTo>
                    <a:pt x="1113" y="1104"/>
                  </a:lnTo>
                  <a:lnTo>
                    <a:pt x="1116" y="1088"/>
                  </a:lnTo>
                  <a:lnTo>
                    <a:pt x="1142" y="1059"/>
                  </a:lnTo>
                  <a:lnTo>
                    <a:pt x="1167" y="1066"/>
                  </a:lnTo>
                  <a:lnTo>
                    <a:pt x="1206" y="1056"/>
                  </a:lnTo>
                  <a:lnTo>
                    <a:pt x="1206" y="1040"/>
                  </a:lnTo>
                  <a:lnTo>
                    <a:pt x="1265" y="971"/>
                  </a:lnTo>
                  <a:lnTo>
                    <a:pt x="1281" y="965"/>
                  </a:lnTo>
                  <a:lnTo>
                    <a:pt x="1315" y="934"/>
                  </a:lnTo>
                  <a:lnTo>
                    <a:pt x="1312" y="886"/>
                  </a:lnTo>
                  <a:lnTo>
                    <a:pt x="1307" y="867"/>
                  </a:lnTo>
                  <a:lnTo>
                    <a:pt x="1307" y="833"/>
                  </a:lnTo>
                  <a:lnTo>
                    <a:pt x="1318" y="798"/>
                  </a:lnTo>
                  <a:lnTo>
                    <a:pt x="1341" y="652"/>
                  </a:lnTo>
                  <a:lnTo>
                    <a:pt x="1281" y="625"/>
                  </a:lnTo>
                  <a:lnTo>
                    <a:pt x="1325" y="586"/>
                  </a:lnTo>
                  <a:lnTo>
                    <a:pt x="1309" y="546"/>
                  </a:lnTo>
                  <a:lnTo>
                    <a:pt x="1331" y="527"/>
                  </a:lnTo>
                  <a:lnTo>
                    <a:pt x="1341" y="530"/>
                  </a:lnTo>
                  <a:lnTo>
                    <a:pt x="1246" y="0"/>
                  </a:lnTo>
                  <a:lnTo>
                    <a:pt x="1095" y="75"/>
                  </a:lnTo>
                  <a:lnTo>
                    <a:pt x="1028" y="117"/>
                  </a:lnTo>
                  <a:lnTo>
                    <a:pt x="1004" y="139"/>
                  </a:lnTo>
                  <a:lnTo>
                    <a:pt x="915" y="234"/>
                  </a:lnTo>
                  <a:lnTo>
                    <a:pt x="890" y="250"/>
                  </a:lnTo>
                  <a:lnTo>
                    <a:pt x="864" y="246"/>
                  </a:lnTo>
                  <a:lnTo>
                    <a:pt x="814" y="246"/>
                  </a:lnTo>
                  <a:lnTo>
                    <a:pt x="786" y="253"/>
                  </a:lnTo>
                  <a:lnTo>
                    <a:pt x="713" y="315"/>
                  </a:lnTo>
                  <a:lnTo>
                    <a:pt x="685" y="309"/>
                  </a:lnTo>
                  <a:lnTo>
                    <a:pt x="627" y="290"/>
                  </a:lnTo>
                  <a:lnTo>
                    <a:pt x="612" y="299"/>
                  </a:lnTo>
                  <a:lnTo>
                    <a:pt x="590" y="293"/>
                  </a:lnTo>
                  <a:lnTo>
                    <a:pt x="606" y="268"/>
                  </a:lnTo>
                  <a:lnTo>
                    <a:pt x="593" y="264"/>
                  </a:lnTo>
                  <a:lnTo>
                    <a:pt x="549" y="258"/>
                  </a:lnTo>
                  <a:lnTo>
                    <a:pt x="454" y="227"/>
                  </a:lnTo>
                  <a:lnTo>
                    <a:pt x="435" y="221"/>
                  </a:lnTo>
                  <a:lnTo>
                    <a:pt x="391" y="230"/>
                  </a:lnTo>
                  <a:lnTo>
                    <a:pt x="391" y="214"/>
                  </a:lnTo>
                  <a:lnTo>
                    <a:pt x="0" y="264"/>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65" name="Freeform 1092"/>
            <p:cNvSpPr>
              <a:spLocks/>
            </p:cNvSpPr>
            <p:nvPr/>
          </p:nvSpPr>
          <p:spPr bwMode="auto">
            <a:xfrm>
              <a:off x="3930" y="1697"/>
              <a:ext cx="359" cy="356"/>
            </a:xfrm>
            <a:custGeom>
              <a:avLst/>
              <a:gdLst>
                <a:gd name="T0" fmla="*/ 2 w 1438"/>
                <a:gd name="T1" fmla="*/ 0 h 1422"/>
                <a:gd name="T2" fmla="*/ 2 w 1438"/>
                <a:gd name="T3" fmla="*/ 0 h 1422"/>
                <a:gd name="T4" fmla="*/ 2 w 1438"/>
                <a:gd name="T5" fmla="*/ 1 h 1422"/>
                <a:gd name="T6" fmla="*/ 2 w 1438"/>
                <a:gd name="T7" fmla="*/ 1 h 1422"/>
                <a:gd name="T8" fmla="*/ 2 w 1438"/>
                <a:gd name="T9" fmla="*/ 2 h 1422"/>
                <a:gd name="T10" fmla="*/ 2 w 1438"/>
                <a:gd name="T11" fmla="*/ 2 h 1422"/>
                <a:gd name="T12" fmla="*/ 1 w 1438"/>
                <a:gd name="T13" fmla="*/ 2 h 1422"/>
                <a:gd name="T14" fmla="*/ 1 w 1438"/>
                <a:gd name="T15" fmla="*/ 2 h 1422"/>
                <a:gd name="T16" fmla="*/ 1 w 1438"/>
                <a:gd name="T17" fmla="*/ 2 h 1422"/>
                <a:gd name="T18" fmla="*/ 1 w 1438"/>
                <a:gd name="T19" fmla="*/ 3 h 1422"/>
                <a:gd name="T20" fmla="*/ 1 w 1438"/>
                <a:gd name="T21" fmla="*/ 3 h 1422"/>
                <a:gd name="T22" fmla="*/ 0 w 1438"/>
                <a:gd name="T23" fmla="*/ 3 h 1422"/>
                <a:gd name="T24" fmla="*/ 0 w 1438"/>
                <a:gd name="T25" fmla="*/ 3 h 1422"/>
                <a:gd name="T26" fmla="*/ 0 w 1438"/>
                <a:gd name="T27" fmla="*/ 4 h 1422"/>
                <a:gd name="T28" fmla="*/ 0 w 1438"/>
                <a:gd name="T29" fmla="*/ 4 h 1422"/>
                <a:gd name="T30" fmla="*/ 0 w 1438"/>
                <a:gd name="T31" fmla="*/ 4 h 1422"/>
                <a:gd name="T32" fmla="*/ 0 w 1438"/>
                <a:gd name="T33" fmla="*/ 4 h 1422"/>
                <a:gd name="T34" fmla="*/ 0 w 1438"/>
                <a:gd name="T35" fmla="*/ 5 h 1422"/>
                <a:gd name="T36" fmla="*/ 0 w 1438"/>
                <a:gd name="T37" fmla="*/ 5 h 1422"/>
                <a:gd name="T38" fmla="*/ 1 w 1438"/>
                <a:gd name="T39" fmla="*/ 5 h 1422"/>
                <a:gd name="T40" fmla="*/ 1 w 1438"/>
                <a:gd name="T41" fmla="*/ 5 h 1422"/>
                <a:gd name="T42" fmla="*/ 1 w 1438"/>
                <a:gd name="T43" fmla="*/ 5 h 1422"/>
                <a:gd name="T44" fmla="*/ 1 w 1438"/>
                <a:gd name="T45" fmla="*/ 5 h 1422"/>
                <a:gd name="T46" fmla="*/ 1 w 1438"/>
                <a:gd name="T47" fmla="*/ 6 h 1422"/>
                <a:gd name="T48" fmla="*/ 2 w 1438"/>
                <a:gd name="T49" fmla="*/ 6 h 1422"/>
                <a:gd name="T50" fmla="*/ 2 w 1438"/>
                <a:gd name="T51" fmla="*/ 5 h 1422"/>
                <a:gd name="T52" fmla="*/ 2 w 1438"/>
                <a:gd name="T53" fmla="*/ 6 h 1422"/>
                <a:gd name="T54" fmla="*/ 2 w 1438"/>
                <a:gd name="T55" fmla="*/ 5 h 1422"/>
                <a:gd name="T56" fmla="*/ 2 w 1438"/>
                <a:gd name="T57" fmla="*/ 5 h 1422"/>
                <a:gd name="T58" fmla="*/ 3 w 1438"/>
                <a:gd name="T59" fmla="*/ 5 h 1422"/>
                <a:gd name="T60" fmla="*/ 3 w 1438"/>
                <a:gd name="T61" fmla="*/ 5 h 1422"/>
                <a:gd name="T62" fmla="*/ 3 w 1438"/>
                <a:gd name="T63" fmla="*/ 5 h 1422"/>
                <a:gd name="T64" fmla="*/ 3 w 1438"/>
                <a:gd name="T65" fmla="*/ 3 h 1422"/>
                <a:gd name="T66" fmla="*/ 4 w 1438"/>
                <a:gd name="T67" fmla="*/ 3 h 1422"/>
                <a:gd name="T68" fmla="*/ 4 w 1438"/>
                <a:gd name="T69" fmla="*/ 3 h 1422"/>
                <a:gd name="T70" fmla="*/ 4 w 1438"/>
                <a:gd name="T71" fmla="*/ 3 h 1422"/>
                <a:gd name="T72" fmla="*/ 4 w 1438"/>
                <a:gd name="T73" fmla="*/ 3 h 1422"/>
                <a:gd name="T74" fmla="*/ 4 w 1438"/>
                <a:gd name="T75" fmla="*/ 2 h 1422"/>
                <a:gd name="T76" fmla="*/ 5 w 1438"/>
                <a:gd name="T77" fmla="*/ 2 h 1422"/>
                <a:gd name="T78" fmla="*/ 5 w 1438"/>
                <a:gd name="T79" fmla="*/ 2 h 1422"/>
                <a:gd name="T80" fmla="*/ 5 w 1438"/>
                <a:gd name="T81" fmla="*/ 2 h 1422"/>
                <a:gd name="T82" fmla="*/ 5 w 1438"/>
                <a:gd name="T83" fmla="*/ 2 h 1422"/>
                <a:gd name="T84" fmla="*/ 5 w 1438"/>
                <a:gd name="T85" fmla="*/ 2 h 1422"/>
                <a:gd name="T86" fmla="*/ 5 w 1438"/>
                <a:gd name="T87" fmla="*/ 2 h 1422"/>
                <a:gd name="T88" fmla="*/ 5 w 1438"/>
                <a:gd name="T89" fmla="*/ 1 h 1422"/>
                <a:gd name="T90" fmla="*/ 5 w 1438"/>
                <a:gd name="T91" fmla="*/ 1 h 1422"/>
                <a:gd name="T92" fmla="*/ 5 w 1438"/>
                <a:gd name="T93" fmla="*/ 1 h 1422"/>
                <a:gd name="T94" fmla="*/ 5 w 1438"/>
                <a:gd name="T95" fmla="*/ 1 h 1422"/>
                <a:gd name="T96" fmla="*/ 4 w 1438"/>
                <a:gd name="T97" fmla="*/ 1 h 1422"/>
                <a:gd name="T98" fmla="*/ 4 w 1438"/>
                <a:gd name="T99" fmla="*/ 1 h 1422"/>
                <a:gd name="T100" fmla="*/ 4 w 1438"/>
                <a:gd name="T101" fmla="*/ 2 h 1422"/>
                <a:gd name="T102" fmla="*/ 4 w 1438"/>
                <a:gd name="T103" fmla="*/ 2 h 1422"/>
                <a:gd name="T104" fmla="*/ 3 w 1438"/>
                <a:gd name="T105" fmla="*/ 2 h 1422"/>
                <a:gd name="T106" fmla="*/ 3 w 1438"/>
                <a:gd name="T107" fmla="*/ 1 h 1422"/>
                <a:gd name="T108" fmla="*/ 2 w 1438"/>
                <a:gd name="T109" fmla="*/ 0 h 14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38" h="1422">
                  <a:moveTo>
                    <a:pt x="489" y="3"/>
                  </a:moveTo>
                  <a:lnTo>
                    <a:pt x="479" y="0"/>
                  </a:lnTo>
                  <a:lnTo>
                    <a:pt x="457" y="19"/>
                  </a:lnTo>
                  <a:lnTo>
                    <a:pt x="473" y="59"/>
                  </a:lnTo>
                  <a:lnTo>
                    <a:pt x="429" y="98"/>
                  </a:lnTo>
                  <a:lnTo>
                    <a:pt x="489" y="125"/>
                  </a:lnTo>
                  <a:lnTo>
                    <a:pt x="466" y="271"/>
                  </a:lnTo>
                  <a:lnTo>
                    <a:pt x="455" y="306"/>
                  </a:lnTo>
                  <a:lnTo>
                    <a:pt x="455" y="340"/>
                  </a:lnTo>
                  <a:lnTo>
                    <a:pt x="460" y="359"/>
                  </a:lnTo>
                  <a:lnTo>
                    <a:pt x="463" y="407"/>
                  </a:lnTo>
                  <a:lnTo>
                    <a:pt x="429" y="438"/>
                  </a:lnTo>
                  <a:lnTo>
                    <a:pt x="413" y="444"/>
                  </a:lnTo>
                  <a:lnTo>
                    <a:pt x="354" y="513"/>
                  </a:lnTo>
                  <a:lnTo>
                    <a:pt x="354" y="529"/>
                  </a:lnTo>
                  <a:lnTo>
                    <a:pt x="315" y="539"/>
                  </a:lnTo>
                  <a:lnTo>
                    <a:pt x="290" y="532"/>
                  </a:lnTo>
                  <a:lnTo>
                    <a:pt x="264" y="561"/>
                  </a:lnTo>
                  <a:lnTo>
                    <a:pt x="261" y="577"/>
                  </a:lnTo>
                  <a:lnTo>
                    <a:pt x="233" y="603"/>
                  </a:lnTo>
                  <a:lnTo>
                    <a:pt x="202" y="672"/>
                  </a:lnTo>
                  <a:lnTo>
                    <a:pt x="214" y="722"/>
                  </a:lnTo>
                  <a:lnTo>
                    <a:pt x="176" y="763"/>
                  </a:lnTo>
                  <a:lnTo>
                    <a:pt x="152" y="715"/>
                  </a:lnTo>
                  <a:lnTo>
                    <a:pt x="126" y="715"/>
                  </a:lnTo>
                  <a:lnTo>
                    <a:pt x="94" y="810"/>
                  </a:lnTo>
                  <a:lnTo>
                    <a:pt x="101" y="858"/>
                  </a:lnTo>
                  <a:lnTo>
                    <a:pt x="94" y="899"/>
                  </a:lnTo>
                  <a:lnTo>
                    <a:pt x="72" y="917"/>
                  </a:lnTo>
                  <a:lnTo>
                    <a:pt x="41" y="971"/>
                  </a:lnTo>
                  <a:lnTo>
                    <a:pt x="0" y="975"/>
                  </a:lnTo>
                  <a:lnTo>
                    <a:pt x="9" y="1025"/>
                  </a:lnTo>
                  <a:lnTo>
                    <a:pt x="9" y="1063"/>
                  </a:lnTo>
                  <a:lnTo>
                    <a:pt x="6" y="1088"/>
                  </a:lnTo>
                  <a:lnTo>
                    <a:pt x="12" y="1113"/>
                  </a:lnTo>
                  <a:lnTo>
                    <a:pt x="78" y="1195"/>
                  </a:lnTo>
                  <a:lnTo>
                    <a:pt x="120" y="1258"/>
                  </a:lnTo>
                  <a:lnTo>
                    <a:pt x="129" y="1265"/>
                  </a:lnTo>
                  <a:lnTo>
                    <a:pt x="145" y="1262"/>
                  </a:lnTo>
                  <a:lnTo>
                    <a:pt x="176" y="1278"/>
                  </a:lnTo>
                  <a:lnTo>
                    <a:pt x="186" y="1289"/>
                  </a:lnTo>
                  <a:lnTo>
                    <a:pt x="195" y="1289"/>
                  </a:lnTo>
                  <a:lnTo>
                    <a:pt x="217" y="1305"/>
                  </a:lnTo>
                  <a:lnTo>
                    <a:pt x="240" y="1305"/>
                  </a:lnTo>
                  <a:lnTo>
                    <a:pt x="253" y="1315"/>
                  </a:lnTo>
                  <a:lnTo>
                    <a:pt x="240" y="1347"/>
                  </a:lnTo>
                  <a:lnTo>
                    <a:pt x="290" y="1393"/>
                  </a:lnTo>
                  <a:lnTo>
                    <a:pt x="359" y="1419"/>
                  </a:lnTo>
                  <a:lnTo>
                    <a:pt x="391" y="1422"/>
                  </a:lnTo>
                  <a:lnTo>
                    <a:pt x="429" y="1390"/>
                  </a:lnTo>
                  <a:lnTo>
                    <a:pt x="432" y="1369"/>
                  </a:lnTo>
                  <a:lnTo>
                    <a:pt x="457" y="1356"/>
                  </a:lnTo>
                  <a:lnTo>
                    <a:pt x="482" y="1379"/>
                  </a:lnTo>
                  <a:lnTo>
                    <a:pt x="498" y="1387"/>
                  </a:lnTo>
                  <a:lnTo>
                    <a:pt x="524" y="1382"/>
                  </a:lnTo>
                  <a:lnTo>
                    <a:pt x="602" y="1350"/>
                  </a:lnTo>
                  <a:lnTo>
                    <a:pt x="615" y="1299"/>
                  </a:lnTo>
                  <a:lnTo>
                    <a:pt x="625" y="1299"/>
                  </a:lnTo>
                  <a:lnTo>
                    <a:pt x="644" y="1315"/>
                  </a:lnTo>
                  <a:lnTo>
                    <a:pt x="706" y="1258"/>
                  </a:lnTo>
                  <a:lnTo>
                    <a:pt x="729" y="1271"/>
                  </a:lnTo>
                  <a:lnTo>
                    <a:pt x="782" y="1201"/>
                  </a:lnTo>
                  <a:lnTo>
                    <a:pt x="769" y="1173"/>
                  </a:lnTo>
                  <a:lnTo>
                    <a:pt x="772" y="1126"/>
                  </a:lnTo>
                  <a:lnTo>
                    <a:pt x="827" y="1025"/>
                  </a:lnTo>
                  <a:lnTo>
                    <a:pt x="896" y="763"/>
                  </a:lnTo>
                  <a:lnTo>
                    <a:pt x="908" y="760"/>
                  </a:lnTo>
                  <a:lnTo>
                    <a:pt x="946" y="785"/>
                  </a:lnTo>
                  <a:lnTo>
                    <a:pt x="952" y="801"/>
                  </a:lnTo>
                  <a:lnTo>
                    <a:pt x="971" y="823"/>
                  </a:lnTo>
                  <a:lnTo>
                    <a:pt x="1013" y="813"/>
                  </a:lnTo>
                  <a:lnTo>
                    <a:pt x="1040" y="766"/>
                  </a:lnTo>
                  <a:lnTo>
                    <a:pt x="1066" y="669"/>
                  </a:lnTo>
                  <a:lnTo>
                    <a:pt x="1088" y="630"/>
                  </a:lnTo>
                  <a:lnTo>
                    <a:pt x="1126" y="646"/>
                  </a:lnTo>
                  <a:lnTo>
                    <a:pt x="1151" y="590"/>
                  </a:lnTo>
                  <a:lnTo>
                    <a:pt x="1176" y="580"/>
                  </a:lnTo>
                  <a:lnTo>
                    <a:pt x="1199" y="548"/>
                  </a:lnTo>
                  <a:lnTo>
                    <a:pt x="1218" y="495"/>
                  </a:lnTo>
                  <a:lnTo>
                    <a:pt x="1234" y="483"/>
                  </a:lnTo>
                  <a:lnTo>
                    <a:pt x="1236" y="470"/>
                  </a:lnTo>
                  <a:lnTo>
                    <a:pt x="1224" y="457"/>
                  </a:lnTo>
                  <a:lnTo>
                    <a:pt x="1231" y="378"/>
                  </a:lnTo>
                  <a:lnTo>
                    <a:pt x="1236" y="366"/>
                  </a:lnTo>
                  <a:lnTo>
                    <a:pt x="1249" y="356"/>
                  </a:lnTo>
                  <a:lnTo>
                    <a:pt x="1394" y="447"/>
                  </a:lnTo>
                  <a:lnTo>
                    <a:pt x="1417" y="454"/>
                  </a:lnTo>
                  <a:lnTo>
                    <a:pt x="1423" y="447"/>
                  </a:lnTo>
                  <a:lnTo>
                    <a:pt x="1438" y="369"/>
                  </a:lnTo>
                  <a:lnTo>
                    <a:pt x="1404" y="297"/>
                  </a:lnTo>
                  <a:lnTo>
                    <a:pt x="1388" y="293"/>
                  </a:lnTo>
                  <a:lnTo>
                    <a:pt x="1375" y="258"/>
                  </a:lnTo>
                  <a:lnTo>
                    <a:pt x="1350" y="268"/>
                  </a:lnTo>
                  <a:lnTo>
                    <a:pt x="1325" y="268"/>
                  </a:lnTo>
                  <a:lnTo>
                    <a:pt x="1303" y="255"/>
                  </a:lnTo>
                  <a:lnTo>
                    <a:pt x="1202" y="290"/>
                  </a:lnTo>
                  <a:lnTo>
                    <a:pt x="1192" y="318"/>
                  </a:lnTo>
                  <a:lnTo>
                    <a:pt x="1151" y="331"/>
                  </a:lnTo>
                  <a:lnTo>
                    <a:pt x="1114" y="321"/>
                  </a:lnTo>
                  <a:lnTo>
                    <a:pt x="1098" y="303"/>
                  </a:lnTo>
                  <a:lnTo>
                    <a:pt x="1079" y="343"/>
                  </a:lnTo>
                  <a:lnTo>
                    <a:pt x="1056" y="353"/>
                  </a:lnTo>
                  <a:lnTo>
                    <a:pt x="1035" y="391"/>
                  </a:lnTo>
                  <a:lnTo>
                    <a:pt x="1006" y="397"/>
                  </a:lnTo>
                  <a:lnTo>
                    <a:pt x="942" y="470"/>
                  </a:lnTo>
                  <a:lnTo>
                    <a:pt x="924" y="479"/>
                  </a:lnTo>
                  <a:lnTo>
                    <a:pt x="908" y="508"/>
                  </a:lnTo>
                  <a:lnTo>
                    <a:pt x="861" y="300"/>
                  </a:lnTo>
                  <a:lnTo>
                    <a:pt x="549" y="359"/>
                  </a:lnTo>
                  <a:lnTo>
                    <a:pt x="489" y="3"/>
                  </a:lnTo>
                  <a:close/>
                </a:path>
              </a:pathLst>
            </a:custGeom>
            <a:noFill/>
            <a:ln w="9525">
              <a:solidFill>
                <a:schemeClr val="tx1"/>
              </a:solidFill>
              <a:round/>
              <a:headEnd/>
              <a:tailEnd/>
            </a:ln>
          </p:spPr>
          <p:txBody>
            <a:bodyPr/>
            <a:lstStyle/>
            <a:p>
              <a:endParaRPr lang="en-US"/>
            </a:p>
          </p:txBody>
        </p:sp>
        <p:sp>
          <p:nvSpPr>
            <p:cNvPr id="16466" name="Freeform 1093"/>
            <p:cNvSpPr>
              <a:spLocks/>
            </p:cNvSpPr>
            <p:nvPr/>
          </p:nvSpPr>
          <p:spPr bwMode="auto">
            <a:xfrm>
              <a:off x="3930" y="1697"/>
              <a:ext cx="359" cy="356"/>
            </a:xfrm>
            <a:custGeom>
              <a:avLst/>
              <a:gdLst>
                <a:gd name="T0" fmla="*/ 2 w 1438"/>
                <a:gd name="T1" fmla="*/ 0 h 1422"/>
                <a:gd name="T2" fmla="*/ 2 w 1438"/>
                <a:gd name="T3" fmla="*/ 0 h 1422"/>
                <a:gd name="T4" fmla="*/ 2 w 1438"/>
                <a:gd name="T5" fmla="*/ 1 h 1422"/>
                <a:gd name="T6" fmla="*/ 2 w 1438"/>
                <a:gd name="T7" fmla="*/ 1 h 1422"/>
                <a:gd name="T8" fmla="*/ 2 w 1438"/>
                <a:gd name="T9" fmla="*/ 2 h 1422"/>
                <a:gd name="T10" fmla="*/ 2 w 1438"/>
                <a:gd name="T11" fmla="*/ 2 h 1422"/>
                <a:gd name="T12" fmla="*/ 1 w 1438"/>
                <a:gd name="T13" fmla="*/ 2 h 1422"/>
                <a:gd name="T14" fmla="*/ 1 w 1438"/>
                <a:gd name="T15" fmla="*/ 2 h 1422"/>
                <a:gd name="T16" fmla="*/ 1 w 1438"/>
                <a:gd name="T17" fmla="*/ 2 h 1422"/>
                <a:gd name="T18" fmla="*/ 1 w 1438"/>
                <a:gd name="T19" fmla="*/ 3 h 1422"/>
                <a:gd name="T20" fmla="*/ 1 w 1438"/>
                <a:gd name="T21" fmla="*/ 3 h 1422"/>
                <a:gd name="T22" fmla="*/ 0 w 1438"/>
                <a:gd name="T23" fmla="*/ 3 h 1422"/>
                <a:gd name="T24" fmla="*/ 0 w 1438"/>
                <a:gd name="T25" fmla="*/ 3 h 1422"/>
                <a:gd name="T26" fmla="*/ 0 w 1438"/>
                <a:gd name="T27" fmla="*/ 4 h 1422"/>
                <a:gd name="T28" fmla="*/ 0 w 1438"/>
                <a:gd name="T29" fmla="*/ 4 h 1422"/>
                <a:gd name="T30" fmla="*/ 0 w 1438"/>
                <a:gd name="T31" fmla="*/ 4 h 1422"/>
                <a:gd name="T32" fmla="*/ 0 w 1438"/>
                <a:gd name="T33" fmla="*/ 4 h 1422"/>
                <a:gd name="T34" fmla="*/ 0 w 1438"/>
                <a:gd name="T35" fmla="*/ 5 h 1422"/>
                <a:gd name="T36" fmla="*/ 0 w 1438"/>
                <a:gd name="T37" fmla="*/ 5 h 1422"/>
                <a:gd name="T38" fmla="*/ 1 w 1438"/>
                <a:gd name="T39" fmla="*/ 5 h 1422"/>
                <a:gd name="T40" fmla="*/ 1 w 1438"/>
                <a:gd name="T41" fmla="*/ 5 h 1422"/>
                <a:gd name="T42" fmla="*/ 1 w 1438"/>
                <a:gd name="T43" fmla="*/ 5 h 1422"/>
                <a:gd name="T44" fmla="*/ 1 w 1438"/>
                <a:gd name="T45" fmla="*/ 5 h 1422"/>
                <a:gd name="T46" fmla="*/ 1 w 1438"/>
                <a:gd name="T47" fmla="*/ 6 h 1422"/>
                <a:gd name="T48" fmla="*/ 2 w 1438"/>
                <a:gd name="T49" fmla="*/ 6 h 1422"/>
                <a:gd name="T50" fmla="*/ 2 w 1438"/>
                <a:gd name="T51" fmla="*/ 5 h 1422"/>
                <a:gd name="T52" fmla="*/ 2 w 1438"/>
                <a:gd name="T53" fmla="*/ 6 h 1422"/>
                <a:gd name="T54" fmla="*/ 2 w 1438"/>
                <a:gd name="T55" fmla="*/ 5 h 1422"/>
                <a:gd name="T56" fmla="*/ 2 w 1438"/>
                <a:gd name="T57" fmla="*/ 5 h 1422"/>
                <a:gd name="T58" fmla="*/ 3 w 1438"/>
                <a:gd name="T59" fmla="*/ 5 h 1422"/>
                <a:gd name="T60" fmla="*/ 3 w 1438"/>
                <a:gd name="T61" fmla="*/ 5 h 1422"/>
                <a:gd name="T62" fmla="*/ 3 w 1438"/>
                <a:gd name="T63" fmla="*/ 5 h 1422"/>
                <a:gd name="T64" fmla="*/ 3 w 1438"/>
                <a:gd name="T65" fmla="*/ 3 h 1422"/>
                <a:gd name="T66" fmla="*/ 4 w 1438"/>
                <a:gd name="T67" fmla="*/ 3 h 1422"/>
                <a:gd name="T68" fmla="*/ 4 w 1438"/>
                <a:gd name="T69" fmla="*/ 3 h 1422"/>
                <a:gd name="T70" fmla="*/ 4 w 1438"/>
                <a:gd name="T71" fmla="*/ 3 h 1422"/>
                <a:gd name="T72" fmla="*/ 4 w 1438"/>
                <a:gd name="T73" fmla="*/ 3 h 1422"/>
                <a:gd name="T74" fmla="*/ 4 w 1438"/>
                <a:gd name="T75" fmla="*/ 2 h 1422"/>
                <a:gd name="T76" fmla="*/ 5 w 1438"/>
                <a:gd name="T77" fmla="*/ 2 h 1422"/>
                <a:gd name="T78" fmla="*/ 5 w 1438"/>
                <a:gd name="T79" fmla="*/ 2 h 1422"/>
                <a:gd name="T80" fmla="*/ 5 w 1438"/>
                <a:gd name="T81" fmla="*/ 2 h 1422"/>
                <a:gd name="T82" fmla="*/ 5 w 1438"/>
                <a:gd name="T83" fmla="*/ 2 h 1422"/>
                <a:gd name="T84" fmla="*/ 5 w 1438"/>
                <a:gd name="T85" fmla="*/ 2 h 1422"/>
                <a:gd name="T86" fmla="*/ 5 w 1438"/>
                <a:gd name="T87" fmla="*/ 2 h 1422"/>
                <a:gd name="T88" fmla="*/ 5 w 1438"/>
                <a:gd name="T89" fmla="*/ 2 h 1422"/>
                <a:gd name="T90" fmla="*/ 5 w 1438"/>
                <a:gd name="T91" fmla="*/ 1 h 1422"/>
                <a:gd name="T92" fmla="*/ 5 w 1438"/>
                <a:gd name="T93" fmla="*/ 1 h 1422"/>
                <a:gd name="T94" fmla="*/ 5 w 1438"/>
                <a:gd name="T95" fmla="*/ 1 h 1422"/>
                <a:gd name="T96" fmla="*/ 4 w 1438"/>
                <a:gd name="T97" fmla="*/ 1 h 1422"/>
                <a:gd name="T98" fmla="*/ 4 w 1438"/>
                <a:gd name="T99" fmla="*/ 1 h 1422"/>
                <a:gd name="T100" fmla="*/ 4 w 1438"/>
                <a:gd name="T101" fmla="*/ 2 h 1422"/>
                <a:gd name="T102" fmla="*/ 4 w 1438"/>
                <a:gd name="T103" fmla="*/ 2 h 1422"/>
                <a:gd name="T104" fmla="*/ 4 w 1438"/>
                <a:gd name="T105" fmla="*/ 2 h 1422"/>
                <a:gd name="T106" fmla="*/ 3 w 1438"/>
                <a:gd name="T107" fmla="*/ 2 h 1422"/>
                <a:gd name="T108" fmla="*/ 2 w 1438"/>
                <a:gd name="T109" fmla="*/ 2 h 1422"/>
                <a:gd name="T110" fmla="*/ 2 w 1438"/>
                <a:gd name="T111" fmla="*/ 0 h 142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38" h="1422">
                  <a:moveTo>
                    <a:pt x="489" y="3"/>
                  </a:moveTo>
                  <a:lnTo>
                    <a:pt x="479" y="0"/>
                  </a:lnTo>
                  <a:lnTo>
                    <a:pt x="457" y="19"/>
                  </a:lnTo>
                  <a:lnTo>
                    <a:pt x="473" y="59"/>
                  </a:lnTo>
                  <a:lnTo>
                    <a:pt x="429" y="98"/>
                  </a:lnTo>
                  <a:lnTo>
                    <a:pt x="489" y="125"/>
                  </a:lnTo>
                  <a:lnTo>
                    <a:pt x="466" y="271"/>
                  </a:lnTo>
                  <a:lnTo>
                    <a:pt x="455" y="306"/>
                  </a:lnTo>
                  <a:lnTo>
                    <a:pt x="455" y="340"/>
                  </a:lnTo>
                  <a:lnTo>
                    <a:pt x="460" y="359"/>
                  </a:lnTo>
                  <a:lnTo>
                    <a:pt x="463" y="407"/>
                  </a:lnTo>
                  <a:lnTo>
                    <a:pt x="429" y="438"/>
                  </a:lnTo>
                  <a:lnTo>
                    <a:pt x="413" y="444"/>
                  </a:lnTo>
                  <a:lnTo>
                    <a:pt x="354" y="513"/>
                  </a:lnTo>
                  <a:lnTo>
                    <a:pt x="354" y="529"/>
                  </a:lnTo>
                  <a:lnTo>
                    <a:pt x="315" y="539"/>
                  </a:lnTo>
                  <a:lnTo>
                    <a:pt x="290" y="532"/>
                  </a:lnTo>
                  <a:lnTo>
                    <a:pt x="264" y="561"/>
                  </a:lnTo>
                  <a:lnTo>
                    <a:pt x="261" y="577"/>
                  </a:lnTo>
                  <a:lnTo>
                    <a:pt x="233" y="603"/>
                  </a:lnTo>
                  <a:lnTo>
                    <a:pt x="202" y="672"/>
                  </a:lnTo>
                  <a:lnTo>
                    <a:pt x="214" y="722"/>
                  </a:lnTo>
                  <a:lnTo>
                    <a:pt x="176" y="763"/>
                  </a:lnTo>
                  <a:lnTo>
                    <a:pt x="152" y="715"/>
                  </a:lnTo>
                  <a:lnTo>
                    <a:pt x="126" y="715"/>
                  </a:lnTo>
                  <a:lnTo>
                    <a:pt x="94" y="810"/>
                  </a:lnTo>
                  <a:lnTo>
                    <a:pt x="101" y="858"/>
                  </a:lnTo>
                  <a:lnTo>
                    <a:pt x="94" y="899"/>
                  </a:lnTo>
                  <a:lnTo>
                    <a:pt x="72" y="917"/>
                  </a:lnTo>
                  <a:lnTo>
                    <a:pt x="41" y="971"/>
                  </a:lnTo>
                  <a:lnTo>
                    <a:pt x="0" y="975"/>
                  </a:lnTo>
                  <a:lnTo>
                    <a:pt x="9" y="1025"/>
                  </a:lnTo>
                  <a:lnTo>
                    <a:pt x="9" y="1063"/>
                  </a:lnTo>
                  <a:lnTo>
                    <a:pt x="6" y="1088"/>
                  </a:lnTo>
                  <a:lnTo>
                    <a:pt x="12" y="1113"/>
                  </a:lnTo>
                  <a:lnTo>
                    <a:pt x="78" y="1195"/>
                  </a:lnTo>
                  <a:lnTo>
                    <a:pt x="120" y="1258"/>
                  </a:lnTo>
                  <a:lnTo>
                    <a:pt x="129" y="1265"/>
                  </a:lnTo>
                  <a:lnTo>
                    <a:pt x="145" y="1262"/>
                  </a:lnTo>
                  <a:lnTo>
                    <a:pt x="176" y="1278"/>
                  </a:lnTo>
                  <a:lnTo>
                    <a:pt x="186" y="1289"/>
                  </a:lnTo>
                  <a:lnTo>
                    <a:pt x="195" y="1289"/>
                  </a:lnTo>
                  <a:lnTo>
                    <a:pt x="217" y="1305"/>
                  </a:lnTo>
                  <a:lnTo>
                    <a:pt x="240" y="1305"/>
                  </a:lnTo>
                  <a:lnTo>
                    <a:pt x="253" y="1315"/>
                  </a:lnTo>
                  <a:lnTo>
                    <a:pt x="240" y="1347"/>
                  </a:lnTo>
                  <a:lnTo>
                    <a:pt x="290" y="1393"/>
                  </a:lnTo>
                  <a:lnTo>
                    <a:pt x="359" y="1419"/>
                  </a:lnTo>
                  <a:lnTo>
                    <a:pt x="391" y="1422"/>
                  </a:lnTo>
                  <a:lnTo>
                    <a:pt x="429" y="1390"/>
                  </a:lnTo>
                  <a:lnTo>
                    <a:pt x="432" y="1369"/>
                  </a:lnTo>
                  <a:lnTo>
                    <a:pt x="457" y="1356"/>
                  </a:lnTo>
                  <a:lnTo>
                    <a:pt x="482" y="1379"/>
                  </a:lnTo>
                  <a:lnTo>
                    <a:pt x="498" y="1387"/>
                  </a:lnTo>
                  <a:lnTo>
                    <a:pt x="524" y="1382"/>
                  </a:lnTo>
                  <a:lnTo>
                    <a:pt x="602" y="1350"/>
                  </a:lnTo>
                  <a:lnTo>
                    <a:pt x="615" y="1299"/>
                  </a:lnTo>
                  <a:lnTo>
                    <a:pt x="625" y="1299"/>
                  </a:lnTo>
                  <a:lnTo>
                    <a:pt x="644" y="1315"/>
                  </a:lnTo>
                  <a:lnTo>
                    <a:pt x="706" y="1258"/>
                  </a:lnTo>
                  <a:lnTo>
                    <a:pt x="729" y="1271"/>
                  </a:lnTo>
                  <a:lnTo>
                    <a:pt x="782" y="1201"/>
                  </a:lnTo>
                  <a:lnTo>
                    <a:pt x="769" y="1173"/>
                  </a:lnTo>
                  <a:lnTo>
                    <a:pt x="772" y="1126"/>
                  </a:lnTo>
                  <a:lnTo>
                    <a:pt x="827" y="1025"/>
                  </a:lnTo>
                  <a:lnTo>
                    <a:pt x="896" y="763"/>
                  </a:lnTo>
                  <a:lnTo>
                    <a:pt x="908" y="760"/>
                  </a:lnTo>
                  <a:lnTo>
                    <a:pt x="946" y="785"/>
                  </a:lnTo>
                  <a:lnTo>
                    <a:pt x="952" y="801"/>
                  </a:lnTo>
                  <a:lnTo>
                    <a:pt x="971" y="823"/>
                  </a:lnTo>
                  <a:lnTo>
                    <a:pt x="1013" y="813"/>
                  </a:lnTo>
                  <a:lnTo>
                    <a:pt x="1040" y="766"/>
                  </a:lnTo>
                  <a:lnTo>
                    <a:pt x="1066" y="669"/>
                  </a:lnTo>
                  <a:lnTo>
                    <a:pt x="1088" y="630"/>
                  </a:lnTo>
                  <a:lnTo>
                    <a:pt x="1126" y="646"/>
                  </a:lnTo>
                  <a:lnTo>
                    <a:pt x="1151" y="590"/>
                  </a:lnTo>
                  <a:lnTo>
                    <a:pt x="1176" y="580"/>
                  </a:lnTo>
                  <a:lnTo>
                    <a:pt x="1199" y="548"/>
                  </a:lnTo>
                  <a:lnTo>
                    <a:pt x="1218" y="495"/>
                  </a:lnTo>
                  <a:lnTo>
                    <a:pt x="1234" y="483"/>
                  </a:lnTo>
                  <a:lnTo>
                    <a:pt x="1236" y="470"/>
                  </a:lnTo>
                  <a:lnTo>
                    <a:pt x="1224" y="457"/>
                  </a:lnTo>
                  <a:lnTo>
                    <a:pt x="1231" y="378"/>
                  </a:lnTo>
                  <a:lnTo>
                    <a:pt x="1236" y="366"/>
                  </a:lnTo>
                  <a:lnTo>
                    <a:pt x="1249" y="356"/>
                  </a:lnTo>
                  <a:lnTo>
                    <a:pt x="1394" y="447"/>
                  </a:lnTo>
                  <a:lnTo>
                    <a:pt x="1417" y="454"/>
                  </a:lnTo>
                  <a:lnTo>
                    <a:pt x="1423" y="447"/>
                  </a:lnTo>
                  <a:lnTo>
                    <a:pt x="1438" y="369"/>
                  </a:lnTo>
                  <a:lnTo>
                    <a:pt x="1404" y="297"/>
                  </a:lnTo>
                  <a:lnTo>
                    <a:pt x="1388" y="293"/>
                  </a:lnTo>
                  <a:lnTo>
                    <a:pt x="1375" y="258"/>
                  </a:lnTo>
                  <a:lnTo>
                    <a:pt x="1350" y="268"/>
                  </a:lnTo>
                  <a:lnTo>
                    <a:pt x="1325" y="268"/>
                  </a:lnTo>
                  <a:lnTo>
                    <a:pt x="1303" y="255"/>
                  </a:lnTo>
                  <a:lnTo>
                    <a:pt x="1202" y="290"/>
                  </a:lnTo>
                  <a:lnTo>
                    <a:pt x="1192" y="318"/>
                  </a:lnTo>
                  <a:lnTo>
                    <a:pt x="1151" y="331"/>
                  </a:lnTo>
                  <a:lnTo>
                    <a:pt x="1114" y="321"/>
                  </a:lnTo>
                  <a:lnTo>
                    <a:pt x="1098" y="303"/>
                  </a:lnTo>
                  <a:lnTo>
                    <a:pt x="1079" y="343"/>
                  </a:lnTo>
                  <a:lnTo>
                    <a:pt x="1056" y="353"/>
                  </a:lnTo>
                  <a:lnTo>
                    <a:pt x="1035" y="391"/>
                  </a:lnTo>
                  <a:lnTo>
                    <a:pt x="1006" y="397"/>
                  </a:lnTo>
                  <a:lnTo>
                    <a:pt x="942" y="470"/>
                  </a:lnTo>
                  <a:lnTo>
                    <a:pt x="924" y="479"/>
                  </a:lnTo>
                  <a:lnTo>
                    <a:pt x="908" y="508"/>
                  </a:lnTo>
                  <a:lnTo>
                    <a:pt x="861" y="300"/>
                  </a:lnTo>
                  <a:lnTo>
                    <a:pt x="549" y="359"/>
                  </a:lnTo>
                  <a:lnTo>
                    <a:pt x="489" y="3"/>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67" name="Freeform 1094"/>
            <p:cNvSpPr>
              <a:spLocks/>
            </p:cNvSpPr>
            <p:nvPr/>
          </p:nvSpPr>
          <p:spPr bwMode="auto">
            <a:xfrm>
              <a:off x="3813" y="2040"/>
              <a:ext cx="704" cy="305"/>
            </a:xfrm>
            <a:custGeom>
              <a:avLst/>
              <a:gdLst>
                <a:gd name="T0" fmla="*/ 0 w 2814"/>
                <a:gd name="T1" fmla="*/ 4 h 1217"/>
                <a:gd name="T2" fmla="*/ 0 w 2814"/>
                <a:gd name="T3" fmla="*/ 4 h 1217"/>
                <a:gd name="T4" fmla="*/ 1 w 2814"/>
                <a:gd name="T5" fmla="*/ 4 h 1217"/>
                <a:gd name="T6" fmla="*/ 1 w 2814"/>
                <a:gd name="T7" fmla="*/ 3 h 1217"/>
                <a:gd name="T8" fmla="*/ 2 w 2814"/>
                <a:gd name="T9" fmla="*/ 3 h 1217"/>
                <a:gd name="T10" fmla="*/ 2 w 2814"/>
                <a:gd name="T11" fmla="*/ 3 h 1217"/>
                <a:gd name="T12" fmla="*/ 2 w 2814"/>
                <a:gd name="T13" fmla="*/ 3 h 1217"/>
                <a:gd name="T14" fmla="*/ 2 w 2814"/>
                <a:gd name="T15" fmla="*/ 2 h 1217"/>
                <a:gd name="T16" fmla="*/ 3 w 2814"/>
                <a:gd name="T17" fmla="*/ 2 h 1217"/>
                <a:gd name="T18" fmla="*/ 3 w 2814"/>
                <a:gd name="T19" fmla="*/ 2 h 1217"/>
                <a:gd name="T20" fmla="*/ 3 w 2814"/>
                <a:gd name="T21" fmla="*/ 1 h 1217"/>
                <a:gd name="T22" fmla="*/ 4 w 2814"/>
                <a:gd name="T23" fmla="*/ 1 h 1217"/>
                <a:gd name="T24" fmla="*/ 4 w 2814"/>
                <a:gd name="T25" fmla="*/ 1 h 1217"/>
                <a:gd name="T26" fmla="*/ 11 w 2814"/>
                <a:gd name="T27" fmla="*/ 0 h 1217"/>
                <a:gd name="T28" fmla="*/ 11 w 2814"/>
                <a:gd name="T29" fmla="*/ 0 h 1217"/>
                <a:gd name="T30" fmla="*/ 11 w 2814"/>
                <a:gd name="T31" fmla="*/ 1 h 1217"/>
                <a:gd name="T32" fmla="*/ 11 w 2814"/>
                <a:gd name="T33" fmla="*/ 1 h 1217"/>
                <a:gd name="T34" fmla="*/ 11 w 2814"/>
                <a:gd name="T35" fmla="*/ 1 h 1217"/>
                <a:gd name="T36" fmla="*/ 11 w 2814"/>
                <a:gd name="T37" fmla="*/ 1 h 1217"/>
                <a:gd name="T38" fmla="*/ 10 w 2814"/>
                <a:gd name="T39" fmla="*/ 1 h 1217"/>
                <a:gd name="T40" fmla="*/ 10 w 2814"/>
                <a:gd name="T41" fmla="*/ 1 h 1217"/>
                <a:gd name="T42" fmla="*/ 10 w 2814"/>
                <a:gd name="T43" fmla="*/ 1 h 1217"/>
                <a:gd name="T44" fmla="*/ 10 w 2814"/>
                <a:gd name="T45" fmla="*/ 1 h 1217"/>
                <a:gd name="T46" fmla="*/ 11 w 2814"/>
                <a:gd name="T47" fmla="*/ 1 h 1217"/>
                <a:gd name="T48" fmla="*/ 11 w 2814"/>
                <a:gd name="T49" fmla="*/ 1 h 1217"/>
                <a:gd name="T50" fmla="*/ 11 w 2814"/>
                <a:gd name="T51" fmla="*/ 1 h 1217"/>
                <a:gd name="T52" fmla="*/ 11 w 2814"/>
                <a:gd name="T53" fmla="*/ 1 h 1217"/>
                <a:gd name="T54" fmla="*/ 11 w 2814"/>
                <a:gd name="T55" fmla="*/ 2 h 1217"/>
                <a:gd name="T56" fmla="*/ 11 w 2814"/>
                <a:gd name="T57" fmla="*/ 2 h 1217"/>
                <a:gd name="T58" fmla="*/ 10 w 2814"/>
                <a:gd name="T59" fmla="*/ 2 h 1217"/>
                <a:gd name="T60" fmla="*/ 10 w 2814"/>
                <a:gd name="T61" fmla="*/ 2 h 1217"/>
                <a:gd name="T62" fmla="*/ 10 w 2814"/>
                <a:gd name="T63" fmla="*/ 2 h 1217"/>
                <a:gd name="T64" fmla="*/ 10 w 2814"/>
                <a:gd name="T65" fmla="*/ 2 h 1217"/>
                <a:gd name="T66" fmla="*/ 10 w 2814"/>
                <a:gd name="T67" fmla="*/ 2 h 1217"/>
                <a:gd name="T68" fmla="*/ 10 w 2814"/>
                <a:gd name="T69" fmla="*/ 2 h 1217"/>
                <a:gd name="T70" fmla="*/ 10 w 2814"/>
                <a:gd name="T71" fmla="*/ 3 h 1217"/>
                <a:gd name="T72" fmla="*/ 10 w 2814"/>
                <a:gd name="T73" fmla="*/ 3 h 1217"/>
                <a:gd name="T74" fmla="*/ 11 w 2814"/>
                <a:gd name="T75" fmla="*/ 3 h 1217"/>
                <a:gd name="T76" fmla="*/ 11 w 2814"/>
                <a:gd name="T77" fmla="*/ 3 h 1217"/>
                <a:gd name="T78" fmla="*/ 10 w 2814"/>
                <a:gd name="T79" fmla="*/ 3 h 1217"/>
                <a:gd name="T80" fmla="*/ 10 w 2814"/>
                <a:gd name="T81" fmla="*/ 4 h 1217"/>
                <a:gd name="T82" fmla="*/ 10 w 2814"/>
                <a:gd name="T83" fmla="*/ 4 h 1217"/>
                <a:gd name="T84" fmla="*/ 9 w 2814"/>
                <a:gd name="T85" fmla="*/ 4 h 1217"/>
                <a:gd name="T86" fmla="*/ 9 w 2814"/>
                <a:gd name="T87" fmla="*/ 5 h 1217"/>
                <a:gd name="T88" fmla="*/ 7 w 2814"/>
                <a:gd name="T89" fmla="*/ 4 h 1217"/>
                <a:gd name="T90" fmla="*/ 5 w 2814"/>
                <a:gd name="T91" fmla="*/ 4 h 1217"/>
                <a:gd name="T92" fmla="*/ 5 w 2814"/>
                <a:gd name="T93" fmla="*/ 4 h 1217"/>
                <a:gd name="T94" fmla="*/ 3 w 2814"/>
                <a:gd name="T95" fmla="*/ 4 h 1217"/>
                <a:gd name="T96" fmla="*/ 3 w 2814"/>
                <a:gd name="T97" fmla="*/ 4 h 1217"/>
                <a:gd name="T98" fmla="*/ 0 w 2814"/>
                <a:gd name="T99" fmla="*/ 4 h 1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14" h="1217">
                  <a:moveTo>
                    <a:pt x="0" y="1076"/>
                  </a:moveTo>
                  <a:lnTo>
                    <a:pt x="9" y="981"/>
                  </a:lnTo>
                  <a:lnTo>
                    <a:pt x="38" y="981"/>
                  </a:lnTo>
                  <a:lnTo>
                    <a:pt x="50" y="978"/>
                  </a:lnTo>
                  <a:lnTo>
                    <a:pt x="75" y="953"/>
                  </a:lnTo>
                  <a:lnTo>
                    <a:pt x="79" y="927"/>
                  </a:lnTo>
                  <a:lnTo>
                    <a:pt x="75" y="911"/>
                  </a:lnTo>
                  <a:lnTo>
                    <a:pt x="88" y="890"/>
                  </a:lnTo>
                  <a:lnTo>
                    <a:pt x="110" y="858"/>
                  </a:lnTo>
                  <a:lnTo>
                    <a:pt x="176" y="829"/>
                  </a:lnTo>
                  <a:lnTo>
                    <a:pt x="252" y="810"/>
                  </a:lnTo>
                  <a:lnTo>
                    <a:pt x="328" y="744"/>
                  </a:lnTo>
                  <a:lnTo>
                    <a:pt x="359" y="732"/>
                  </a:lnTo>
                  <a:lnTo>
                    <a:pt x="404" y="688"/>
                  </a:lnTo>
                  <a:lnTo>
                    <a:pt x="417" y="650"/>
                  </a:lnTo>
                  <a:lnTo>
                    <a:pt x="423" y="646"/>
                  </a:lnTo>
                  <a:lnTo>
                    <a:pt x="441" y="650"/>
                  </a:lnTo>
                  <a:lnTo>
                    <a:pt x="454" y="631"/>
                  </a:lnTo>
                  <a:lnTo>
                    <a:pt x="460" y="621"/>
                  </a:lnTo>
                  <a:lnTo>
                    <a:pt x="486" y="597"/>
                  </a:lnTo>
                  <a:lnTo>
                    <a:pt x="495" y="600"/>
                  </a:lnTo>
                  <a:lnTo>
                    <a:pt x="518" y="611"/>
                  </a:lnTo>
                  <a:lnTo>
                    <a:pt x="542" y="600"/>
                  </a:lnTo>
                  <a:lnTo>
                    <a:pt x="545" y="587"/>
                  </a:lnTo>
                  <a:lnTo>
                    <a:pt x="587" y="555"/>
                  </a:lnTo>
                  <a:lnTo>
                    <a:pt x="615" y="542"/>
                  </a:lnTo>
                  <a:lnTo>
                    <a:pt x="665" y="539"/>
                  </a:lnTo>
                  <a:lnTo>
                    <a:pt x="720" y="448"/>
                  </a:lnTo>
                  <a:lnTo>
                    <a:pt x="763" y="422"/>
                  </a:lnTo>
                  <a:lnTo>
                    <a:pt x="766" y="398"/>
                  </a:lnTo>
                  <a:lnTo>
                    <a:pt x="773" y="372"/>
                  </a:lnTo>
                  <a:lnTo>
                    <a:pt x="770" y="340"/>
                  </a:lnTo>
                  <a:lnTo>
                    <a:pt x="776" y="315"/>
                  </a:lnTo>
                  <a:lnTo>
                    <a:pt x="776" y="306"/>
                  </a:lnTo>
                  <a:lnTo>
                    <a:pt x="864" y="290"/>
                  </a:lnTo>
                  <a:lnTo>
                    <a:pt x="858" y="306"/>
                  </a:lnTo>
                  <a:lnTo>
                    <a:pt x="946" y="297"/>
                  </a:lnTo>
                  <a:lnTo>
                    <a:pt x="981" y="287"/>
                  </a:lnTo>
                  <a:lnTo>
                    <a:pt x="997" y="294"/>
                  </a:lnTo>
                  <a:lnTo>
                    <a:pt x="1842" y="154"/>
                  </a:lnTo>
                  <a:lnTo>
                    <a:pt x="2647" y="0"/>
                  </a:lnTo>
                  <a:lnTo>
                    <a:pt x="2660" y="15"/>
                  </a:lnTo>
                  <a:lnTo>
                    <a:pt x="2666" y="28"/>
                  </a:lnTo>
                  <a:lnTo>
                    <a:pt x="2687" y="41"/>
                  </a:lnTo>
                  <a:lnTo>
                    <a:pt x="2703" y="47"/>
                  </a:lnTo>
                  <a:lnTo>
                    <a:pt x="2716" y="66"/>
                  </a:lnTo>
                  <a:lnTo>
                    <a:pt x="2729" y="79"/>
                  </a:lnTo>
                  <a:lnTo>
                    <a:pt x="2745" y="116"/>
                  </a:lnTo>
                  <a:lnTo>
                    <a:pt x="2738" y="129"/>
                  </a:lnTo>
                  <a:lnTo>
                    <a:pt x="2741" y="132"/>
                  </a:lnTo>
                  <a:lnTo>
                    <a:pt x="2729" y="132"/>
                  </a:lnTo>
                  <a:lnTo>
                    <a:pt x="2725" y="119"/>
                  </a:lnTo>
                  <a:lnTo>
                    <a:pt x="2700" y="126"/>
                  </a:lnTo>
                  <a:lnTo>
                    <a:pt x="2684" y="126"/>
                  </a:lnTo>
                  <a:lnTo>
                    <a:pt x="2669" y="119"/>
                  </a:lnTo>
                  <a:lnTo>
                    <a:pt x="2656" y="122"/>
                  </a:lnTo>
                  <a:lnTo>
                    <a:pt x="2666" y="138"/>
                  </a:lnTo>
                  <a:lnTo>
                    <a:pt x="2663" y="148"/>
                  </a:lnTo>
                  <a:lnTo>
                    <a:pt x="2586" y="183"/>
                  </a:lnTo>
                  <a:lnTo>
                    <a:pt x="2571" y="199"/>
                  </a:lnTo>
                  <a:lnTo>
                    <a:pt x="2543" y="227"/>
                  </a:lnTo>
                  <a:lnTo>
                    <a:pt x="2495" y="233"/>
                  </a:lnTo>
                  <a:lnTo>
                    <a:pt x="2485" y="265"/>
                  </a:lnTo>
                  <a:lnTo>
                    <a:pt x="2485" y="274"/>
                  </a:lnTo>
                  <a:lnTo>
                    <a:pt x="2495" y="278"/>
                  </a:lnTo>
                  <a:lnTo>
                    <a:pt x="2511" y="274"/>
                  </a:lnTo>
                  <a:lnTo>
                    <a:pt x="2562" y="249"/>
                  </a:lnTo>
                  <a:lnTo>
                    <a:pt x="2612" y="236"/>
                  </a:lnTo>
                  <a:lnTo>
                    <a:pt x="2640" y="217"/>
                  </a:lnTo>
                  <a:lnTo>
                    <a:pt x="2687" y="220"/>
                  </a:lnTo>
                  <a:lnTo>
                    <a:pt x="2694" y="227"/>
                  </a:lnTo>
                  <a:lnTo>
                    <a:pt x="2687" y="255"/>
                  </a:lnTo>
                  <a:lnTo>
                    <a:pt x="2694" y="268"/>
                  </a:lnTo>
                  <a:lnTo>
                    <a:pt x="2706" y="278"/>
                  </a:lnTo>
                  <a:lnTo>
                    <a:pt x="2725" y="271"/>
                  </a:lnTo>
                  <a:lnTo>
                    <a:pt x="2732" y="255"/>
                  </a:lnTo>
                  <a:lnTo>
                    <a:pt x="2761" y="220"/>
                  </a:lnTo>
                  <a:lnTo>
                    <a:pt x="2785" y="220"/>
                  </a:lnTo>
                  <a:lnTo>
                    <a:pt x="2801" y="258"/>
                  </a:lnTo>
                  <a:lnTo>
                    <a:pt x="2807" y="321"/>
                  </a:lnTo>
                  <a:lnTo>
                    <a:pt x="2814" y="340"/>
                  </a:lnTo>
                  <a:lnTo>
                    <a:pt x="2814" y="353"/>
                  </a:lnTo>
                  <a:lnTo>
                    <a:pt x="2772" y="385"/>
                  </a:lnTo>
                  <a:lnTo>
                    <a:pt x="2764" y="409"/>
                  </a:lnTo>
                  <a:lnTo>
                    <a:pt x="2757" y="425"/>
                  </a:lnTo>
                  <a:lnTo>
                    <a:pt x="2725" y="451"/>
                  </a:lnTo>
                  <a:lnTo>
                    <a:pt x="2703" y="460"/>
                  </a:lnTo>
                  <a:lnTo>
                    <a:pt x="2678" y="476"/>
                  </a:lnTo>
                  <a:lnTo>
                    <a:pt x="2624" y="473"/>
                  </a:lnTo>
                  <a:lnTo>
                    <a:pt x="2605" y="467"/>
                  </a:lnTo>
                  <a:lnTo>
                    <a:pt x="2599" y="473"/>
                  </a:lnTo>
                  <a:lnTo>
                    <a:pt x="2593" y="473"/>
                  </a:lnTo>
                  <a:lnTo>
                    <a:pt x="2583" y="448"/>
                  </a:lnTo>
                  <a:lnTo>
                    <a:pt x="2583" y="435"/>
                  </a:lnTo>
                  <a:lnTo>
                    <a:pt x="2574" y="425"/>
                  </a:lnTo>
                  <a:lnTo>
                    <a:pt x="2562" y="422"/>
                  </a:lnTo>
                  <a:lnTo>
                    <a:pt x="2552" y="432"/>
                  </a:lnTo>
                  <a:lnTo>
                    <a:pt x="2562" y="480"/>
                  </a:lnTo>
                  <a:lnTo>
                    <a:pt x="2552" y="496"/>
                  </a:lnTo>
                  <a:lnTo>
                    <a:pt x="2546" y="489"/>
                  </a:lnTo>
                  <a:lnTo>
                    <a:pt x="2562" y="510"/>
                  </a:lnTo>
                  <a:lnTo>
                    <a:pt x="2583" y="514"/>
                  </a:lnTo>
                  <a:lnTo>
                    <a:pt x="2605" y="539"/>
                  </a:lnTo>
                  <a:lnTo>
                    <a:pt x="2589" y="568"/>
                  </a:lnTo>
                  <a:lnTo>
                    <a:pt x="2599" y="584"/>
                  </a:lnTo>
                  <a:lnTo>
                    <a:pt x="2539" y="659"/>
                  </a:lnTo>
                  <a:lnTo>
                    <a:pt x="2520" y="662"/>
                  </a:lnTo>
                  <a:lnTo>
                    <a:pt x="2485" y="650"/>
                  </a:lnTo>
                  <a:lnTo>
                    <a:pt x="2461" y="650"/>
                  </a:lnTo>
                  <a:lnTo>
                    <a:pt x="2458" y="662"/>
                  </a:lnTo>
                  <a:lnTo>
                    <a:pt x="2480" y="678"/>
                  </a:lnTo>
                  <a:lnTo>
                    <a:pt x="2546" y="675"/>
                  </a:lnTo>
                  <a:lnTo>
                    <a:pt x="2586" y="662"/>
                  </a:lnTo>
                  <a:lnTo>
                    <a:pt x="2647" y="634"/>
                  </a:lnTo>
                  <a:lnTo>
                    <a:pt x="2653" y="611"/>
                  </a:lnTo>
                  <a:lnTo>
                    <a:pt x="2669" y="618"/>
                  </a:lnTo>
                  <a:lnTo>
                    <a:pt x="2690" y="637"/>
                  </a:lnTo>
                  <a:lnTo>
                    <a:pt x="2669" y="688"/>
                  </a:lnTo>
                  <a:lnTo>
                    <a:pt x="2621" y="741"/>
                  </a:lnTo>
                  <a:lnTo>
                    <a:pt x="2565" y="751"/>
                  </a:lnTo>
                  <a:lnTo>
                    <a:pt x="2543" y="763"/>
                  </a:lnTo>
                  <a:lnTo>
                    <a:pt x="2477" y="773"/>
                  </a:lnTo>
                  <a:lnTo>
                    <a:pt x="2422" y="864"/>
                  </a:lnTo>
                  <a:lnTo>
                    <a:pt x="2397" y="868"/>
                  </a:lnTo>
                  <a:lnTo>
                    <a:pt x="2397" y="880"/>
                  </a:lnTo>
                  <a:lnTo>
                    <a:pt x="2400" y="884"/>
                  </a:lnTo>
                  <a:lnTo>
                    <a:pt x="2337" y="924"/>
                  </a:lnTo>
                  <a:lnTo>
                    <a:pt x="2302" y="969"/>
                  </a:lnTo>
                  <a:lnTo>
                    <a:pt x="2268" y="1047"/>
                  </a:lnTo>
                  <a:lnTo>
                    <a:pt x="2249" y="1142"/>
                  </a:lnTo>
                  <a:lnTo>
                    <a:pt x="2233" y="1167"/>
                  </a:lnTo>
                  <a:lnTo>
                    <a:pt x="2201" y="1180"/>
                  </a:lnTo>
                  <a:lnTo>
                    <a:pt x="2070" y="1205"/>
                  </a:lnTo>
                  <a:lnTo>
                    <a:pt x="2057" y="1217"/>
                  </a:lnTo>
                  <a:lnTo>
                    <a:pt x="1624" y="918"/>
                  </a:lnTo>
                  <a:lnTo>
                    <a:pt x="1259" y="965"/>
                  </a:lnTo>
                  <a:lnTo>
                    <a:pt x="1249" y="914"/>
                  </a:lnTo>
                  <a:lnTo>
                    <a:pt x="1186" y="864"/>
                  </a:lnTo>
                  <a:lnTo>
                    <a:pt x="1154" y="880"/>
                  </a:lnTo>
                  <a:lnTo>
                    <a:pt x="1142" y="864"/>
                  </a:lnTo>
                  <a:lnTo>
                    <a:pt x="1148" y="852"/>
                  </a:lnTo>
                  <a:lnTo>
                    <a:pt x="1145" y="839"/>
                  </a:lnTo>
                  <a:lnTo>
                    <a:pt x="720" y="890"/>
                  </a:lnTo>
                  <a:lnTo>
                    <a:pt x="707" y="890"/>
                  </a:lnTo>
                  <a:lnTo>
                    <a:pt x="697" y="902"/>
                  </a:lnTo>
                  <a:lnTo>
                    <a:pt x="612" y="940"/>
                  </a:lnTo>
                  <a:lnTo>
                    <a:pt x="609" y="959"/>
                  </a:lnTo>
                  <a:lnTo>
                    <a:pt x="580" y="959"/>
                  </a:lnTo>
                  <a:lnTo>
                    <a:pt x="486" y="1006"/>
                  </a:lnTo>
                  <a:lnTo>
                    <a:pt x="0" y="1076"/>
                  </a:lnTo>
                  <a:close/>
                </a:path>
              </a:pathLst>
            </a:custGeom>
            <a:noFill/>
            <a:ln w="9525">
              <a:solidFill>
                <a:schemeClr val="tx1"/>
              </a:solidFill>
              <a:round/>
              <a:headEnd/>
              <a:tailEnd/>
            </a:ln>
          </p:spPr>
          <p:txBody>
            <a:bodyPr/>
            <a:lstStyle/>
            <a:p>
              <a:endParaRPr lang="en-US"/>
            </a:p>
          </p:txBody>
        </p:sp>
        <p:sp>
          <p:nvSpPr>
            <p:cNvPr id="16468" name="Freeform 1095"/>
            <p:cNvSpPr>
              <a:spLocks/>
            </p:cNvSpPr>
            <p:nvPr/>
          </p:nvSpPr>
          <p:spPr bwMode="auto">
            <a:xfrm>
              <a:off x="3813" y="2040"/>
              <a:ext cx="704" cy="305"/>
            </a:xfrm>
            <a:custGeom>
              <a:avLst/>
              <a:gdLst>
                <a:gd name="T0" fmla="*/ 0 w 2814"/>
                <a:gd name="T1" fmla="*/ 4 h 1217"/>
                <a:gd name="T2" fmla="*/ 0 w 2814"/>
                <a:gd name="T3" fmla="*/ 4 h 1217"/>
                <a:gd name="T4" fmla="*/ 1 w 2814"/>
                <a:gd name="T5" fmla="*/ 4 h 1217"/>
                <a:gd name="T6" fmla="*/ 1 w 2814"/>
                <a:gd name="T7" fmla="*/ 3 h 1217"/>
                <a:gd name="T8" fmla="*/ 2 w 2814"/>
                <a:gd name="T9" fmla="*/ 3 h 1217"/>
                <a:gd name="T10" fmla="*/ 2 w 2814"/>
                <a:gd name="T11" fmla="*/ 3 h 1217"/>
                <a:gd name="T12" fmla="*/ 2 w 2814"/>
                <a:gd name="T13" fmla="*/ 3 h 1217"/>
                <a:gd name="T14" fmla="*/ 2 w 2814"/>
                <a:gd name="T15" fmla="*/ 2 h 1217"/>
                <a:gd name="T16" fmla="*/ 3 w 2814"/>
                <a:gd name="T17" fmla="*/ 2 h 1217"/>
                <a:gd name="T18" fmla="*/ 3 w 2814"/>
                <a:gd name="T19" fmla="*/ 2 h 1217"/>
                <a:gd name="T20" fmla="*/ 3 w 2814"/>
                <a:gd name="T21" fmla="*/ 1 h 1217"/>
                <a:gd name="T22" fmla="*/ 4 w 2814"/>
                <a:gd name="T23" fmla="*/ 1 h 1217"/>
                <a:gd name="T24" fmla="*/ 4 w 2814"/>
                <a:gd name="T25" fmla="*/ 1 h 1217"/>
                <a:gd name="T26" fmla="*/ 11 w 2814"/>
                <a:gd name="T27" fmla="*/ 0 h 1217"/>
                <a:gd name="T28" fmla="*/ 11 w 2814"/>
                <a:gd name="T29" fmla="*/ 0 h 1217"/>
                <a:gd name="T30" fmla="*/ 11 w 2814"/>
                <a:gd name="T31" fmla="*/ 1 h 1217"/>
                <a:gd name="T32" fmla="*/ 11 w 2814"/>
                <a:gd name="T33" fmla="*/ 1 h 1217"/>
                <a:gd name="T34" fmla="*/ 11 w 2814"/>
                <a:gd name="T35" fmla="*/ 1 h 1217"/>
                <a:gd name="T36" fmla="*/ 11 w 2814"/>
                <a:gd name="T37" fmla="*/ 1 h 1217"/>
                <a:gd name="T38" fmla="*/ 10 w 2814"/>
                <a:gd name="T39" fmla="*/ 1 h 1217"/>
                <a:gd name="T40" fmla="*/ 10 w 2814"/>
                <a:gd name="T41" fmla="*/ 1 h 1217"/>
                <a:gd name="T42" fmla="*/ 10 w 2814"/>
                <a:gd name="T43" fmla="*/ 1 h 1217"/>
                <a:gd name="T44" fmla="*/ 10 w 2814"/>
                <a:gd name="T45" fmla="*/ 1 h 1217"/>
                <a:gd name="T46" fmla="*/ 11 w 2814"/>
                <a:gd name="T47" fmla="*/ 1 h 1217"/>
                <a:gd name="T48" fmla="*/ 11 w 2814"/>
                <a:gd name="T49" fmla="*/ 1 h 1217"/>
                <a:gd name="T50" fmla="*/ 11 w 2814"/>
                <a:gd name="T51" fmla="*/ 1 h 1217"/>
                <a:gd name="T52" fmla="*/ 11 w 2814"/>
                <a:gd name="T53" fmla="*/ 1 h 1217"/>
                <a:gd name="T54" fmla="*/ 11 w 2814"/>
                <a:gd name="T55" fmla="*/ 2 h 1217"/>
                <a:gd name="T56" fmla="*/ 11 w 2814"/>
                <a:gd name="T57" fmla="*/ 2 h 1217"/>
                <a:gd name="T58" fmla="*/ 10 w 2814"/>
                <a:gd name="T59" fmla="*/ 2 h 1217"/>
                <a:gd name="T60" fmla="*/ 10 w 2814"/>
                <a:gd name="T61" fmla="*/ 2 h 1217"/>
                <a:gd name="T62" fmla="*/ 10 w 2814"/>
                <a:gd name="T63" fmla="*/ 2 h 1217"/>
                <a:gd name="T64" fmla="*/ 10 w 2814"/>
                <a:gd name="T65" fmla="*/ 2 h 1217"/>
                <a:gd name="T66" fmla="*/ 10 w 2814"/>
                <a:gd name="T67" fmla="*/ 2 h 1217"/>
                <a:gd name="T68" fmla="*/ 10 w 2814"/>
                <a:gd name="T69" fmla="*/ 2 h 1217"/>
                <a:gd name="T70" fmla="*/ 10 w 2814"/>
                <a:gd name="T71" fmla="*/ 3 h 1217"/>
                <a:gd name="T72" fmla="*/ 10 w 2814"/>
                <a:gd name="T73" fmla="*/ 3 h 1217"/>
                <a:gd name="T74" fmla="*/ 11 w 2814"/>
                <a:gd name="T75" fmla="*/ 3 h 1217"/>
                <a:gd name="T76" fmla="*/ 11 w 2814"/>
                <a:gd name="T77" fmla="*/ 3 h 1217"/>
                <a:gd name="T78" fmla="*/ 10 w 2814"/>
                <a:gd name="T79" fmla="*/ 3 h 1217"/>
                <a:gd name="T80" fmla="*/ 10 w 2814"/>
                <a:gd name="T81" fmla="*/ 4 h 1217"/>
                <a:gd name="T82" fmla="*/ 10 w 2814"/>
                <a:gd name="T83" fmla="*/ 4 h 1217"/>
                <a:gd name="T84" fmla="*/ 9 w 2814"/>
                <a:gd name="T85" fmla="*/ 4 h 1217"/>
                <a:gd name="T86" fmla="*/ 9 w 2814"/>
                <a:gd name="T87" fmla="*/ 5 h 1217"/>
                <a:gd name="T88" fmla="*/ 7 w 2814"/>
                <a:gd name="T89" fmla="*/ 4 h 1217"/>
                <a:gd name="T90" fmla="*/ 5 w 2814"/>
                <a:gd name="T91" fmla="*/ 4 h 1217"/>
                <a:gd name="T92" fmla="*/ 5 w 2814"/>
                <a:gd name="T93" fmla="*/ 4 h 1217"/>
                <a:gd name="T94" fmla="*/ 3 w 2814"/>
                <a:gd name="T95" fmla="*/ 4 h 1217"/>
                <a:gd name="T96" fmla="*/ 3 w 2814"/>
                <a:gd name="T97" fmla="*/ 4 h 1217"/>
                <a:gd name="T98" fmla="*/ 0 w 2814"/>
                <a:gd name="T99" fmla="*/ 4 h 121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14" h="1217">
                  <a:moveTo>
                    <a:pt x="0" y="1076"/>
                  </a:moveTo>
                  <a:lnTo>
                    <a:pt x="9" y="981"/>
                  </a:lnTo>
                  <a:lnTo>
                    <a:pt x="38" y="981"/>
                  </a:lnTo>
                  <a:lnTo>
                    <a:pt x="50" y="978"/>
                  </a:lnTo>
                  <a:lnTo>
                    <a:pt x="75" y="953"/>
                  </a:lnTo>
                  <a:lnTo>
                    <a:pt x="79" y="927"/>
                  </a:lnTo>
                  <a:lnTo>
                    <a:pt x="75" y="911"/>
                  </a:lnTo>
                  <a:lnTo>
                    <a:pt x="88" y="890"/>
                  </a:lnTo>
                  <a:lnTo>
                    <a:pt x="110" y="858"/>
                  </a:lnTo>
                  <a:lnTo>
                    <a:pt x="176" y="829"/>
                  </a:lnTo>
                  <a:lnTo>
                    <a:pt x="252" y="810"/>
                  </a:lnTo>
                  <a:lnTo>
                    <a:pt x="328" y="744"/>
                  </a:lnTo>
                  <a:lnTo>
                    <a:pt x="359" y="732"/>
                  </a:lnTo>
                  <a:lnTo>
                    <a:pt x="404" y="688"/>
                  </a:lnTo>
                  <a:lnTo>
                    <a:pt x="417" y="650"/>
                  </a:lnTo>
                  <a:lnTo>
                    <a:pt x="423" y="646"/>
                  </a:lnTo>
                  <a:lnTo>
                    <a:pt x="441" y="650"/>
                  </a:lnTo>
                  <a:lnTo>
                    <a:pt x="454" y="631"/>
                  </a:lnTo>
                  <a:lnTo>
                    <a:pt x="460" y="621"/>
                  </a:lnTo>
                  <a:lnTo>
                    <a:pt x="486" y="597"/>
                  </a:lnTo>
                  <a:lnTo>
                    <a:pt x="495" y="600"/>
                  </a:lnTo>
                  <a:lnTo>
                    <a:pt x="518" y="611"/>
                  </a:lnTo>
                  <a:lnTo>
                    <a:pt x="542" y="600"/>
                  </a:lnTo>
                  <a:lnTo>
                    <a:pt x="545" y="587"/>
                  </a:lnTo>
                  <a:lnTo>
                    <a:pt x="587" y="555"/>
                  </a:lnTo>
                  <a:lnTo>
                    <a:pt x="615" y="542"/>
                  </a:lnTo>
                  <a:lnTo>
                    <a:pt x="665" y="539"/>
                  </a:lnTo>
                  <a:lnTo>
                    <a:pt x="720" y="448"/>
                  </a:lnTo>
                  <a:lnTo>
                    <a:pt x="763" y="422"/>
                  </a:lnTo>
                  <a:lnTo>
                    <a:pt x="766" y="398"/>
                  </a:lnTo>
                  <a:lnTo>
                    <a:pt x="773" y="372"/>
                  </a:lnTo>
                  <a:lnTo>
                    <a:pt x="770" y="340"/>
                  </a:lnTo>
                  <a:lnTo>
                    <a:pt x="776" y="315"/>
                  </a:lnTo>
                  <a:lnTo>
                    <a:pt x="776" y="306"/>
                  </a:lnTo>
                  <a:lnTo>
                    <a:pt x="864" y="290"/>
                  </a:lnTo>
                  <a:lnTo>
                    <a:pt x="858" y="306"/>
                  </a:lnTo>
                  <a:lnTo>
                    <a:pt x="946" y="297"/>
                  </a:lnTo>
                  <a:lnTo>
                    <a:pt x="981" y="287"/>
                  </a:lnTo>
                  <a:lnTo>
                    <a:pt x="997" y="294"/>
                  </a:lnTo>
                  <a:lnTo>
                    <a:pt x="1842" y="154"/>
                  </a:lnTo>
                  <a:lnTo>
                    <a:pt x="2647" y="0"/>
                  </a:lnTo>
                  <a:lnTo>
                    <a:pt x="2660" y="15"/>
                  </a:lnTo>
                  <a:lnTo>
                    <a:pt x="2666" y="28"/>
                  </a:lnTo>
                  <a:lnTo>
                    <a:pt x="2687" y="41"/>
                  </a:lnTo>
                  <a:lnTo>
                    <a:pt x="2703" y="47"/>
                  </a:lnTo>
                  <a:lnTo>
                    <a:pt x="2716" y="66"/>
                  </a:lnTo>
                  <a:lnTo>
                    <a:pt x="2729" y="79"/>
                  </a:lnTo>
                  <a:lnTo>
                    <a:pt x="2745" y="116"/>
                  </a:lnTo>
                  <a:lnTo>
                    <a:pt x="2738" y="129"/>
                  </a:lnTo>
                  <a:lnTo>
                    <a:pt x="2741" y="132"/>
                  </a:lnTo>
                  <a:lnTo>
                    <a:pt x="2729" y="132"/>
                  </a:lnTo>
                  <a:lnTo>
                    <a:pt x="2725" y="119"/>
                  </a:lnTo>
                  <a:lnTo>
                    <a:pt x="2700" y="126"/>
                  </a:lnTo>
                  <a:lnTo>
                    <a:pt x="2684" y="126"/>
                  </a:lnTo>
                  <a:lnTo>
                    <a:pt x="2669" y="119"/>
                  </a:lnTo>
                  <a:lnTo>
                    <a:pt x="2656" y="122"/>
                  </a:lnTo>
                  <a:lnTo>
                    <a:pt x="2666" y="138"/>
                  </a:lnTo>
                  <a:lnTo>
                    <a:pt x="2663" y="148"/>
                  </a:lnTo>
                  <a:lnTo>
                    <a:pt x="2586" y="183"/>
                  </a:lnTo>
                  <a:lnTo>
                    <a:pt x="2571" y="199"/>
                  </a:lnTo>
                  <a:lnTo>
                    <a:pt x="2543" y="227"/>
                  </a:lnTo>
                  <a:lnTo>
                    <a:pt x="2495" y="233"/>
                  </a:lnTo>
                  <a:lnTo>
                    <a:pt x="2485" y="265"/>
                  </a:lnTo>
                  <a:lnTo>
                    <a:pt x="2485" y="274"/>
                  </a:lnTo>
                  <a:lnTo>
                    <a:pt x="2495" y="278"/>
                  </a:lnTo>
                  <a:lnTo>
                    <a:pt x="2511" y="274"/>
                  </a:lnTo>
                  <a:lnTo>
                    <a:pt x="2562" y="249"/>
                  </a:lnTo>
                  <a:lnTo>
                    <a:pt x="2612" y="236"/>
                  </a:lnTo>
                  <a:lnTo>
                    <a:pt x="2640" y="217"/>
                  </a:lnTo>
                  <a:lnTo>
                    <a:pt x="2687" y="220"/>
                  </a:lnTo>
                  <a:lnTo>
                    <a:pt x="2694" y="227"/>
                  </a:lnTo>
                  <a:lnTo>
                    <a:pt x="2687" y="255"/>
                  </a:lnTo>
                  <a:lnTo>
                    <a:pt x="2694" y="268"/>
                  </a:lnTo>
                  <a:lnTo>
                    <a:pt x="2706" y="278"/>
                  </a:lnTo>
                  <a:lnTo>
                    <a:pt x="2725" y="271"/>
                  </a:lnTo>
                  <a:lnTo>
                    <a:pt x="2732" y="255"/>
                  </a:lnTo>
                  <a:lnTo>
                    <a:pt x="2761" y="220"/>
                  </a:lnTo>
                  <a:lnTo>
                    <a:pt x="2785" y="220"/>
                  </a:lnTo>
                  <a:lnTo>
                    <a:pt x="2801" y="258"/>
                  </a:lnTo>
                  <a:lnTo>
                    <a:pt x="2807" y="321"/>
                  </a:lnTo>
                  <a:lnTo>
                    <a:pt x="2814" y="340"/>
                  </a:lnTo>
                  <a:lnTo>
                    <a:pt x="2814" y="353"/>
                  </a:lnTo>
                  <a:lnTo>
                    <a:pt x="2772" y="385"/>
                  </a:lnTo>
                  <a:lnTo>
                    <a:pt x="2764" y="409"/>
                  </a:lnTo>
                  <a:lnTo>
                    <a:pt x="2757" y="425"/>
                  </a:lnTo>
                  <a:lnTo>
                    <a:pt x="2725" y="451"/>
                  </a:lnTo>
                  <a:lnTo>
                    <a:pt x="2703" y="460"/>
                  </a:lnTo>
                  <a:lnTo>
                    <a:pt x="2678" y="476"/>
                  </a:lnTo>
                  <a:lnTo>
                    <a:pt x="2624" y="473"/>
                  </a:lnTo>
                  <a:lnTo>
                    <a:pt x="2605" y="467"/>
                  </a:lnTo>
                  <a:lnTo>
                    <a:pt x="2599" y="473"/>
                  </a:lnTo>
                  <a:lnTo>
                    <a:pt x="2593" y="473"/>
                  </a:lnTo>
                  <a:lnTo>
                    <a:pt x="2583" y="448"/>
                  </a:lnTo>
                  <a:lnTo>
                    <a:pt x="2583" y="435"/>
                  </a:lnTo>
                  <a:lnTo>
                    <a:pt x="2574" y="425"/>
                  </a:lnTo>
                  <a:lnTo>
                    <a:pt x="2562" y="422"/>
                  </a:lnTo>
                  <a:lnTo>
                    <a:pt x="2552" y="432"/>
                  </a:lnTo>
                  <a:lnTo>
                    <a:pt x="2562" y="480"/>
                  </a:lnTo>
                  <a:lnTo>
                    <a:pt x="2552" y="496"/>
                  </a:lnTo>
                  <a:lnTo>
                    <a:pt x="2546" y="489"/>
                  </a:lnTo>
                  <a:lnTo>
                    <a:pt x="2562" y="510"/>
                  </a:lnTo>
                  <a:lnTo>
                    <a:pt x="2583" y="514"/>
                  </a:lnTo>
                  <a:lnTo>
                    <a:pt x="2605" y="539"/>
                  </a:lnTo>
                  <a:lnTo>
                    <a:pt x="2589" y="568"/>
                  </a:lnTo>
                  <a:lnTo>
                    <a:pt x="2599" y="584"/>
                  </a:lnTo>
                  <a:lnTo>
                    <a:pt x="2539" y="659"/>
                  </a:lnTo>
                  <a:lnTo>
                    <a:pt x="2520" y="662"/>
                  </a:lnTo>
                  <a:lnTo>
                    <a:pt x="2485" y="650"/>
                  </a:lnTo>
                  <a:lnTo>
                    <a:pt x="2461" y="650"/>
                  </a:lnTo>
                  <a:lnTo>
                    <a:pt x="2458" y="662"/>
                  </a:lnTo>
                  <a:lnTo>
                    <a:pt x="2480" y="678"/>
                  </a:lnTo>
                  <a:lnTo>
                    <a:pt x="2546" y="675"/>
                  </a:lnTo>
                  <a:lnTo>
                    <a:pt x="2586" y="662"/>
                  </a:lnTo>
                  <a:lnTo>
                    <a:pt x="2647" y="634"/>
                  </a:lnTo>
                  <a:lnTo>
                    <a:pt x="2653" y="611"/>
                  </a:lnTo>
                  <a:lnTo>
                    <a:pt x="2669" y="618"/>
                  </a:lnTo>
                  <a:lnTo>
                    <a:pt x="2690" y="637"/>
                  </a:lnTo>
                  <a:lnTo>
                    <a:pt x="2669" y="688"/>
                  </a:lnTo>
                  <a:lnTo>
                    <a:pt x="2621" y="741"/>
                  </a:lnTo>
                  <a:lnTo>
                    <a:pt x="2565" y="751"/>
                  </a:lnTo>
                  <a:lnTo>
                    <a:pt x="2543" y="763"/>
                  </a:lnTo>
                  <a:lnTo>
                    <a:pt x="2477" y="773"/>
                  </a:lnTo>
                  <a:lnTo>
                    <a:pt x="2422" y="864"/>
                  </a:lnTo>
                  <a:lnTo>
                    <a:pt x="2397" y="868"/>
                  </a:lnTo>
                  <a:lnTo>
                    <a:pt x="2397" y="880"/>
                  </a:lnTo>
                  <a:lnTo>
                    <a:pt x="2400" y="884"/>
                  </a:lnTo>
                  <a:lnTo>
                    <a:pt x="2337" y="924"/>
                  </a:lnTo>
                  <a:lnTo>
                    <a:pt x="2302" y="969"/>
                  </a:lnTo>
                  <a:lnTo>
                    <a:pt x="2268" y="1047"/>
                  </a:lnTo>
                  <a:lnTo>
                    <a:pt x="2249" y="1142"/>
                  </a:lnTo>
                  <a:lnTo>
                    <a:pt x="2233" y="1167"/>
                  </a:lnTo>
                  <a:lnTo>
                    <a:pt x="2201" y="1180"/>
                  </a:lnTo>
                  <a:lnTo>
                    <a:pt x="2070" y="1205"/>
                  </a:lnTo>
                  <a:lnTo>
                    <a:pt x="2057" y="1217"/>
                  </a:lnTo>
                  <a:lnTo>
                    <a:pt x="1624" y="918"/>
                  </a:lnTo>
                  <a:lnTo>
                    <a:pt x="1259" y="965"/>
                  </a:lnTo>
                  <a:lnTo>
                    <a:pt x="1249" y="914"/>
                  </a:lnTo>
                  <a:lnTo>
                    <a:pt x="1186" y="864"/>
                  </a:lnTo>
                  <a:lnTo>
                    <a:pt x="1154" y="880"/>
                  </a:lnTo>
                  <a:lnTo>
                    <a:pt x="1142" y="864"/>
                  </a:lnTo>
                  <a:lnTo>
                    <a:pt x="1148" y="852"/>
                  </a:lnTo>
                  <a:lnTo>
                    <a:pt x="1145" y="839"/>
                  </a:lnTo>
                  <a:lnTo>
                    <a:pt x="720" y="890"/>
                  </a:lnTo>
                  <a:lnTo>
                    <a:pt x="707" y="890"/>
                  </a:lnTo>
                  <a:lnTo>
                    <a:pt x="697" y="902"/>
                  </a:lnTo>
                  <a:lnTo>
                    <a:pt x="612" y="940"/>
                  </a:lnTo>
                  <a:lnTo>
                    <a:pt x="609" y="959"/>
                  </a:lnTo>
                  <a:lnTo>
                    <a:pt x="580" y="959"/>
                  </a:lnTo>
                  <a:lnTo>
                    <a:pt x="486" y="1006"/>
                  </a:lnTo>
                  <a:lnTo>
                    <a:pt x="0" y="107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69" name="Freeform 1096"/>
            <p:cNvSpPr>
              <a:spLocks/>
            </p:cNvSpPr>
            <p:nvPr/>
          </p:nvSpPr>
          <p:spPr bwMode="auto">
            <a:xfrm>
              <a:off x="4145" y="1719"/>
              <a:ext cx="367" cy="176"/>
            </a:xfrm>
            <a:custGeom>
              <a:avLst/>
              <a:gdLst>
                <a:gd name="T0" fmla="*/ 3 w 1467"/>
                <a:gd name="T1" fmla="*/ 0 h 704"/>
                <a:gd name="T2" fmla="*/ 0 w 1467"/>
                <a:gd name="T3" fmla="*/ 2 h 704"/>
                <a:gd name="T4" fmla="*/ 0 w 1467"/>
                <a:gd name="T5" fmla="*/ 2 h 704"/>
                <a:gd name="T6" fmla="*/ 1 w 1467"/>
                <a:gd name="T7" fmla="*/ 1 h 704"/>
                <a:gd name="T8" fmla="*/ 1 w 1467"/>
                <a:gd name="T9" fmla="*/ 1 h 704"/>
                <a:gd name="T10" fmla="*/ 1 w 1467"/>
                <a:gd name="T11" fmla="*/ 1 h 704"/>
                <a:gd name="T12" fmla="*/ 1 w 1467"/>
                <a:gd name="T13" fmla="*/ 1 h 704"/>
                <a:gd name="T14" fmla="*/ 2 w 1467"/>
                <a:gd name="T15" fmla="*/ 1 h 704"/>
                <a:gd name="T16" fmla="*/ 2 w 1467"/>
                <a:gd name="T17" fmla="*/ 1 h 704"/>
                <a:gd name="T18" fmla="*/ 2 w 1467"/>
                <a:gd name="T19" fmla="*/ 1 h 704"/>
                <a:gd name="T20" fmla="*/ 2 w 1467"/>
                <a:gd name="T21" fmla="*/ 1 h 704"/>
                <a:gd name="T22" fmla="*/ 3 w 1467"/>
                <a:gd name="T23" fmla="*/ 1 h 704"/>
                <a:gd name="T24" fmla="*/ 3 w 1467"/>
                <a:gd name="T25" fmla="*/ 1 h 704"/>
                <a:gd name="T26" fmla="*/ 3 w 1467"/>
                <a:gd name="T27" fmla="*/ 2 h 704"/>
                <a:gd name="T28" fmla="*/ 3 w 1467"/>
                <a:gd name="T29" fmla="*/ 2 h 704"/>
                <a:gd name="T30" fmla="*/ 3 w 1467"/>
                <a:gd name="T31" fmla="*/ 2 h 704"/>
                <a:gd name="T32" fmla="*/ 3 w 1467"/>
                <a:gd name="T33" fmla="*/ 3 h 704"/>
                <a:gd name="T34" fmla="*/ 3 w 1467"/>
                <a:gd name="T35" fmla="*/ 3 h 704"/>
                <a:gd name="T36" fmla="*/ 4 w 1467"/>
                <a:gd name="T37" fmla="*/ 3 h 704"/>
                <a:gd name="T38" fmla="*/ 4 w 1467"/>
                <a:gd name="T39" fmla="*/ 3 h 704"/>
                <a:gd name="T40" fmla="*/ 4 w 1467"/>
                <a:gd name="T41" fmla="*/ 3 h 704"/>
                <a:gd name="T42" fmla="*/ 4 w 1467"/>
                <a:gd name="T43" fmla="*/ 3 h 704"/>
                <a:gd name="T44" fmla="*/ 4 w 1467"/>
                <a:gd name="T45" fmla="*/ 3 h 704"/>
                <a:gd name="T46" fmla="*/ 4 w 1467"/>
                <a:gd name="T47" fmla="*/ 3 h 704"/>
                <a:gd name="T48" fmla="*/ 4 w 1467"/>
                <a:gd name="T49" fmla="*/ 2 h 704"/>
                <a:gd name="T50" fmla="*/ 4 w 1467"/>
                <a:gd name="T51" fmla="*/ 2 h 704"/>
                <a:gd name="T52" fmla="*/ 4 w 1467"/>
                <a:gd name="T53" fmla="*/ 2 h 704"/>
                <a:gd name="T54" fmla="*/ 4 w 1467"/>
                <a:gd name="T55" fmla="*/ 2 h 704"/>
                <a:gd name="T56" fmla="*/ 4 w 1467"/>
                <a:gd name="T57" fmla="*/ 2 h 704"/>
                <a:gd name="T58" fmla="*/ 4 w 1467"/>
                <a:gd name="T59" fmla="*/ 1 h 704"/>
                <a:gd name="T60" fmla="*/ 4 w 1467"/>
                <a:gd name="T61" fmla="*/ 1 h 704"/>
                <a:gd name="T62" fmla="*/ 4 w 1467"/>
                <a:gd name="T63" fmla="*/ 1 h 704"/>
                <a:gd name="T64" fmla="*/ 4 w 1467"/>
                <a:gd name="T65" fmla="*/ 1 h 704"/>
                <a:gd name="T66" fmla="*/ 4 w 1467"/>
                <a:gd name="T67" fmla="*/ 1 h 704"/>
                <a:gd name="T68" fmla="*/ 4 w 1467"/>
                <a:gd name="T69" fmla="*/ 1 h 704"/>
                <a:gd name="T70" fmla="*/ 4 w 1467"/>
                <a:gd name="T71" fmla="*/ 1 h 704"/>
                <a:gd name="T72" fmla="*/ 4 w 1467"/>
                <a:gd name="T73" fmla="*/ 1 h 704"/>
                <a:gd name="T74" fmla="*/ 4 w 1467"/>
                <a:gd name="T75" fmla="*/ 1 h 704"/>
                <a:gd name="T76" fmla="*/ 4 w 1467"/>
                <a:gd name="T77" fmla="*/ 2 h 704"/>
                <a:gd name="T78" fmla="*/ 4 w 1467"/>
                <a:gd name="T79" fmla="*/ 2 h 704"/>
                <a:gd name="T80" fmla="*/ 4 w 1467"/>
                <a:gd name="T81" fmla="*/ 2 h 704"/>
                <a:gd name="T82" fmla="*/ 4 w 1467"/>
                <a:gd name="T83" fmla="*/ 2 h 704"/>
                <a:gd name="T84" fmla="*/ 4 w 1467"/>
                <a:gd name="T85" fmla="*/ 2 h 704"/>
                <a:gd name="T86" fmla="*/ 5 w 1467"/>
                <a:gd name="T87" fmla="*/ 2 h 704"/>
                <a:gd name="T88" fmla="*/ 5 w 1467"/>
                <a:gd name="T89" fmla="*/ 2 h 704"/>
                <a:gd name="T90" fmla="*/ 5 w 1467"/>
                <a:gd name="T91" fmla="*/ 3 h 704"/>
                <a:gd name="T92" fmla="*/ 5 w 1467"/>
                <a:gd name="T93" fmla="*/ 3 h 704"/>
                <a:gd name="T94" fmla="*/ 5 w 1467"/>
                <a:gd name="T95" fmla="*/ 3 h 704"/>
                <a:gd name="T96" fmla="*/ 5 w 1467"/>
                <a:gd name="T97" fmla="*/ 3 h 704"/>
                <a:gd name="T98" fmla="*/ 6 w 1467"/>
                <a:gd name="T99" fmla="*/ 3 h 704"/>
                <a:gd name="T100" fmla="*/ 6 w 1467"/>
                <a:gd name="T101" fmla="*/ 2 h 704"/>
                <a:gd name="T102" fmla="*/ 5 w 1467"/>
                <a:gd name="T103" fmla="*/ 2 h 70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467" h="704">
                  <a:moveTo>
                    <a:pt x="1114" y="0"/>
                  </a:moveTo>
                  <a:lnTo>
                    <a:pt x="846" y="47"/>
                  </a:lnTo>
                  <a:lnTo>
                    <a:pt x="0" y="212"/>
                  </a:lnTo>
                  <a:lnTo>
                    <a:pt x="47" y="420"/>
                  </a:lnTo>
                  <a:lnTo>
                    <a:pt x="63" y="391"/>
                  </a:lnTo>
                  <a:lnTo>
                    <a:pt x="81" y="382"/>
                  </a:lnTo>
                  <a:lnTo>
                    <a:pt x="145" y="309"/>
                  </a:lnTo>
                  <a:lnTo>
                    <a:pt x="174" y="303"/>
                  </a:lnTo>
                  <a:lnTo>
                    <a:pt x="195" y="265"/>
                  </a:lnTo>
                  <a:lnTo>
                    <a:pt x="218" y="255"/>
                  </a:lnTo>
                  <a:lnTo>
                    <a:pt x="237" y="215"/>
                  </a:lnTo>
                  <a:lnTo>
                    <a:pt x="253" y="233"/>
                  </a:lnTo>
                  <a:lnTo>
                    <a:pt x="290" y="243"/>
                  </a:lnTo>
                  <a:lnTo>
                    <a:pt x="331" y="230"/>
                  </a:lnTo>
                  <a:lnTo>
                    <a:pt x="341" y="202"/>
                  </a:lnTo>
                  <a:lnTo>
                    <a:pt x="442" y="167"/>
                  </a:lnTo>
                  <a:lnTo>
                    <a:pt x="464" y="180"/>
                  </a:lnTo>
                  <a:lnTo>
                    <a:pt x="489" y="180"/>
                  </a:lnTo>
                  <a:lnTo>
                    <a:pt x="514" y="170"/>
                  </a:lnTo>
                  <a:lnTo>
                    <a:pt x="527" y="205"/>
                  </a:lnTo>
                  <a:lnTo>
                    <a:pt x="543" y="209"/>
                  </a:lnTo>
                  <a:lnTo>
                    <a:pt x="577" y="281"/>
                  </a:lnTo>
                  <a:lnTo>
                    <a:pt x="602" y="281"/>
                  </a:lnTo>
                  <a:lnTo>
                    <a:pt x="628" y="290"/>
                  </a:lnTo>
                  <a:lnTo>
                    <a:pt x="660" y="300"/>
                  </a:lnTo>
                  <a:lnTo>
                    <a:pt x="641" y="331"/>
                  </a:lnTo>
                  <a:lnTo>
                    <a:pt x="675" y="369"/>
                  </a:lnTo>
                  <a:lnTo>
                    <a:pt x="735" y="369"/>
                  </a:lnTo>
                  <a:lnTo>
                    <a:pt x="763" y="398"/>
                  </a:lnTo>
                  <a:lnTo>
                    <a:pt x="801" y="414"/>
                  </a:lnTo>
                  <a:lnTo>
                    <a:pt x="830" y="448"/>
                  </a:lnTo>
                  <a:lnTo>
                    <a:pt x="823" y="467"/>
                  </a:lnTo>
                  <a:lnTo>
                    <a:pt x="785" y="536"/>
                  </a:lnTo>
                  <a:lnTo>
                    <a:pt x="761" y="600"/>
                  </a:lnTo>
                  <a:lnTo>
                    <a:pt x="766" y="643"/>
                  </a:lnTo>
                  <a:lnTo>
                    <a:pt x="814" y="646"/>
                  </a:lnTo>
                  <a:lnTo>
                    <a:pt x="855" y="621"/>
                  </a:lnTo>
                  <a:lnTo>
                    <a:pt x="886" y="659"/>
                  </a:lnTo>
                  <a:lnTo>
                    <a:pt x="905" y="669"/>
                  </a:lnTo>
                  <a:lnTo>
                    <a:pt x="905" y="656"/>
                  </a:lnTo>
                  <a:lnTo>
                    <a:pt x="947" y="646"/>
                  </a:lnTo>
                  <a:lnTo>
                    <a:pt x="994" y="650"/>
                  </a:lnTo>
                  <a:lnTo>
                    <a:pt x="1059" y="672"/>
                  </a:lnTo>
                  <a:lnTo>
                    <a:pt x="1091" y="688"/>
                  </a:lnTo>
                  <a:lnTo>
                    <a:pt x="1104" y="685"/>
                  </a:lnTo>
                  <a:lnTo>
                    <a:pt x="1107" y="672"/>
                  </a:lnTo>
                  <a:lnTo>
                    <a:pt x="1091" y="656"/>
                  </a:lnTo>
                  <a:lnTo>
                    <a:pt x="1063" y="609"/>
                  </a:lnTo>
                  <a:lnTo>
                    <a:pt x="1035" y="603"/>
                  </a:lnTo>
                  <a:lnTo>
                    <a:pt x="1032" y="596"/>
                  </a:lnTo>
                  <a:lnTo>
                    <a:pt x="1035" y="584"/>
                  </a:lnTo>
                  <a:lnTo>
                    <a:pt x="1045" y="584"/>
                  </a:lnTo>
                  <a:lnTo>
                    <a:pt x="1056" y="568"/>
                  </a:lnTo>
                  <a:lnTo>
                    <a:pt x="1022" y="555"/>
                  </a:lnTo>
                  <a:lnTo>
                    <a:pt x="997" y="515"/>
                  </a:lnTo>
                  <a:lnTo>
                    <a:pt x="974" y="444"/>
                  </a:lnTo>
                  <a:lnTo>
                    <a:pt x="968" y="417"/>
                  </a:lnTo>
                  <a:lnTo>
                    <a:pt x="962" y="375"/>
                  </a:lnTo>
                  <a:lnTo>
                    <a:pt x="974" y="306"/>
                  </a:lnTo>
                  <a:lnTo>
                    <a:pt x="971" y="284"/>
                  </a:lnTo>
                  <a:lnTo>
                    <a:pt x="958" y="271"/>
                  </a:lnTo>
                  <a:lnTo>
                    <a:pt x="956" y="252"/>
                  </a:lnTo>
                  <a:lnTo>
                    <a:pt x="962" y="236"/>
                  </a:lnTo>
                  <a:lnTo>
                    <a:pt x="971" y="221"/>
                  </a:lnTo>
                  <a:lnTo>
                    <a:pt x="981" y="196"/>
                  </a:lnTo>
                  <a:lnTo>
                    <a:pt x="1035" y="154"/>
                  </a:lnTo>
                  <a:lnTo>
                    <a:pt x="1045" y="142"/>
                  </a:lnTo>
                  <a:lnTo>
                    <a:pt x="1059" y="88"/>
                  </a:lnTo>
                  <a:lnTo>
                    <a:pt x="1094" y="92"/>
                  </a:lnTo>
                  <a:lnTo>
                    <a:pt x="1107" y="111"/>
                  </a:lnTo>
                  <a:lnTo>
                    <a:pt x="1082" y="154"/>
                  </a:lnTo>
                  <a:lnTo>
                    <a:pt x="1063" y="186"/>
                  </a:lnTo>
                  <a:lnTo>
                    <a:pt x="1045" y="212"/>
                  </a:lnTo>
                  <a:lnTo>
                    <a:pt x="1029" y="246"/>
                  </a:lnTo>
                  <a:lnTo>
                    <a:pt x="1045" y="281"/>
                  </a:lnTo>
                  <a:lnTo>
                    <a:pt x="1069" y="290"/>
                  </a:lnTo>
                  <a:lnTo>
                    <a:pt x="1085" y="366"/>
                  </a:lnTo>
                  <a:lnTo>
                    <a:pt x="1082" y="379"/>
                  </a:lnTo>
                  <a:lnTo>
                    <a:pt x="1041" y="404"/>
                  </a:lnTo>
                  <a:lnTo>
                    <a:pt x="1048" y="420"/>
                  </a:lnTo>
                  <a:lnTo>
                    <a:pt x="1082" y="432"/>
                  </a:lnTo>
                  <a:lnTo>
                    <a:pt x="1091" y="448"/>
                  </a:lnTo>
                  <a:lnTo>
                    <a:pt x="1082" y="483"/>
                  </a:lnTo>
                  <a:lnTo>
                    <a:pt x="1091" y="502"/>
                  </a:lnTo>
                  <a:lnTo>
                    <a:pt x="1088" y="520"/>
                  </a:lnTo>
                  <a:lnTo>
                    <a:pt x="1107" y="565"/>
                  </a:lnTo>
                  <a:lnTo>
                    <a:pt x="1152" y="596"/>
                  </a:lnTo>
                  <a:lnTo>
                    <a:pt x="1173" y="596"/>
                  </a:lnTo>
                  <a:lnTo>
                    <a:pt x="1189" y="584"/>
                  </a:lnTo>
                  <a:lnTo>
                    <a:pt x="1215" y="584"/>
                  </a:lnTo>
                  <a:lnTo>
                    <a:pt x="1227" y="590"/>
                  </a:lnTo>
                  <a:lnTo>
                    <a:pt x="1221" y="616"/>
                  </a:lnTo>
                  <a:lnTo>
                    <a:pt x="1246" y="659"/>
                  </a:lnTo>
                  <a:lnTo>
                    <a:pt x="1246" y="675"/>
                  </a:lnTo>
                  <a:lnTo>
                    <a:pt x="1261" y="701"/>
                  </a:lnTo>
                  <a:lnTo>
                    <a:pt x="1300" y="697"/>
                  </a:lnTo>
                  <a:lnTo>
                    <a:pt x="1306" y="704"/>
                  </a:lnTo>
                  <a:lnTo>
                    <a:pt x="1328" y="672"/>
                  </a:lnTo>
                  <a:lnTo>
                    <a:pt x="1433" y="637"/>
                  </a:lnTo>
                  <a:lnTo>
                    <a:pt x="1436" y="621"/>
                  </a:lnTo>
                  <a:lnTo>
                    <a:pt x="1442" y="596"/>
                  </a:lnTo>
                  <a:lnTo>
                    <a:pt x="1467" y="464"/>
                  </a:lnTo>
                  <a:lnTo>
                    <a:pt x="1463" y="451"/>
                  </a:lnTo>
                  <a:lnTo>
                    <a:pt x="1261" y="496"/>
                  </a:lnTo>
                  <a:lnTo>
                    <a:pt x="1114" y="0"/>
                  </a:lnTo>
                  <a:close/>
                </a:path>
              </a:pathLst>
            </a:custGeom>
            <a:noFill/>
            <a:ln w="9525">
              <a:solidFill>
                <a:schemeClr val="tx1"/>
              </a:solidFill>
              <a:round/>
              <a:headEnd/>
              <a:tailEnd/>
            </a:ln>
          </p:spPr>
          <p:txBody>
            <a:bodyPr/>
            <a:lstStyle/>
            <a:p>
              <a:endParaRPr lang="en-US"/>
            </a:p>
          </p:txBody>
        </p:sp>
        <p:sp>
          <p:nvSpPr>
            <p:cNvPr id="16470" name="Freeform 1097"/>
            <p:cNvSpPr>
              <a:spLocks/>
            </p:cNvSpPr>
            <p:nvPr/>
          </p:nvSpPr>
          <p:spPr bwMode="auto">
            <a:xfrm>
              <a:off x="4145" y="1719"/>
              <a:ext cx="367" cy="176"/>
            </a:xfrm>
            <a:custGeom>
              <a:avLst/>
              <a:gdLst>
                <a:gd name="T0" fmla="*/ 3 w 1467"/>
                <a:gd name="T1" fmla="*/ 0 h 704"/>
                <a:gd name="T2" fmla="*/ 0 w 1467"/>
                <a:gd name="T3" fmla="*/ 2 h 704"/>
                <a:gd name="T4" fmla="*/ 0 w 1467"/>
                <a:gd name="T5" fmla="*/ 2 h 704"/>
                <a:gd name="T6" fmla="*/ 1 w 1467"/>
                <a:gd name="T7" fmla="*/ 1 h 704"/>
                <a:gd name="T8" fmla="*/ 1 w 1467"/>
                <a:gd name="T9" fmla="*/ 1 h 704"/>
                <a:gd name="T10" fmla="*/ 1 w 1467"/>
                <a:gd name="T11" fmla="*/ 1 h 704"/>
                <a:gd name="T12" fmla="*/ 1 w 1467"/>
                <a:gd name="T13" fmla="*/ 1 h 704"/>
                <a:gd name="T14" fmla="*/ 2 w 1467"/>
                <a:gd name="T15" fmla="*/ 1 h 704"/>
                <a:gd name="T16" fmla="*/ 2 w 1467"/>
                <a:gd name="T17" fmla="*/ 1 h 704"/>
                <a:gd name="T18" fmla="*/ 2 w 1467"/>
                <a:gd name="T19" fmla="*/ 1 h 704"/>
                <a:gd name="T20" fmla="*/ 2 w 1467"/>
                <a:gd name="T21" fmla="*/ 1 h 704"/>
                <a:gd name="T22" fmla="*/ 3 w 1467"/>
                <a:gd name="T23" fmla="*/ 1 h 704"/>
                <a:gd name="T24" fmla="*/ 3 w 1467"/>
                <a:gd name="T25" fmla="*/ 1 h 704"/>
                <a:gd name="T26" fmla="*/ 3 w 1467"/>
                <a:gd name="T27" fmla="*/ 2 h 704"/>
                <a:gd name="T28" fmla="*/ 3 w 1467"/>
                <a:gd name="T29" fmla="*/ 2 h 704"/>
                <a:gd name="T30" fmla="*/ 3 w 1467"/>
                <a:gd name="T31" fmla="*/ 2 h 704"/>
                <a:gd name="T32" fmla="*/ 3 w 1467"/>
                <a:gd name="T33" fmla="*/ 2 h 704"/>
                <a:gd name="T34" fmla="*/ 3 w 1467"/>
                <a:gd name="T35" fmla="*/ 3 h 704"/>
                <a:gd name="T36" fmla="*/ 4 w 1467"/>
                <a:gd name="T37" fmla="*/ 3 h 704"/>
                <a:gd name="T38" fmla="*/ 4 w 1467"/>
                <a:gd name="T39" fmla="*/ 3 h 704"/>
                <a:gd name="T40" fmla="*/ 4 w 1467"/>
                <a:gd name="T41" fmla="*/ 3 h 704"/>
                <a:gd name="T42" fmla="*/ 4 w 1467"/>
                <a:gd name="T43" fmla="*/ 3 h 704"/>
                <a:gd name="T44" fmla="*/ 4 w 1467"/>
                <a:gd name="T45" fmla="*/ 3 h 704"/>
                <a:gd name="T46" fmla="*/ 4 w 1467"/>
                <a:gd name="T47" fmla="*/ 3 h 704"/>
                <a:gd name="T48" fmla="*/ 4 w 1467"/>
                <a:gd name="T49" fmla="*/ 3 h 704"/>
                <a:gd name="T50" fmla="*/ 4 w 1467"/>
                <a:gd name="T51" fmla="*/ 2 h 704"/>
                <a:gd name="T52" fmla="*/ 4 w 1467"/>
                <a:gd name="T53" fmla="*/ 2 h 704"/>
                <a:gd name="T54" fmla="*/ 4 w 1467"/>
                <a:gd name="T55" fmla="*/ 2 h 704"/>
                <a:gd name="T56" fmla="*/ 4 w 1467"/>
                <a:gd name="T57" fmla="*/ 2 h 704"/>
                <a:gd name="T58" fmla="*/ 4 w 1467"/>
                <a:gd name="T59" fmla="*/ 1 h 704"/>
                <a:gd name="T60" fmla="*/ 4 w 1467"/>
                <a:gd name="T61" fmla="*/ 1 h 704"/>
                <a:gd name="T62" fmla="*/ 4 w 1467"/>
                <a:gd name="T63" fmla="*/ 1 h 704"/>
                <a:gd name="T64" fmla="*/ 4 w 1467"/>
                <a:gd name="T65" fmla="*/ 1 h 704"/>
                <a:gd name="T66" fmla="*/ 4 w 1467"/>
                <a:gd name="T67" fmla="*/ 1 h 704"/>
                <a:gd name="T68" fmla="*/ 4 w 1467"/>
                <a:gd name="T69" fmla="*/ 1 h 704"/>
                <a:gd name="T70" fmla="*/ 4 w 1467"/>
                <a:gd name="T71" fmla="*/ 1 h 704"/>
                <a:gd name="T72" fmla="*/ 4 w 1467"/>
                <a:gd name="T73" fmla="*/ 1 h 704"/>
                <a:gd name="T74" fmla="*/ 4 w 1467"/>
                <a:gd name="T75" fmla="*/ 1 h 704"/>
                <a:gd name="T76" fmla="*/ 4 w 1467"/>
                <a:gd name="T77" fmla="*/ 2 h 704"/>
                <a:gd name="T78" fmla="*/ 4 w 1467"/>
                <a:gd name="T79" fmla="*/ 2 h 704"/>
                <a:gd name="T80" fmla="*/ 4 w 1467"/>
                <a:gd name="T81" fmla="*/ 2 h 704"/>
                <a:gd name="T82" fmla="*/ 4 w 1467"/>
                <a:gd name="T83" fmla="*/ 2 h 704"/>
                <a:gd name="T84" fmla="*/ 4 w 1467"/>
                <a:gd name="T85" fmla="*/ 2 h 704"/>
                <a:gd name="T86" fmla="*/ 5 w 1467"/>
                <a:gd name="T87" fmla="*/ 2 h 704"/>
                <a:gd name="T88" fmla="*/ 5 w 1467"/>
                <a:gd name="T89" fmla="*/ 2 h 704"/>
                <a:gd name="T90" fmla="*/ 5 w 1467"/>
                <a:gd name="T91" fmla="*/ 2 h 704"/>
                <a:gd name="T92" fmla="*/ 5 w 1467"/>
                <a:gd name="T93" fmla="*/ 3 h 704"/>
                <a:gd name="T94" fmla="*/ 5 w 1467"/>
                <a:gd name="T95" fmla="*/ 3 h 704"/>
                <a:gd name="T96" fmla="*/ 5 w 1467"/>
                <a:gd name="T97" fmla="*/ 3 h 704"/>
                <a:gd name="T98" fmla="*/ 6 w 1467"/>
                <a:gd name="T99" fmla="*/ 3 h 704"/>
                <a:gd name="T100" fmla="*/ 6 w 1467"/>
                <a:gd name="T101" fmla="*/ 2 h 704"/>
                <a:gd name="T102" fmla="*/ 6 w 1467"/>
                <a:gd name="T103" fmla="*/ 2 h 704"/>
                <a:gd name="T104" fmla="*/ 5 w 1467"/>
                <a:gd name="T105" fmla="*/ 0 h 7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7" h="704">
                  <a:moveTo>
                    <a:pt x="1114" y="0"/>
                  </a:moveTo>
                  <a:lnTo>
                    <a:pt x="846" y="47"/>
                  </a:lnTo>
                  <a:lnTo>
                    <a:pt x="0" y="212"/>
                  </a:lnTo>
                  <a:lnTo>
                    <a:pt x="47" y="420"/>
                  </a:lnTo>
                  <a:lnTo>
                    <a:pt x="63" y="391"/>
                  </a:lnTo>
                  <a:lnTo>
                    <a:pt x="81" y="382"/>
                  </a:lnTo>
                  <a:lnTo>
                    <a:pt x="145" y="309"/>
                  </a:lnTo>
                  <a:lnTo>
                    <a:pt x="174" y="303"/>
                  </a:lnTo>
                  <a:lnTo>
                    <a:pt x="195" y="265"/>
                  </a:lnTo>
                  <a:lnTo>
                    <a:pt x="218" y="255"/>
                  </a:lnTo>
                  <a:lnTo>
                    <a:pt x="237" y="215"/>
                  </a:lnTo>
                  <a:lnTo>
                    <a:pt x="253" y="233"/>
                  </a:lnTo>
                  <a:lnTo>
                    <a:pt x="290" y="243"/>
                  </a:lnTo>
                  <a:lnTo>
                    <a:pt x="331" y="230"/>
                  </a:lnTo>
                  <a:lnTo>
                    <a:pt x="341" y="202"/>
                  </a:lnTo>
                  <a:lnTo>
                    <a:pt x="442" y="167"/>
                  </a:lnTo>
                  <a:lnTo>
                    <a:pt x="464" y="180"/>
                  </a:lnTo>
                  <a:lnTo>
                    <a:pt x="489" y="180"/>
                  </a:lnTo>
                  <a:lnTo>
                    <a:pt x="514" y="170"/>
                  </a:lnTo>
                  <a:lnTo>
                    <a:pt x="527" y="205"/>
                  </a:lnTo>
                  <a:lnTo>
                    <a:pt x="543" y="209"/>
                  </a:lnTo>
                  <a:lnTo>
                    <a:pt x="577" y="281"/>
                  </a:lnTo>
                  <a:lnTo>
                    <a:pt x="602" y="281"/>
                  </a:lnTo>
                  <a:lnTo>
                    <a:pt x="628" y="290"/>
                  </a:lnTo>
                  <a:lnTo>
                    <a:pt x="660" y="300"/>
                  </a:lnTo>
                  <a:lnTo>
                    <a:pt x="641" y="331"/>
                  </a:lnTo>
                  <a:lnTo>
                    <a:pt x="675" y="369"/>
                  </a:lnTo>
                  <a:lnTo>
                    <a:pt x="735" y="369"/>
                  </a:lnTo>
                  <a:lnTo>
                    <a:pt x="763" y="398"/>
                  </a:lnTo>
                  <a:lnTo>
                    <a:pt x="801" y="414"/>
                  </a:lnTo>
                  <a:lnTo>
                    <a:pt x="830" y="448"/>
                  </a:lnTo>
                  <a:lnTo>
                    <a:pt x="823" y="467"/>
                  </a:lnTo>
                  <a:lnTo>
                    <a:pt x="785" y="536"/>
                  </a:lnTo>
                  <a:lnTo>
                    <a:pt x="761" y="600"/>
                  </a:lnTo>
                  <a:lnTo>
                    <a:pt x="766" y="643"/>
                  </a:lnTo>
                  <a:lnTo>
                    <a:pt x="814" y="646"/>
                  </a:lnTo>
                  <a:lnTo>
                    <a:pt x="855" y="621"/>
                  </a:lnTo>
                  <a:lnTo>
                    <a:pt x="886" y="659"/>
                  </a:lnTo>
                  <a:lnTo>
                    <a:pt x="905" y="669"/>
                  </a:lnTo>
                  <a:lnTo>
                    <a:pt x="905" y="656"/>
                  </a:lnTo>
                  <a:lnTo>
                    <a:pt x="947" y="646"/>
                  </a:lnTo>
                  <a:lnTo>
                    <a:pt x="994" y="650"/>
                  </a:lnTo>
                  <a:lnTo>
                    <a:pt x="1059" y="672"/>
                  </a:lnTo>
                  <a:lnTo>
                    <a:pt x="1091" y="688"/>
                  </a:lnTo>
                  <a:lnTo>
                    <a:pt x="1104" y="685"/>
                  </a:lnTo>
                  <a:lnTo>
                    <a:pt x="1107" y="672"/>
                  </a:lnTo>
                  <a:lnTo>
                    <a:pt x="1091" y="656"/>
                  </a:lnTo>
                  <a:lnTo>
                    <a:pt x="1063" y="609"/>
                  </a:lnTo>
                  <a:lnTo>
                    <a:pt x="1035" y="603"/>
                  </a:lnTo>
                  <a:lnTo>
                    <a:pt x="1032" y="596"/>
                  </a:lnTo>
                  <a:lnTo>
                    <a:pt x="1035" y="584"/>
                  </a:lnTo>
                  <a:lnTo>
                    <a:pt x="1045" y="584"/>
                  </a:lnTo>
                  <a:lnTo>
                    <a:pt x="1056" y="568"/>
                  </a:lnTo>
                  <a:lnTo>
                    <a:pt x="1022" y="555"/>
                  </a:lnTo>
                  <a:lnTo>
                    <a:pt x="997" y="515"/>
                  </a:lnTo>
                  <a:lnTo>
                    <a:pt x="974" y="444"/>
                  </a:lnTo>
                  <a:lnTo>
                    <a:pt x="968" y="417"/>
                  </a:lnTo>
                  <a:lnTo>
                    <a:pt x="962" y="375"/>
                  </a:lnTo>
                  <a:lnTo>
                    <a:pt x="974" y="306"/>
                  </a:lnTo>
                  <a:lnTo>
                    <a:pt x="971" y="284"/>
                  </a:lnTo>
                  <a:lnTo>
                    <a:pt x="958" y="271"/>
                  </a:lnTo>
                  <a:lnTo>
                    <a:pt x="956" y="252"/>
                  </a:lnTo>
                  <a:lnTo>
                    <a:pt x="962" y="236"/>
                  </a:lnTo>
                  <a:lnTo>
                    <a:pt x="971" y="221"/>
                  </a:lnTo>
                  <a:lnTo>
                    <a:pt x="981" y="196"/>
                  </a:lnTo>
                  <a:lnTo>
                    <a:pt x="1035" y="154"/>
                  </a:lnTo>
                  <a:lnTo>
                    <a:pt x="1045" y="142"/>
                  </a:lnTo>
                  <a:lnTo>
                    <a:pt x="1059" y="88"/>
                  </a:lnTo>
                  <a:lnTo>
                    <a:pt x="1094" y="92"/>
                  </a:lnTo>
                  <a:lnTo>
                    <a:pt x="1107" y="111"/>
                  </a:lnTo>
                  <a:lnTo>
                    <a:pt x="1082" y="154"/>
                  </a:lnTo>
                  <a:lnTo>
                    <a:pt x="1063" y="186"/>
                  </a:lnTo>
                  <a:lnTo>
                    <a:pt x="1045" y="212"/>
                  </a:lnTo>
                  <a:lnTo>
                    <a:pt x="1029" y="246"/>
                  </a:lnTo>
                  <a:lnTo>
                    <a:pt x="1045" y="281"/>
                  </a:lnTo>
                  <a:lnTo>
                    <a:pt x="1069" y="290"/>
                  </a:lnTo>
                  <a:lnTo>
                    <a:pt x="1085" y="366"/>
                  </a:lnTo>
                  <a:lnTo>
                    <a:pt x="1082" y="379"/>
                  </a:lnTo>
                  <a:lnTo>
                    <a:pt x="1041" y="404"/>
                  </a:lnTo>
                  <a:lnTo>
                    <a:pt x="1048" y="420"/>
                  </a:lnTo>
                  <a:lnTo>
                    <a:pt x="1082" y="432"/>
                  </a:lnTo>
                  <a:lnTo>
                    <a:pt x="1091" y="448"/>
                  </a:lnTo>
                  <a:lnTo>
                    <a:pt x="1082" y="483"/>
                  </a:lnTo>
                  <a:lnTo>
                    <a:pt x="1091" y="502"/>
                  </a:lnTo>
                  <a:lnTo>
                    <a:pt x="1088" y="520"/>
                  </a:lnTo>
                  <a:lnTo>
                    <a:pt x="1107" y="565"/>
                  </a:lnTo>
                  <a:lnTo>
                    <a:pt x="1152" y="596"/>
                  </a:lnTo>
                  <a:lnTo>
                    <a:pt x="1173" y="596"/>
                  </a:lnTo>
                  <a:lnTo>
                    <a:pt x="1189" y="584"/>
                  </a:lnTo>
                  <a:lnTo>
                    <a:pt x="1215" y="584"/>
                  </a:lnTo>
                  <a:lnTo>
                    <a:pt x="1227" y="590"/>
                  </a:lnTo>
                  <a:lnTo>
                    <a:pt x="1221" y="616"/>
                  </a:lnTo>
                  <a:lnTo>
                    <a:pt x="1246" y="659"/>
                  </a:lnTo>
                  <a:lnTo>
                    <a:pt x="1246" y="675"/>
                  </a:lnTo>
                  <a:lnTo>
                    <a:pt x="1261" y="701"/>
                  </a:lnTo>
                  <a:lnTo>
                    <a:pt x="1300" y="697"/>
                  </a:lnTo>
                  <a:lnTo>
                    <a:pt x="1306" y="704"/>
                  </a:lnTo>
                  <a:lnTo>
                    <a:pt x="1328" y="672"/>
                  </a:lnTo>
                  <a:lnTo>
                    <a:pt x="1433" y="637"/>
                  </a:lnTo>
                  <a:lnTo>
                    <a:pt x="1436" y="621"/>
                  </a:lnTo>
                  <a:lnTo>
                    <a:pt x="1442" y="596"/>
                  </a:lnTo>
                  <a:lnTo>
                    <a:pt x="1467" y="464"/>
                  </a:lnTo>
                  <a:lnTo>
                    <a:pt x="1463" y="451"/>
                  </a:lnTo>
                  <a:lnTo>
                    <a:pt x="1261" y="496"/>
                  </a:lnTo>
                  <a:lnTo>
                    <a:pt x="1114"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71" name="Freeform 1098"/>
            <p:cNvSpPr>
              <a:spLocks/>
            </p:cNvSpPr>
            <p:nvPr/>
          </p:nvSpPr>
          <p:spPr bwMode="auto">
            <a:xfrm>
              <a:off x="4424" y="1703"/>
              <a:ext cx="87" cy="140"/>
            </a:xfrm>
            <a:custGeom>
              <a:avLst/>
              <a:gdLst>
                <a:gd name="T0" fmla="*/ 1 w 349"/>
                <a:gd name="T1" fmla="*/ 2 h 562"/>
                <a:gd name="T2" fmla="*/ 1 w 349"/>
                <a:gd name="T3" fmla="*/ 2 h 562"/>
                <a:gd name="T4" fmla="*/ 1 w 349"/>
                <a:gd name="T5" fmla="*/ 1 h 562"/>
                <a:gd name="T6" fmla="*/ 1 w 349"/>
                <a:gd name="T7" fmla="*/ 1 h 562"/>
                <a:gd name="T8" fmla="*/ 1 w 349"/>
                <a:gd name="T9" fmla="*/ 1 h 562"/>
                <a:gd name="T10" fmla="*/ 1 w 349"/>
                <a:gd name="T11" fmla="*/ 1 h 562"/>
                <a:gd name="T12" fmla="*/ 1 w 349"/>
                <a:gd name="T13" fmla="*/ 1 h 562"/>
                <a:gd name="T14" fmla="*/ 0 w 349"/>
                <a:gd name="T15" fmla="*/ 1 h 562"/>
                <a:gd name="T16" fmla="*/ 0 w 349"/>
                <a:gd name="T17" fmla="*/ 1 h 562"/>
                <a:gd name="T18" fmla="*/ 0 w 349"/>
                <a:gd name="T19" fmla="*/ 0 h 562"/>
                <a:gd name="T20" fmla="*/ 0 w 349"/>
                <a:gd name="T21" fmla="*/ 0 h 562"/>
                <a:gd name="T22" fmla="*/ 0 w 349"/>
                <a:gd name="T23" fmla="*/ 0 h 562"/>
                <a:gd name="T24" fmla="*/ 0 w 349"/>
                <a:gd name="T25" fmla="*/ 0 h 562"/>
                <a:gd name="T26" fmla="*/ 0 w 349"/>
                <a:gd name="T27" fmla="*/ 0 h 562"/>
                <a:gd name="T28" fmla="*/ 0 w 349"/>
                <a:gd name="T29" fmla="*/ 0 h 562"/>
                <a:gd name="T30" fmla="*/ 0 w 349"/>
                <a:gd name="T31" fmla="*/ 0 h 562"/>
                <a:gd name="T32" fmla="*/ 0 w 349"/>
                <a:gd name="T33" fmla="*/ 0 h 562"/>
                <a:gd name="T34" fmla="*/ 0 w 349"/>
                <a:gd name="T35" fmla="*/ 0 h 562"/>
                <a:gd name="T36" fmla="*/ 0 w 349"/>
                <a:gd name="T37" fmla="*/ 0 h 562"/>
                <a:gd name="T38" fmla="*/ 0 w 349"/>
                <a:gd name="T39" fmla="*/ 0 h 562"/>
                <a:gd name="T40" fmla="*/ 0 w 349"/>
                <a:gd name="T41" fmla="*/ 0 h 562"/>
                <a:gd name="T42" fmla="*/ 0 w 349"/>
                <a:gd name="T43" fmla="*/ 2 h 562"/>
                <a:gd name="T44" fmla="*/ 1 w 349"/>
                <a:gd name="T45" fmla="*/ 2 h 5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9" h="562">
                  <a:moveTo>
                    <a:pt x="349" y="517"/>
                  </a:moveTo>
                  <a:lnTo>
                    <a:pt x="343" y="480"/>
                  </a:lnTo>
                  <a:lnTo>
                    <a:pt x="322" y="422"/>
                  </a:lnTo>
                  <a:lnTo>
                    <a:pt x="283" y="385"/>
                  </a:lnTo>
                  <a:lnTo>
                    <a:pt x="227" y="347"/>
                  </a:lnTo>
                  <a:lnTo>
                    <a:pt x="208" y="321"/>
                  </a:lnTo>
                  <a:lnTo>
                    <a:pt x="195" y="296"/>
                  </a:lnTo>
                  <a:lnTo>
                    <a:pt x="151" y="220"/>
                  </a:lnTo>
                  <a:lnTo>
                    <a:pt x="132" y="189"/>
                  </a:lnTo>
                  <a:lnTo>
                    <a:pt x="97" y="148"/>
                  </a:lnTo>
                  <a:lnTo>
                    <a:pt x="85" y="119"/>
                  </a:lnTo>
                  <a:lnTo>
                    <a:pt x="81" y="95"/>
                  </a:lnTo>
                  <a:lnTo>
                    <a:pt x="85" y="92"/>
                  </a:lnTo>
                  <a:lnTo>
                    <a:pt x="85" y="79"/>
                  </a:lnTo>
                  <a:lnTo>
                    <a:pt x="104" y="6"/>
                  </a:lnTo>
                  <a:lnTo>
                    <a:pt x="78" y="0"/>
                  </a:lnTo>
                  <a:lnTo>
                    <a:pt x="43" y="2"/>
                  </a:lnTo>
                  <a:lnTo>
                    <a:pt x="16" y="31"/>
                  </a:lnTo>
                  <a:lnTo>
                    <a:pt x="12" y="57"/>
                  </a:lnTo>
                  <a:lnTo>
                    <a:pt x="3" y="63"/>
                  </a:lnTo>
                  <a:lnTo>
                    <a:pt x="0" y="66"/>
                  </a:lnTo>
                  <a:lnTo>
                    <a:pt x="147" y="562"/>
                  </a:lnTo>
                  <a:lnTo>
                    <a:pt x="349" y="517"/>
                  </a:lnTo>
                  <a:close/>
                </a:path>
              </a:pathLst>
            </a:custGeom>
            <a:noFill/>
            <a:ln w="9525">
              <a:solidFill>
                <a:schemeClr val="tx1"/>
              </a:solidFill>
              <a:round/>
              <a:headEnd/>
              <a:tailEnd/>
            </a:ln>
          </p:spPr>
          <p:txBody>
            <a:bodyPr/>
            <a:lstStyle/>
            <a:p>
              <a:endParaRPr lang="en-US"/>
            </a:p>
          </p:txBody>
        </p:sp>
        <p:sp>
          <p:nvSpPr>
            <p:cNvPr id="16472" name="Freeform 1099"/>
            <p:cNvSpPr>
              <a:spLocks/>
            </p:cNvSpPr>
            <p:nvPr/>
          </p:nvSpPr>
          <p:spPr bwMode="auto">
            <a:xfrm>
              <a:off x="4424" y="1703"/>
              <a:ext cx="87" cy="140"/>
            </a:xfrm>
            <a:custGeom>
              <a:avLst/>
              <a:gdLst>
                <a:gd name="T0" fmla="*/ 1 w 349"/>
                <a:gd name="T1" fmla="*/ 2 h 562"/>
                <a:gd name="T2" fmla="*/ 1 w 349"/>
                <a:gd name="T3" fmla="*/ 2 h 562"/>
                <a:gd name="T4" fmla="*/ 1 w 349"/>
                <a:gd name="T5" fmla="*/ 1 h 562"/>
                <a:gd name="T6" fmla="*/ 1 w 349"/>
                <a:gd name="T7" fmla="*/ 1 h 562"/>
                <a:gd name="T8" fmla="*/ 1 w 349"/>
                <a:gd name="T9" fmla="*/ 1 h 562"/>
                <a:gd name="T10" fmla="*/ 1 w 349"/>
                <a:gd name="T11" fmla="*/ 1 h 562"/>
                <a:gd name="T12" fmla="*/ 1 w 349"/>
                <a:gd name="T13" fmla="*/ 1 h 562"/>
                <a:gd name="T14" fmla="*/ 0 w 349"/>
                <a:gd name="T15" fmla="*/ 1 h 562"/>
                <a:gd name="T16" fmla="*/ 0 w 349"/>
                <a:gd name="T17" fmla="*/ 1 h 562"/>
                <a:gd name="T18" fmla="*/ 0 w 349"/>
                <a:gd name="T19" fmla="*/ 0 h 562"/>
                <a:gd name="T20" fmla="*/ 0 w 349"/>
                <a:gd name="T21" fmla="*/ 0 h 562"/>
                <a:gd name="T22" fmla="*/ 0 w 349"/>
                <a:gd name="T23" fmla="*/ 0 h 562"/>
                <a:gd name="T24" fmla="*/ 0 w 349"/>
                <a:gd name="T25" fmla="*/ 0 h 562"/>
                <a:gd name="T26" fmla="*/ 0 w 349"/>
                <a:gd name="T27" fmla="*/ 0 h 562"/>
                <a:gd name="T28" fmla="*/ 0 w 349"/>
                <a:gd name="T29" fmla="*/ 0 h 562"/>
                <a:gd name="T30" fmla="*/ 0 w 349"/>
                <a:gd name="T31" fmla="*/ 0 h 562"/>
                <a:gd name="T32" fmla="*/ 0 w 349"/>
                <a:gd name="T33" fmla="*/ 0 h 562"/>
                <a:gd name="T34" fmla="*/ 0 w 349"/>
                <a:gd name="T35" fmla="*/ 0 h 562"/>
                <a:gd name="T36" fmla="*/ 0 w 349"/>
                <a:gd name="T37" fmla="*/ 0 h 562"/>
                <a:gd name="T38" fmla="*/ 0 w 349"/>
                <a:gd name="T39" fmla="*/ 0 h 562"/>
                <a:gd name="T40" fmla="*/ 0 w 349"/>
                <a:gd name="T41" fmla="*/ 0 h 562"/>
                <a:gd name="T42" fmla="*/ 0 w 349"/>
                <a:gd name="T43" fmla="*/ 2 h 562"/>
                <a:gd name="T44" fmla="*/ 1 w 349"/>
                <a:gd name="T45" fmla="*/ 2 h 562"/>
                <a:gd name="T46" fmla="*/ 1 w 349"/>
                <a:gd name="T47" fmla="*/ 2 h 5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9" h="562">
                  <a:moveTo>
                    <a:pt x="349" y="517"/>
                  </a:moveTo>
                  <a:lnTo>
                    <a:pt x="343" y="480"/>
                  </a:lnTo>
                  <a:lnTo>
                    <a:pt x="322" y="422"/>
                  </a:lnTo>
                  <a:lnTo>
                    <a:pt x="283" y="385"/>
                  </a:lnTo>
                  <a:lnTo>
                    <a:pt x="227" y="347"/>
                  </a:lnTo>
                  <a:lnTo>
                    <a:pt x="208" y="321"/>
                  </a:lnTo>
                  <a:lnTo>
                    <a:pt x="195" y="296"/>
                  </a:lnTo>
                  <a:lnTo>
                    <a:pt x="151" y="220"/>
                  </a:lnTo>
                  <a:lnTo>
                    <a:pt x="132" y="189"/>
                  </a:lnTo>
                  <a:lnTo>
                    <a:pt x="97" y="148"/>
                  </a:lnTo>
                  <a:lnTo>
                    <a:pt x="85" y="119"/>
                  </a:lnTo>
                  <a:lnTo>
                    <a:pt x="81" y="95"/>
                  </a:lnTo>
                  <a:lnTo>
                    <a:pt x="85" y="92"/>
                  </a:lnTo>
                  <a:lnTo>
                    <a:pt x="85" y="79"/>
                  </a:lnTo>
                  <a:lnTo>
                    <a:pt x="104" y="6"/>
                  </a:lnTo>
                  <a:lnTo>
                    <a:pt x="78" y="0"/>
                  </a:lnTo>
                  <a:lnTo>
                    <a:pt x="43" y="2"/>
                  </a:lnTo>
                  <a:lnTo>
                    <a:pt x="16" y="31"/>
                  </a:lnTo>
                  <a:lnTo>
                    <a:pt x="12" y="57"/>
                  </a:lnTo>
                  <a:lnTo>
                    <a:pt x="3" y="63"/>
                  </a:lnTo>
                  <a:lnTo>
                    <a:pt x="0" y="66"/>
                  </a:lnTo>
                  <a:lnTo>
                    <a:pt x="147" y="562"/>
                  </a:lnTo>
                  <a:lnTo>
                    <a:pt x="349" y="517"/>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73" name="Freeform 1100"/>
            <p:cNvSpPr>
              <a:spLocks/>
            </p:cNvSpPr>
            <p:nvPr/>
          </p:nvSpPr>
          <p:spPr bwMode="auto">
            <a:xfrm>
              <a:off x="4028" y="1485"/>
              <a:ext cx="469" cy="302"/>
            </a:xfrm>
            <a:custGeom>
              <a:avLst/>
              <a:gdLst>
                <a:gd name="T0" fmla="*/ 2 w 1874"/>
                <a:gd name="T1" fmla="*/ 5 h 1208"/>
                <a:gd name="T2" fmla="*/ 5 w 1874"/>
                <a:gd name="T3" fmla="*/ 4 h 1208"/>
                <a:gd name="T4" fmla="*/ 6 w 1874"/>
                <a:gd name="T5" fmla="*/ 4 h 1208"/>
                <a:gd name="T6" fmla="*/ 6 w 1874"/>
                <a:gd name="T7" fmla="*/ 4 h 1208"/>
                <a:gd name="T8" fmla="*/ 6 w 1874"/>
                <a:gd name="T9" fmla="*/ 4 h 1208"/>
                <a:gd name="T10" fmla="*/ 6 w 1874"/>
                <a:gd name="T11" fmla="*/ 4 h 1208"/>
                <a:gd name="T12" fmla="*/ 7 w 1874"/>
                <a:gd name="T13" fmla="*/ 4 h 1208"/>
                <a:gd name="T14" fmla="*/ 7 w 1874"/>
                <a:gd name="T15" fmla="*/ 4 h 1208"/>
                <a:gd name="T16" fmla="*/ 7 w 1874"/>
                <a:gd name="T17" fmla="*/ 4 h 1208"/>
                <a:gd name="T18" fmla="*/ 7 w 1874"/>
                <a:gd name="T19" fmla="*/ 3 h 1208"/>
                <a:gd name="T20" fmla="*/ 7 w 1874"/>
                <a:gd name="T21" fmla="*/ 3 h 1208"/>
                <a:gd name="T22" fmla="*/ 7 w 1874"/>
                <a:gd name="T23" fmla="*/ 3 h 1208"/>
                <a:gd name="T24" fmla="*/ 7 w 1874"/>
                <a:gd name="T25" fmla="*/ 3 h 1208"/>
                <a:gd name="T26" fmla="*/ 7 w 1874"/>
                <a:gd name="T27" fmla="*/ 3 h 1208"/>
                <a:gd name="T28" fmla="*/ 7 w 1874"/>
                <a:gd name="T29" fmla="*/ 3 h 1208"/>
                <a:gd name="T30" fmla="*/ 7 w 1874"/>
                <a:gd name="T31" fmla="*/ 3 h 1208"/>
                <a:gd name="T32" fmla="*/ 7 w 1874"/>
                <a:gd name="T33" fmla="*/ 3 h 1208"/>
                <a:gd name="T34" fmla="*/ 7 w 1874"/>
                <a:gd name="T35" fmla="*/ 3 h 1208"/>
                <a:gd name="T36" fmla="*/ 7 w 1874"/>
                <a:gd name="T37" fmla="*/ 3 h 1208"/>
                <a:gd name="T38" fmla="*/ 7 w 1874"/>
                <a:gd name="T39" fmla="*/ 2 h 1208"/>
                <a:gd name="T40" fmla="*/ 7 w 1874"/>
                <a:gd name="T41" fmla="*/ 2 h 1208"/>
                <a:gd name="T42" fmla="*/ 7 w 1874"/>
                <a:gd name="T43" fmla="*/ 2 h 1208"/>
                <a:gd name="T44" fmla="*/ 7 w 1874"/>
                <a:gd name="T45" fmla="*/ 2 h 1208"/>
                <a:gd name="T46" fmla="*/ 7 w 1874"/>
                <a:gd name="T47" fmla="*/ 2 h 1208"/>
                <a:gd name="T48" fmla="*/ 7 w 1874"/>
                <a:gd name="T49" fmla="*/ 2 h 1208"/>
                <a:gd name="T50" fmla="*/ 7 w 1874"/>
                <a:gd name="T51" fmla="*/ 2 h 1208"/>
                <a:gd name="T52" fmla="*/ 7 w 1874"/>
                <a:gd name="T53" fmla="*/ 2 h 1208"/>
                <a:gd name="T54" fmla="*/ 7 w 1874"/>
                <a:gd name="T55" fmla="*/ 2 h 1208"/>
                <a:gd name="T56" fmla="*/ 7 w 1874"/>
                <a:gd name="T57" fmla="*/ 1 h 1208"/>
                <a:gd name="T58" fmla="*/ 7 w 1874"/>
                <a:gd name="T59" fmla="*/ 1 h 1208"/>
                <a:gd name="T60" fmla="*/ 7 w 1874"/>
                <a:gd name="T61" fmla="*/ 1 h 1208"/>
                <a:gd name="T62" fmla="*/ 7 w 1874"/>
                <a:gd name="T63" fmla="*/ 1 h 1208"/>
                <a:gd name="T64" fmla="*/ 7 w 1874"/>
                <a:gd name="T65" fmla="*/ 1 h 1208"/>
                <a:gd name="T66" fmla="*/ 7 w 1874"/>
                <a:gd name="T67" fmla="*/ 1 h 1208"/>
                <a:gd name="T68" fmla="*/ 7 w 1874"/>
                <a:gd name="T69" fmla="*/ 1 h 1208"/>
                <a:gd name="T70" fmla="*/ 7 w 1874"/>
                <a:gd name="T71" fmla="*/ 1 h 1208"/>
                <a:gd name="T72" fmla="*/ 7 w 1874"/>
                <a:gd name="T73" fmla="*/ 1 h 1208"/>
                <a:gd name="T74" fmla="*/ 7 w 1874"/>
                <a:gd name="T75" fmla="*/ 1 h 1208"/>
                <a:gd name="T76" fmla="*/ 6 w 1874"/>
                <a:gd name="T77" fmla="*/ 0 h 1208"/>
                <a:gd name="T78" fmla="*/ 6 w 1874"/>
                <a:gd name="T79" fmla="*/ 0 h 1208"/>
                <a:gd name="T80" fmla="*/ 6 w 1874"/>
                <a:gd name="T81" fmla="*/ 0 h 1208"/>
                <a:gd name="T82" fmla="*/ 6 w 1874"/>
                <a:gd name="T83" fmla="*/ 0 h 1208"/>
                <a:gd name="T84" fmla="*/ 6 w 1874"/>
                <a:gd name="T85" fmla="*/ 0 h 1208"/>
                <a:gd name="T86" fmla="*/ 6 w 1874"/>
                <a:gd name="T87" fmla="*/ 0 h 1208"/>
                <a:gd name="T88" fmla="*/ 6 w 1874"/>
                <a:gd name="T89" fmla="*/ 0 h 1208"/>
                <a:gd name="T90" fmla="*/ 1 w 1874"/>
                <a:gd name="T91" fmla="*/ 1 h 1208"/>
                <a:gd name="T92" fmla="*/ 1 w 1874"/>
                <a:gd name="T93" fmla="*/ 1 h 1208"/>
                <a:gd name="T94" fmla="*/ 1 w 1874"/>
                <a:gd name="T95" fmla="*/ 1 h 1208"/>
                <a:gd name="T96" fmla="*/ 1 w 1874"/>
                <a:gd name="T97" fmla="*/ 1 h 1208"/>
                <a:gd name="T98" fmla="*/ 1 w 1874"/>
                <a:gd name="T99" fmla="*/ 1 h 1208"/>
                <a:gd name="T100" fmla="*/ 1 w 1874"/>
                <a:gd name="T101" fmla="*/ 1 h 1208"/>
                <a:gd name="T102" fmla="*/ 0 w 1874"/>
                <a:gd name="T103" fmla="*/ 1 h 1208"/>
                <a:gd name="T104" fmla="*/ 0 w 1874"/>
                <a:gd name="T105" fmla="*/ 1 h 1208"/>
                <a:gd name="T106" fmla="*/ 0 w 1874"/>
                <a:gd name="T107" fmla="*/ 1 h 1208"/>
                <a:gd name="T108" fmla="*/ 1 w 1874"/>
                <a:gd name="T109" fmla="*/ 3 h 1208"/>
                <a:gd name="T110" fmla="*/ 1 w 1874"/>
                <a:gd name="T111" fmla="*/ 5 h 1208"/>
                <a:gd name="T112" fmla="*/ 2 w 1874"/>
                <a:gd name="T113" fmla="*/ 5 h 12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874" h="1208">
                  <a:moveTo>
                    <a:pt x="467" y="1149"/>
                  </a:moveTo>
                  <a:lnTo>
                    <a:pt x="1313" y="984"/>
                  </a:lnTo>
                  <a:lnTo>
                    <a:pt x="1581" y="937"/>
                  </a:lnTo>
                  <a:lnTo>
                    <a:pt x="1584" y="934"/>
                  </a:lnTo>
                  <a:lnTo>
                    <a:pt x="1593" y="928"/>
                  </a:lnTo>
                  <a:lnTo>
                    <a:pt x="1597" y="902"/>
                  </a:lnTo>
                  <a:lnTo>
                    <a:pt x="1624" y="873"/>
                  </a:lnTo>
                  <a:lnTo>
                    <a:pt x="1659" y="871"/>
                  </a:lnTo>
                  <a:lnTo>
                    <a:pt x="1685" y="877"/>
                  </a:lnTo>
                  <a:lnTo>
                    <a:pt x="1763" y="823"/>
                  </a:lnTo>
                  <a:lnTo>
                    <a:pt x="1773" y="779"/>
                  </a:lnTo>
                  <a:lnTo>
                    <a:pt x="1823" y="729"/>
                  </a:lnTo>
                  <a:lnTo>
                    <a:pt x="1871" y="700"/>
                  </a:lnTo>
                  <a:lnTo>
                    <a:pt x="1874" y="691"/>
                  </a:lnTo>
                  <a:lnTo>
                    <a:pt x="1829" y="660"/>
                  </a:lnTo>
                  <a:lnTo>
                    <a:pt x="1813" y="641"/>
                  </a:lnTo>
                  <a:lnTo>
                    <a:pt x="1789" y="631"/>
                  </a:lnTo>
                  <a:lnTo>
                    <a:pt x="1779" y="618"/>
                  </a:lnTo>
                  <a:lnTo>
                    <a:pt x="1748" y="609"/>
                  </a:lnTo>
                  <a:lnTo>
                    <a:pt x="1732" y="562"/>
                  </a:lnTo>
                  <a:lnTo>
                    <a:pt x="1694" y="556"/>
                  </a:lnTo>
                  <a:lnTo>
                    <a:pt x="1688" y="549"/>
                  </a:lnTo>
                  <a:lnTo>
                    <a:pt x="1685" y="477"/>
                  </a:lnTo>
                  <a:lnTo>
                    <a:pt x="1704" y="464"/>
                  </a:lnTo>
                  <a:lnTo>
                    <a:pt x="1701" y="423"/>
                  </a:lnTo>
                  <a:lnTo>
                    <a:pt x="1675" y="397"/>
                  </a:lnTo>
                  <a:lnTo>
                    <a:pt x="1675" y="384"/>
                  </a:lnTo>
                  <a:lnTo>
                    <a:pt x="1682" y="373"/>
                  </a:lnTo>
                  <a:lnTo>
                    <a:pt x="1719" y="338"/>
                  </a:lnTo>
                  <a:lnTo>
                    <a:pt x="1728" y="278"/>
                  </a:lnTo>
                  <a:lnTo>
                    <a:pt x="1728" y="259"/>
                  </a:lnTo>
                  <a:lnTo>
                    <a:pt x="1751" y="224"/>
                  </a:lnTo>
                  <a:lnTo>
                    <a:pt x="1767" y="218"/>
                  </a:lnTo>
                  <a:lnTo>
                    <a:pt x="1741" y="195"/>
                  </a:lnTo>
                  <a:lnTo>
                    <a:pt x="1666" y="189"/>
                  </a:lnTo>
                  <a:lnTo>
                    <a:pt x="1662" y="180"/>
                  </a:lnTo>
                  <a:lnTo>
                    <a:pt x="1650" y="168"/>
                  </a:lnTo>
                  <a:lnTo>
                    <a:pt x="1640" y="139"/>
                  </a:lnTo>
                  <a:lnTo>
                    <a:pt x="1600" y="63"/>
                  </a:lnTo>
                  <a:lnTo>
                    <a:pt x="1581" y="57"/>
                  </a:lnTo>
                  <a:lnTo>
                    <a:pt x="1568" y="44"/>
                  </a:lnTo>
                  <a:lnTo>
                    <a:pt x="1558" y="47"/>
                  </a:lnTo>
                  <a:lnTo>
                    <a:pt x="1549" y="38"/>
                  </a:lnTo>
                  <a:lnTo>
                    <a:pt x="1539" y="16"/>
                  </a:lnTo>
                  <a:lnTo>
                    <a:pt x="1518" y="0"/>
                  </a:lnTo>
                  <a:lnTo>
                    <a:pt x="224" y="259"/>
                  </a:lnTo>
                  <a:lnTo>
                    <a:pt x="202" y="155"/>
                  </a:lnTo>
                  <a:lnTo>
                    <a:pt x="133" y="221"/>
                  </a:lnTo>
                  <a:lnTo>
                    <a:pt x="120" y="227"/>
                  </a:lnTo>
                  <a:lnTo>
                    <a:pt x="110" y="214"/>
                  </a:lnTo>
                  <a:lnTo>
                    <a:pt x="98" y="214"/>
                  </a:lnTo>
                  <a:lnTo>
                    <a:pt x="82" y="256"/>
                  </a:lnTo>
                  <a:lnTo>
                    <a:pt x="25" y="306"/>
                  </a:lnTo>
                  <a:lnTo>
                    <a:pt x="0" y="322"/>
                  </a:lnTo>
                  <a:lnTo>
                    <a:pt x="95" y="852"/>
                  </a:lnTo>
                  <a:lnTo>
                    <a:pt x="155" y="1208"/>
                  </a:lnTo>
                  <a:lnTo>
                    <a:pt x="467" y="1149"/>
                  </a:lnTo>
                  <a:close/>
                </a:path>
              </a:pathLst>
            </a:custGeom>
            <a:noFill/>
            <a:ln w="9525">
              <a:solidFill>
                <a:schemeClr val="tx1"/>
              </a:solidFill>
              <a:round/>
              <a:headEnd/>
              <a:tailEnd/>
            </a:ln>
          </p:spPr>
          <p:txBody>
            <a:bodyPr/>
            <a:lstStyle/>
            <a:p>
              <a:endParaRPr lang="en-US"/>
            </a:p>
          </p:txBody>
        </p:sp>
        <p:sp>
          <p:nvSpPr>
            <p:cNvPr id="16474" name="Freeform 1101"/>
            <p:cNvSpPr>
              <a:spLocks/>
            </p:cNvSpPr>
            <p:nvPr/>
          </p:nvSpPr>
          <p:spPr bwMode="auto">
            <a:xfrm>
              <a:off x="4028" y="1485"/>
              <a:ext cx="469" cy="302"/>
            </a:xfrm>
            <a:custGeom>
              <a:avLst/>
              <a:gdLst>
                <a:gd name="T0" fmla="*/ 2 w 1874"/>
                <a:gd name="T1" fmla="*/ 5 h 1208"/>
                <a:gd name="T2" fmla="*/ 5 w 1874"/>
                <a:gd name="T3" fmla="*/ 4 h 1208"/>
                <a:gd name="T4" fmla="*/ 6 w 1874"/>
                <a:gd name="T5" fmla="*/ 4 h 1208"/>
                <a:gd name="T6" fmla="*/ 6 w 1874"/>
                <a:gd name="T7" fmla="*/ 4 h 1208"/>
                <a:gd name="T8" fmla="*/ 6 w 1874"/>
                <a:gd name="T9" fmla="*/ 4 h 1208"/>
                <a:gd name="T10" fmla="*/ 6 w 1874"/>
                <a:gd name="T11" fmla="*/ 4 h 1208"/>
                <a:gd name="T12" fmla="*/ 7 w 1874"/>
                <a:gd name="T13" fmla="*/ 4 h 1208"/>
                <a:gd name="T14" fmla="*/ 7 w 1874"/>
                <a:gd name="T15" fmla="*/ 4 h 1208"/>
                <a:gd name="T16" fmla="*/ 7 w 1874"/>
                <a:gd name="T17" fmla="*/ 4 h 1208"/>
                <a:gd name="T18" fmla="*/ 7 w 1874"/>
                <a:gd name="T19" fmla="*/ 3 h 1208"/>
                <a:gd name="T20" fmla="*/ 7 w 1874"/>
                <a:gd name="T21" fmla="*/ 3 h 1208"/>
                <a:gd name="T22" fmla="*/ 7 w 1874"/>
                <a:gd name="T23" fmla="*/ 3 h 1208"/>
                <a:gd name="T24" fmla="*/ 7 w 1874"/>
                <a:gd name="T25" fmla="*/ 3 h 1208"/>
                <a:gd name="T26" fmla="*/ 7 w 1874"/>
                <a:gd name="T27" fmla="*/ 3 h 1208"/>
                <a:gd name="T28" fmla="*/ 7 w 1874"/>
                <a:gd name="T29" fmla="*/ 3 h 1208"/>
                <a:gd name="T30" fmla="*/ 7 w 1874"/>
                <a:gd name="T31" fmla="*/ 3 h 1208"/>
                <a:gd name="T32" fmla="*/ 7 w 1874"/>
                <a:gd name="T33" fmla="*/ 3 h 1208"/>
                <a:gd name="T34" fmla="*/ 7 w 1874"/>
                <a:gd name="T35" fmla="*/ 3 h 1208"/>
                <a:gd name="T36" fmla="*/ 7 w 1874"/>
                <a:gd name="T37" fmla="*/ 3 h 1208"/>
                <a:gd name="T38" fmla="*/ 7 w 1874"/>
                <a:gd name="T39" fmla="*/ 2 h 1208"/>
                <a:gd name="T40" fmla="*/ 7 w 1874"/>
                <a:gd name="T41" fmla="*/ 2 h 1208"/>
                <a:gd name="T42" fmla="*/ 7 w 1874"/>
                <a:gd name="T43" fmla="*/ 2 h 1208"/>
                <a:gd name="T44" fmla="*/ 7 w 1874"/>
                <a:gd name="T45" fmla="*/ 2 h 1208"/>
                <a:gd name="T46" fmla="*/ 7 w 1874"/>
                <a:gd name="T47" fmla="*/ 2 h 1208"/>
                <a:gd name="T48" fmla="*/ 7 w 1874"/>
                <a:gd name="T49" fmla="*/ 2 h 1208"/>
                <a:gd name="T50" fmla="*/ 7 w 1874"/>
                <a:gd name="T51" fmla="*/ 2 h 1208"/>
                <a:gd name="T52" fmla="*/ 7 w 1874"/>
                <a:gd name="T53" fmla="*/ 2 h 1208"/>
                <a:gd name="T54" fmla="*/ 7 w 1874"/>
                <a:gd name="T55" fmla="*/ 2 h 1208"/>
                <a:gd name="T56" fmla="*/ 7 w 1874"/>
                <a:gd name="T57" fmla="*/ 1 h 1208"/>
                <a:gd name="T58" fmla="*/ 7 w 1874"/>
                <a:gd name="T59" fmla="*/ 1 h 1208"/>
                <a:gd name="T60" fmla="*/ 7 w 1874"/>
                <a:gd name="T61" fmla="*/ 1 h 1208"/>
                <a:gd name="T62" fmla="*/ 7 w 1874"/>
                <a:gd name="T63" fmla="*/ 1 h 1208"/>
                <a:gd name="T64" fmla="*/ 7 w 1874"/>
                <a:gd name="T65" fmla="*/ 1 h 1208"/>
                <a:gd name="T66" fmla="*/ 7 w 1874"/>
                <a:gd name="T67" fmla="*/ 1 h 1208"/>
                <a:gd name="T68" fmla="*/ 7 w 1874"/>
                <a:gd name="T69" fmla="*/ 1 h 1208"/>
                <a:gd name="T70" fmla="*/ 7 w 1874"/>
                <a:gd name="T71" fmla="*/ 1 h 1208"/>
                <a:gd name="T72" fmla="*/ 7 w 1874"/>
                <a:gd name="T73" fmla="*/ 1 h 1208"/>
                <a:gd name="T74" fmla="*/ 7 w 1874"/>
                <a:gd name="T75" fmla="*/ 1 h 1208"/>
                <a:gd name="T76" fmla="*/ 6 w 1874"/>
                <a:gd name="T77" fmla="*/ 0 h 1208"/>
                <a:gd name="T78" fmla="*/ 6 w 1874"/>
                <a:gd name="T79" fmla="*/ 0 h 1208"/>
                <a:gd name="T80" fmla="*/ 6 w 1874"/>
                <a:gd name="T81" fmla="*/ 0 h 1208"/>
                <a:gd name="T82" fmla="*/ 6 w 1874"/>
                <a:gd name="T83" fmla="*/ 0 h 1208"/>
                <a:gd name="T84" fmla="*/ 6 w 1874"/>
                <a:gd name="T85" fmla="*/ 0 h 1208"/>
                <a:gd name="T86" fmla="*/ 6 w 1874"/>
                <a:gd name="T87" fmla="*/ 0 h 1208"/>
                <a:gd name="T88" fmla="*/ 6 w 1874"/>
                <a:gd name="T89" fmla="*/ 0 h 1208"/>
                <a:gd name="T90" fmla="*/ 1 w 1874"/>
                <a:gd name="T91" fmla="*/ 1 h 1208"/>
                <a:gd name="T92" fmla="*/ 1 w 1874"/>
                <a:gd name="T93" fmla="*/ 1 h 1208"/>
                <a:gd name="T94" fmla="*/ 1 w 1874"/>
                <a:gd name="T95" fmla="*/ 1 h 1208"/>
                <a:gd name="T96" fmla="*/ 1 w 1874"/>
                <a:gd name="T97" fmla="*/ 1 h 1208"/>
                <a:gd name="T98" fmla="*/ 1 w 1874"/>
                <a:gd name="T99" fmla="*/ 1 h 1208"/>
                <a:gd name="T100" fmla="*/ 1 w 1874"/>
                <a:gd name="T101" fmla="*/ 1 h 1208"/>
                <a:gd name="T102" fmla="*/ 0 w 1874"/>
                <a:gd name="T103" fmla="*/ 1 h 1208"/>
                <a:gd name="T104" fmla="*/ 0 w 1874"/>
                <a:gd name="T105" fmla="*/ 1 h 1208"/>
                <a:gd name="T106" fmla="*/ 0 w 1874"/>
                <a:gd name="T107" fmla="*/ 1 h 1208"/>
                <a:gd name="T108" fmla="*/ 1 w 1874"/>
                <a:gd name="T109" fmla="*/ 3 h 1208"/>
                <a:gd name="T110" fmla="*/ 1 w 1874"/>
                <a:gd name="T111" fmla="*/ 5 h 1208"/>
                <a:gd name="T112" fmla="*/ 2 w 1874"/>
                <a:gd name="T113" fmla="*/ 5 h 1208"/>
                <a:gd name="T114" fmla="*/ 2 w 1874"/>
                <a:gd name="T115" fmla="*/ 5 h 12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74" h="1208">
                  <a:moveTo>
                    <a:pt x="467" y="1149"/>
                  </a:moveTo>
                  <a:lnTo>
                    <a:pt x="1313" y="984"/>
                  </a:lnTo>
                  <a:lnTo>
                    <a:pt x="1581" y="937"/>
                  </a:lnTo>
                  <a:lnTo>
                    <a:pt x="1584" y="934"/>
                  </a:lnTo>
                  <a:lnTo>
                    <a:pt x="1593" y="928"/>
                  </a:lnTo>
                  <a:lnTo>
                    <a:pt x="1597" y="902"/>
                  </a:lnTo>
                  <a:lnTo>
                    <a:pt x="1624" y="873"/>
                  </a:lnTo>
                  <a:lnTo>
                    <a:pt x="1659" y="871"/>
                  </a:lnTo>
                  <a:lnTo>
                    <a:pt x="1685" y="877"/>
                  </a:lnTo>
                  <a:lnTo>
                    <a:pt x="1763" y="823"/>
                  </a:lnTo>
                  <a:lnTo>
                    <a:pt x="1773" y="779"/>
                  </a:lnTo>
                  <a:lnTo>
                    <a:pt x="1823" y="729"/>
                  </a:lnTo>
                  <a:lnTo>
                    <a:pt x="1871" y="700"/>
                  </a:lnTo>
                  <a:lnTo>
                    <a:pt x="1874" y="691"/>
                  </a:lnTo>
                  <a:lnTo>
                    <a:pt x="1829" y="660"/>
                  </a:lnTo>
                  <a:lnTo>
                    <a:pt x="1813" y="641"/>
                  </a:lnTo>
                  <a:lnTo>
                    <a:pt x="1789" y="631"/>
                  </a:lnTo>
                  <a:lnTo>
                    <a:pt x="1779" y="618"/>
                  </a:lnTo>
                  <a:lnTo>
                    <a:pt x="1748" y="609"/>
                  </a:lnTo>
                  <a:lnTo>
                    <a:pt x="1732" y="562"/>
                  </a:lnTo>
                  <a:lnTo>
                    <a:pt x="1694" y="556"/>
                  </a:lnTo>
                  <a:lnTo>
                    <a:pt x="1688" y="549"/>
                  </a:lnTo>
                  <a:lnTo>
                    <a:pt x="1685" y="477"/>
                  </a:lnTo>
                  <a:lnTo>
                    <a:pt x="1704" y="464"/>
                  </a:lnTo>
                  <a:lnTo>
                    <a:pt x="1701" y="423"/>
                  </a:lnTo>
                  <a:lnTo>
                    <a:pt x="1675" y="397"/>
                  </a:lnTo>
                  <a:lnTo>
                    <a:pt x="1675" y="384"/>
                  </a:lnTo>
                  <a:lnTo>
                    <a:pt x="1682" y="373"/>
                  </a:lnTo>
                  <a:lnTo>
                    <a:pt x="1719" y="338"/>
                  </a:lnTo>
                  <a:lnTo>
                    <a:pt x="1728" y="278"/>
                  </a:lnTo>
                  <a:lnTo>
                    <a:pt x="1728" y="259"/>
                  </a:lnTo>
                  <a:lnTo>
                    <a:pt x="1751" y="224"/>
                  </a:lnTo>
                  <a:lnTo>
                    <a:pt x="1767" y="218"/>
                  </a:lnTo>
                  <a:lnTo>
                    <a:pt x="1741" y="195"/>
                  </a:lnTo>
                  <a:lnTo>
                    <a:pt x="1666" y="189"/>
                  </a:lnTo>
                  <a:lnTo>
                    <a:pt x="1662" y="180"/>
                  </a:lnTo>
                  <a:lnTo>
                    <a:pt x="1650" y="168"/>
                  </a:lnTo>
                  <a:lnTo>
                    <a:pt x="1640" y="139"/>
                  </a:lnTo>
                  <a:lnTo>
                    <a:pt x="1600" y="63"/>
                  </a:lnTo>
                  <a:lnTo>
                    <a:pt x="1581" y="57"/>
                  </a:lnTo>
                  <a:lnTo>
                    <a:pt x="1568" y="44"/>
                  </a:lnTo>
                  <a:lnTo>
                    <a:pt x="1558" y="47"/>
                  </a:lnTo>
                  <a:lnTo>
                    <a:pt x="1549" y="38"/>
                  </a:lnTo>
                  <a:lnTo>
                    <a:pt x="1539" y="16"/>
                  </a:lnTo>
                  <a:lnTo>
                    <a:pt x="1518" y="0"/>
                  </a:lnTo>
                  <a:lnTo>
                    <a:pt x="224" y="259"/>
                  </a:lnTo>
                  <a:lnTo>
                    <a:pt x="202" y="155"/>
                  </a:lnTo>
                  <a:lnTo>
                    <a:pt x="133" y="221"/>
                  </a:lnTo>
                  <a:lnTo>
                    <a:pt x="120" y="227"/>
                  </a:lnTo>
                  <a:lnTo>
                    <a:pt x="110" y="214"/>
                  </a:lnTo>
                  <a:lnTo>
                    <a:pt x="98" y="214"/>
                  </a:lnTo>
                  <a:lnTo>
                    <a:pt x="82" y="256"/>
                  </a:lnTo>
                  <a:lnTo>
                    <a:pt x="25" y="306"/>
                  </a:lnTo>
                  <a:lnTo>
                    <a:pt x="0" y="322"/>
                  </a:lnTo>
                  <a:lnTo>
                    <a:pt x="95" y="852"/>
                  </a:lnTo>
                  <a:lnTo>
                    <a:pt x="155" y="1208"/>
                  </a:lnTo>
                  <a:lnTo>
                    <a:pt x="467" y="1149"/>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75" name="Freeform 1102"/>
            <p:cNvSpPr>
              <a:spLocks/>
            </p:cNvSpPr>
            <p:nvPr/>
          </p:nvSpPr>
          <p:spPr bwMode="auto">
            <a:xfrm>
              <a:off x="4445" y="1539"/>
              <a:ext cx="110" cy="246"/>
            </a:xfrm>
            <a:custGeom>
              <a:avLst/>
              <a:gdLst>
                <a:gd name="T0" fmla="*/ 0 w 439"/>
                <a:gd name="T1" fmla="*/ 3 h 981"/>
                <a:gd name="T2" fmla="*/ 0 w 439"/>
                <a:gd name="T3" fmla="*/ 3 h 981"/>
                <a:gd name="T4" fmla="*/ 0 w 439"/>
                <a:gd name="T5" fmla="*/ 3 h 981"/>
                <a:gd name="T6" fmla="*/ 1 w 439"/>
                <a:gd name="T7" fmla="*/ 4 h 981"/>
                <a:gd name="T8" fmla="*/ 1 w 439"/>
                <a:gd name="T9" fmla="*/ 4 h 981"/>
                <a:gd name="T10" fmla="*/ 1 w 439"/>
                <a:gd name="T11" fmla="*/ 4 h 981"/>
                <a:gd name="T12" fmla="*/ 1 w 439"/>
                <a:gd name="T13" fmla="*/ 4 h 981"/>
                <a:gd name="T14" fmla="*/ 1 w 439"/>
                <a:gd name="T15" fmla="*/ 4 h 981"/>
                <a:gd name="T16" fmla="*/ 1 w 439"/>
                <a:gd name="T17" fmla="*/ 3 h 981"/>
                <a:gd name="T18" fmla="*/ 2 w 439"/>
                <a:gd name="T19" fmla="*/ 3 h 981"/>
                <a:gd name="T20" fmla="*/ 2 w 439"/>
                <a:gd name="T21" fmla="*/ 3 h 981"/>
                <a:gd name="T22" fmla="*/ 2 w 439"/>
                <a:gd name="T23" fmla="*/ 2 h 981"/>
                <a:gd name="T24" fmla="*/ 2 w 439"/>
                <a:gd name="T25" fmla="*/ 1 h 981"/>
                <a:gd name="T26" fmla="*/ 1 w 439"/>
                <a:gd name="T27" fmla="*/ 1 h 981"/>
                <a:gd name="T28" fmla="*/ 1 w 439"/>
                <a:gd name="T29" fmla="*/ 1 h 981"/>
                <a:gd name="T30" fmla="*/ 1 w 439"/>
                <a:gd name="T31" fmla="*/ 1 h 981"/>
                <a:gd name="T32" fmla="*/ 1 w 439"/>
                <a:gd name="T33" fmla="*/ 1 h 981"/>
                <a:gd name="T34" fmla="*/ 2 w 439"/>
                <a:gd name="T35" fmla="*/ 1 h 981"/>
                <a:gd name="T36" fmla="*/ 2 w 439"/>
                <a:gd name="T37" fmla="*/ 1 h 981"/>
                <a:gd name="T38" fmla="*/ 2 w 439"/>
                <a:gd name="T39" fmla="*/ 1 h 981"/>
                <a:gd name="T40" fmla="*/ 1 w 439"/>
                <a:gd name="T41" fmla="*/ 0 h 981"/>
                <a:gd name="T42" fmla="*/ 0 w 439"/>
                <a:gd name="T43" fmla="*/ 0 h 981"/>
                <a:gd name="T44" fmla="*/ 0 w 439"/>
                <a:gd name="T45" fmla="*/ 1 h 981"/>
                <a:gd name="T46" fmla="*/ 0 w 439"/>
                <a:gd name="T47" fmla="*/ 1 h 981"/>
                <a:gd name="T48" fmla="*/ 0 w 439"/>
                <a:gd name="T49" fmla="*/ 1 h 981"/>
                <a:gd name="T50" fmla="*/ 0 w 439"/>
                <a:gd name="T51" fmla="*/ 1 h 981"/>
                <a:gd name="T52" fmla="*/ 0 w 439"/>
                <a:gd name="T53" fmla="*/ 1 h 981"/>
                <a:gd name="T54" fmla="*/ 0 w 439"/>
                <a:gd name="T55" fmla="*/ 2 h 981"/>
                <a:gd name="T56" fmla="*/ 1 w 439"/>
                <a:gd name="T57" fmla="*/ 2 h 981"/>
                <a:gd name="T58" fmla="*/ 1 w 439"/>
                <a:gd name="T59" fmla="*/ 2 h 981"/>
                <a:gd name="T60" fmla="*/ 1 w 439"/>
                <a:gd name="T61" fmla="*/ 2 h 981"/>
                <a:gd name="T62" fmla="*/ 1 w 439"/>
                <a:gd name="T63" fmla="*/ 2 h 981"/>
                <a:gd name="T64" fmla="*/ 0 w 439"/>
                <a:gd name="T65" fmla="*/ 3 h 9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39" h="981">
                  <a:moveTo>
                    <a:pt x="19" y="659"/>
                  </a:moveTo>
                  <a:lnTo>
                    <a:pt x="0" y="732"/>
                  </a:lnTo>
                  <a:lnTo>
                    <a:pt x="0" y="745"/>
                  </a:lnTo>
                  <a:lnTo>
                    <a:pt x="12" y="738"/>
                  </a:lnTo>
                  <a:lnTo>
                    <a:pt x="32" y="772"/>
                  </a:lnTo>
                  <a:lnTo>
                    <a:pt x="56" y="804"/>
                  </a:lnTo>
                  <a:lnTo>
                    <a:pt x="78" y="830"/>
                  </a:lnTo>
                  <a:lnTo>
                    <a:pt x="151" y="867"/>
                  </a:lnTo>
                  <a:lnTo>
                    <a:pt x="173" y="873"/>
                  </a:lnTo>
                  <a:lnTo>
                    <a:pt x="224" y="883"/>
                  </a:lnTo>
                  <a:lnTo>
                    <a:pt x="243" y="886"/>
                  </a:lnTo>
                  <a:lnTo>
                    <a:pt x="245" y="934"/>
                  </a:lnTo>
                  <a:lnTo>
                    <a:pt x="243" y="965"/>
                  </a:lnTo>
                  <a:lnTo>
                    <a:pt x="261" y="981"/>
                  </a:lnTo>
                  <a:lnTo>
                    <a:pt x="280" y="958"/>
                  </a:lnTo>
                  <a:lnTo>
                    <a:pt x="303" y="912"/>
                  </a:lnTo>
                  <a:lnTo>
                    <a:pt x="306" y="867"/>
                  </a:lnTo>
                  <a:lnTo>
                    <a:pt x="338" y="811"/>
                  </a:lnTo>
                  <a:lnTo>
                    <a:pt x="356" y="763"/>
                  </a:lnTo>
                  <a:lnTo>
                    <a:pt x="400" y="700"/>
                  </a:lnTo>
                  <a:lnTo>
                    <a:pt x="420" y="653"/>
                  </a:lnTo>
                  <a:lnTo>
                    <a:pt x="439" y="609"/>
                  </a:lnTo>
                  <a:lnTo>
                    <a:pt x="439" y="577"/>
                  </a:lnTo>
                  <a:lnTo>
                    <a:pt x="429" y="445"/>
                  </a:lnTo>
                  <a:lnTo>
                    <a:pt x="416" y="338"/>
                  </a:lnTo>
                  <a:lnTo>
                    <a:pt x="394" y="306"/>
                  </a:lnTo>
                  <a:lnTo>
                    <a:pt x="349" y="318"/>
                  </a:lnTo>
                  <a:lnTo>
                    <a:pt x="335" y="331"/>
                  </a:lnTo>
                  <a:lnTo>
                    <a:pt x="319" y="325"/>
                  </a:lnTo>
                  <a:lnTo>
                    <a:pt x="312" y="318"/>
                  </a:lnTo>
                  <a:lnTo>
                    <a:pt x="299" y="325"/>
                  </a:lnTo>
                  <a:lnTo>
                    <a:pt x="293" y="322"/>
                  </a:lnTo>
                  <a:lnTo>
                    <a:pt x="293" y="303"/>
                  </a:lnTo>
                  <a:lnTo>
                    <a:pt x="315" y="253"/>
                  </a:lnTo>
                  <a:lnTo>
                    <a:pt x="328" y="243"/>
                  </a:lnTo>
                  <a:lnTo>
                    <a:pt x="346" y="240"/>
                  </a:lnTo>
                  <a:lnTo>
                    <a:pt x="343" y="195"/>
                  </a:lnTo>
                  <a:lnTo>
                    <a:pt x="349" y="170"/>
                  </a:lnTo>
                  <a:lnTo>
                    <a:pt x="362" y="155"/>
                  </a:lnTo>
                  <a:lnTo>
                    <a:pt x="381" y="136"/>
                  </a:lnTo>
                  <a:lnTo>
                    <a:pt x="362" y="91"/>
                  </a:lnTo>
                  <a:lnTo>
                    <a:pt x="101" y="0"/>
                  </a:lnTo>
                  <a:lnTo>
                    <a:pt x="85" y="6"/>
                  </a:lnTo>
                  <a:lnTo>
                    <a:pt x="62" y="41"/>
                  </a:lnTo>
                  <a:lnTo>
                    <a:pt x="62" y="60"/>
                  </a:lnTo>
                  <a:lnTo>
                    <a:pt x="53" y="120"/>
                  </a:lnTo>
                  <a:lnTo>
                    <a:pt x="16" y="155"/>
                  </a:lnTo>
                  <a:lnTo>
                    <a:pt x="9" y="166"/>
                  </a:lnTo>
                  <a:lnTo>
                    <a:pt x="9" y="179"/>
                  </a:lnTo>
                  <a:lnTo>
                    <a:pt x="35" y="205"/>
                  </a:lnTo>
                  <a:lnTo>
                    <a:pt x="38" y="246"/>
                  </a:lnTo>
                  <a:lnTo>
                    <a:pt x="19" y="259"/>
                  </a:lnTo>
                  <a:lnTo>
                    <a:pt x="22" y="331"/>
                  </a:lnTo>
                  <a:lnTo>
                    <a:pt x="28" y="338"/>
                  </a:lnTo>
                  <a:lnTo>
                    <a:pt x="66" y="344"/>
                  </a:lnTo>
                  <a:lnTo>
                    <a:pt x="82" y="391"/>
                  </a:lnTo>
                  <a:lnTo>
                    <a:pt x="113" y="400"/>
                  </a:lnTo>
                  <a:lnTo>
                    <a:pt x="123" y="413"/>
                  </a:lnTo>
                  <a:lnTo>
                    <a:pt x="147" y="423"/>
                  </a:lnTo>
                  <a:lnTo>
                    <a:pt x="163" y="442"/>
                  </a:lnTo>
                  <a:lnTo>
                    <a:pt x="208" y="473"/>
                  </a:lnTo>
                  <a:lnTo>
                    <a:pt x="205" y="482"/>
                  </a:lnTo>
                  <a:lnTo>
                    <a:pt x="157" y="511"/>
                  </a:lnTo>
                  <a:lnTo>
                    <a:pt x="107" y="561"/>
                  </a:lnTo>
                  <a:lnTo>
                    <a:pt x="97" y="605"/>
                  </a:lnTo>
                  <a:lnTo>
                    <a:pt x="19" y="659"/>
                  </a:lnTo>
                  <a:close/>
                </a:path>
              </a:pathLst>
            </a:custGeom>
            <a:noFill/>
            <a:ln w="9525">
              <a:solidFill>
                <a:schemeClr val="tx1"/>
              </a:solidFill>
              <a:round/>
              <a:headEnd/>
              <a:tailEnd/>
            </a:ln>
          </p:spPr>
          <p:txBody>
            <a:bodyPr/>
            <a:lstStyle/>
            <a:p>
              <a:endParaRPr lang="en-US"/>
            </a:p>
          </p:txBody>
        </p:sp>
        <p:sp>
          <p:nvSpPr>
            <p:cNvPr id="16476" name="Freeform 1103"/>
            <p:cNvSpPr>
              <a:spLocks/>
            </p:cNvSpPr>
            <p:nvPr/>
          </p:nvSpPr>
          <p:spPr bwMode="auto">
            <a:xfrm>
              <a:off x="4445" y="1539"/>
              <a:ext cx="110" cy="246"/>
            </a:xfrm>
            <a:custGeom>
              <a:avLst/>
              <a:gdLst>
                <a:gd name="T0" fmla="*/ 0 w 439"/>
                <a:gd name="T1" fmla="*/ 3 h 981"/>
                <a:gd name="T2" fmla="*/ 0 w 439"/>
                <a:gd name="T3" fmla="*/ 3 h 981"/>
                <a:gd name="T4" fmla="*/ 0 w 439"/>
                <a:gd name="T5" fmla="*/ 3 h 981"/>
                <a:gd name="T6" fmla="*/ 1 w 439"/>
                <a:gd name="T7" fmla="*/ 4 h 981"/>
                <a:gd name="T8" fmla="*/ 1 w 439"/>
                <a:gd name="T9" fmla="*/ 4 h 981"/>
                <a:gd name="T10" fmla="*/ 1 w 439"/>
                <a:gd name="T11" fmla="*/ 4 h 981"/>
                <a:gd name="T12" fmla="*/ 1 w 439"/>
                <a:gd name="T13" fmla="*/ 4 h 981"/>
                <a:gd name="T14" fmla="*/ 1 w 439"/>
                <a:gd name="T15" fmla="*/ 4 h 981"/>
                <a:gd name="T16" fmla="*/ 1 w 439"/>
                <a:gd name="T17" fmla="*/ 3 h 981"/>
                <a:gd name="T18" fmla="*/ 2 w 439"/>
                <a:gd name="T19" fmla="*/ 3 h 981"/>
                <a:gd name="T20" fmla="*/ 2 w 439"/>
                <a:gd name="T21" fmla="*/ 3 h 981"/>
                <a:gd name="T22" fmla="*/ 2 w 439"/>
                <a:gd name="T23" fmla="*/ 2 h 981"/>
                <a:gd name="T24" fmla="*/ 2 w 439"/>
                <a:gd name="T25" fmla="*/ 1 h 981"/>
                <a:gd name="T26" fmla="*/ 1 w 439"/>
                <a:gd name="T27" fmla="*/ 1 h 981"/>
                <a:gd name="T28" fmla="*/ 1 w 439"/>
                <a:gd name="T29" fmla="*/ 1 h 981"/>
                <a:gd name="T30" fmla="*/ 1 w 439"/>
                <a:gd name="T31" fmla="*/ 1 h 981"/>
                <a:gd name="T32" fmla="*/ 1 w 439"/>
                <a:gd name="T33" fmla="*/ 1 h 981"/>
                <a:gd name="T34" fmla="*/ 2 w 439"/>
                <a:gd name="T35" fmla="*/ 1 h 981"/>
                <a:gd name="T36" fmla="*/ 2 w 439"/>
                <a:gd name="T37" fmla="*/ 1 h 981"/>
                <a:gd name="T38" fmla="*/ 2 w 439"/>
                <a:gd name="T39" fmla="*/ 1 h 981"/>
                <a:gd name="T40" fmla="*/ 1 w 439"/>
                <a:gd name="T41" fmla="*/ 0 h 981"/>
                <a:gd name="T42" fmla="*/ 0 w 439"/>
                <a:gd name="T43" fmla="*/ 0 h 981"/>
                <a:gd name="T44" fmla="*/ 0 w 439"/>
                <a:gd name="T45" fmla="*/ 1 h 981"/>
                <a:gd name="T46" fmla="*/ 0 w 439"/>
                <a:gd name="T47" fmla="*/ 1 h 981"/>
                <a:gd name="T48" fmla="*/ 0 w 439"/>
                <a:gd name="T49" fmla="*/ 1 h 981"/>
                <a:gd name="T50" fmla="*/ 0 w 439"/>
                <a:gd name="T51" fmla="*/ 1 h 981"/>
                <a:gd name="T52" fmla="*/ 0 w 439"/>
                <a:gd name="T53" fmla="*/ 1 h 981"/>
                <a:gd name="T54" fmla="*/ 0 w 439"/>
                <a:gd name="T55" fmla="*/ 2 h 981"/>
                <a:gd name="T56" fmla="*/ 1 w 439"/>
                <a:gd name="T57" fmla="*/ 2 h 981"/>
                <a:gd name="T58" fmla="*/ 1 w 439"/>
                <a:gd name="T59" fmla="*/ 2 h 981"/>
                <a:gd name="T60" fmla="*/ 1 w 439"/>
                <a:gd name="T61" fmla="*/ 2 h 981"/>
                <a:gd name="T62" fmla="*/ 1 w 439"/>
                <a:gd name="T63" fmla="*/ 2 h 981"/>
                <a:gd name="T64" fmla="*/ 0 w 439"/>
                <a:gd name="T65" fmla="*/ 3 h 9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439" h="981">
                  <a:moveTo>
                    <a:pt x="19" y="659"/>
                  </a:moveTo>
                  <a:lnTo>
                    <a:pt x="0" y="732"/>
                  </a:lnTo>
                  <a:lnTo>
                    <a:pt x="0" y="745"/>
                  </a:lnTo>
                  <a:lnTo>
                    <a:pt x="12" y="738"/>
                  </a:lnTo>
                  <a:lnTo>
                    <a:pt x="32" y="772"/>
                  </a:lnTo>
                  <a:lnTo>
                    <a:pt x="56" y="804"/>
                  </a:lnTo>
                  <a:lnTo>
                    <a:pt x="78" y="830"/>
                  </a:lnTo>
                  <a:lnTo>
                    <a:pt x="151" y="867"/>
                  </a:lnTo>
                  <a:lnTo>
                    <a:pt x="173" y="873"/>
                  </a:lnTo>
                  <a:lnTo>
                    <a:pt x="224" y="883"/>
                  </a:lnTo>
                  <a:lnTo>
                    <a:pt x="243" y="886"/>
                  </a:lnTo>
                  <a:lnTo>
                    <a:pt x="245" y="934"/>
                  </a:lnTo>
                  <a:lnTo>
                    <a:pt x="243" y="965"/>
                  </a:lnTo>
                  <a:lnTo>
                    <a:pt x="261" y="981"/>
                  </a:lnTo>
                  <a:lnTo>
                    <a:pt x="280" y="958"/>
                  </a:lnTo>
                  <a:lnTo>
                    <a:pt x="303" y="912"/>
                  </a:lnTo>
                  <a:lnTo>
                    <a:pt x="306" y="867"/>
                  </a:lnTo>
                  <a:lnTo>
                    <a:pt x="338" y="811"/>
                  </a:lnTo>
                  <a:lnTo>
                    <a:pt x="356" y="763"/>
                  </a:lnTo>
                  <a:lnTo>
                    <a:pt x="400" y="700"/>
                  </a:lnTo>
                  <a:lnTo>
                    <a:pt x="420" y="653"/>
                  </a:lnTo>
                  <a:lnTo>
                    <a:pt x="439" y="609"/>
                  </a:lnTo>
                  <a:lnTo>
                    <a:pt x="439" y="577"/>
                  </a:lnTo>
                  <a:lnTo>
                    <a:pt x="429" y="445"/>
                  </a:lnTo>
                  <a:lnTo>
                    <a:pt x="416" y="338"/>
                  </a:lnTo>
                  <a:lnTo>
                    <a:pt x="394" y="306"/>
                  </a:lnTo>
                  <a:lnTo>
                    <a:pt x="349" y="318"/>
                  </a:lnTo>
                  <a:lnTo>
                    <a:pt x="335" y="331"/>
                  </a:lnTo>
                  <a:lnTo>
                    <a:pt x="319" y="325"/>
                  </a:lnTo>
                  <a:lnTo>
                    <a:pt x="312" y="318"/>
                  </a:lnTo>
                  <a:lnTo>
                    <a:pt x="299" y="325"/>
                  </a:lnTo>
                  <a:lnTo>
                    <a:pt x="293" y="322"/>
                  </a:lnTo>
                  <a:lnTo>
                    <a:pt x="293" y="303"/>
                  </a:lnTo>
                  <a:lnTo>
                    <a:pt x="315" y="253"/>
                  </a:lnTo>
                  <a:lnTo>
                    <a:pt x="328" y="243"/>
                  </a:lnTo>
                  <a:lnTo>
                    <a:pt x="346" y="240"/>
                  </a:lnTo>
                  <a:lnTo>
                    <a:pt x="343" y="195"/>
                  </a:lnTo>
                  <a:lnTo>
                    <a:pt x="349" y="170"/>
                  </a:lnTo>
                  <a:lnTo>
                    <a:pt x="362" y="155"/>
                  </a:lnTo>
                  <a:lnTo>
                    <a:pt x="381" y="136"/>
                  </a:lnTo>
                  <a:lnTo>
                    <a:pt x="362" y="91"/>
                  </a:lnTo>
                  <a:lnTo>
                    <a:pt x="101" y="0"/>
                  </a:lnTo>
                  <a:lnTo>
                    <a:pt x="85" y="6"/>
                  </a:lnTo>
                  <a:lnTo>
                    <a:pt x="62" y="41"/>
                  </a:lnTo>
                  <a:lnTo>
                    <a:pt x="62" y="60"/>
                  </a:lnTo>
                  <a:lnTo>
                    <a:pt x="53" y="120"/>
                  </a:lnTo>
                  <a:lnTo>
                    <a:pt x="16" y="155"/>
                  </a:lnTo>
                  <a:lnTo>
                    <a:pt x="9" y="166"/>
                  </a:lnTo>
                  <a:lnTo>
                    <a:pt x="9" y="179"/>
                  </a:lnTo>
                  <a:lnTo>
                    <a:pt x="35" y="205"/>
                  </a:lnTo>
                  <a:lnTo>
                    <a:pt x="38" y="246"/>
                  </a:lnTo>
                  <a:lnTo>
                    <a:pt x="19" y="259"/>
                  </a:lnTo>
                  <a:lnTo>
                    <a:pt x="22" y="331"/>
                  </a:lnTo>
                  <a:lnTo>
                    <a:pt x="28" y="338"/>
                  </a:lnTo>
                  <a:lnTo>
                    <a:pt x="66" y="344"/>
                  </a:lnTo>
                  <a:lnTo>
                    <a:pt x="82" y="391"/>
                  </a:lnTo>
                  <a:lnTo>
                    <a:pt x="113" y="400"/>
                  </a:lnTo>
                  <a:lnTo>
                    <a:pt x="123" y="413"/>
                  </a:lnTo>
                  <a:lnTo>
                    <a:pt x="147" y="423"/>
                  </a:lnTo>
                  <a:lnTo>
                    <a:pt x="163" y="442"/>
                  </a:lnTo>
                  <a:lnTo>
                    <a:pt x="208" y="473"/>
                  </a:lnTo>
                  <a:lnTo>
                    <a:pt x="205" y="482"/>
                  </a:lnTo>
                  <a:lnTo>
                    <a:pt x="157" y="511"/>
                  </a:lnTo>
                  <a:lnTo>
                    <a:pt x="107" y="561"/>
                  </a:lnTo>
                  <a:lnTo>
                    <a:pt x="97" y="605"/>
                  </a:lnTo>
                  <a:lnTo>
                    <a:pt x="19" y="659"/>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77" name="Freeform 1104"/>
            <p:cNvSpPr>
              <a:spLocks/>
            </p:cNvSpPr>
            <p:nvPr/>
          </p:nvSpPr>
          <p:spPr bwMode="auto">
            <a:xfrm>
              <a:off x="4545" y="1422"/>
              <a:ext cx="137" cy="135"/>
            </a:xfrm>
            <a:custGeom>
              <a:avLst/>
              <a:gdLst>
                <a:gd name="T0" fmla="*/ 0 w 549"/>
                <a:gd name="T1" fmla="*/ 1 h 539"/>
                <a:gd name="T2" fmla="*/ 1 w 549"/>
                <a:gd name="T3" fmla="*/ 0 h 539"/>
                <a:gd name="T4" fmla="*/ 1 w 549"/>
                <a:gd name="T5" fmla="*/ 1 h 539"/>
                <a:gd name="T6" fmla="*/ 1 w 549"/>
                <a:gd name="T7" fmla="*/ 0 h 539"/>
                <a:gd name="T8" fmla="*/ 1 w 549"/>
                <a:gd name="T9" fmla="*/ 0 h 539"/>
                <a:gd name="T10" fmla="*/ 2 w 549"/>
                <a:gd name="T11" fmla="*/ 0 h 539"/>
                <a:gd name="T12" fmla="*/ 2 w 549"/>
                <a:gd name="T13" fmla="*/ 1 h 539"/>
                <a:gd name="T14" fmla="*/ 2 w 549"/>
                <a:gd name="T15" fmla="*/ 1 h 539"/>
                <a:gd name="T16" fmla="*/ 2 w 549"/>
                <a:gd name="T17" fmla="*/ 1 h 539"/>
                <a:gd name="T18" fmla="*/ 2 w 549"/>
                <a:gd name="T19" fmla="*/ 1 h 539"/>
                <a:gd name="T20" fmla="*/ 2 w 549"/>
                <a:gd name="T21" fmla="*/ 1 h 539"/>
                <a:gd name="T22" fmla="*/ 2 w 549"/>
                <a:gd name="T23" fmla="*/ 1 h 539"/>
                <a:gd name="T24" fmla="*/ 1 w 549"/>
                <a:gd name="T25" fmla="*/ 1 h 539"/>
                <a:gd name="T26" fmla="*/ 1 w 549"/>
                <a:gd name="T27" fmla="*/ 1 h 539"/>
                <a:gd name="T28" fmla="*/ 1 w 549"/>
                <a:gd name="T29" fmla="*/ 1 h 539"/>
                <a:gd name="T30" fmla="*/ 1 w 549"/>
                <a:gd name="T31" fmla="*/ 2 h 539"/>
                <a:gd name="T32" fmla="*/ 1 w 549"/>
                <a:gd name="T33" fmla="*/ 2 h 539"/>
                <a:gd name="T34" fmla="*/ 1 w 549"/>
                <a:gd name="T35" fmla="*/ 2 h 539"/>
                <a:gd name="T36" fmla="*/ 1 w 549"/>
                <a:gd name="T37" fmla="*/ 2 h 539"/>
                <a:gd name="T38" fmla="*/ 1 w 549"/>
                <a:gd name="T39" fmla="*/ 2 h 539"/>
                <a:gd name="T40" fmla="*/ 1 w 549"/>
                <a:gd name="T41" fmla="*/ 2 h 539"/>
                <a:gd name="T42" fmla="*/ 0 w 549"/>
                <a:gd name="T43" fmla="*/ 2 h 539"/>
                <a:gd name="T44" fmla="*/ 0 w 549"/>
                <a:gd name="T45" fmla="*/ 2 h 539"/>
                <a:gd name="T46" fmla="*/ 0 w 549"/>
                <a:gd name="T47" fmla="*/ 2 h 539"/>
                <a:gd name="T48" fmla="*/ 0 w 549"/>
                <a:gd name="T49" fmla="*/ 2 h 539"/>
                <a:gd name="T50" fmla="*/ 0 w 549"/>
                <a:gd name="T51" fmla="*/ 2 h 539"/>
                <a:gd name="T52" fmla="*/ 0 w 549"/>
                <a:gd name="T53" fmla="*/ 2 h 539"/>
                <a:gd name="T54" fmla="*/ 0 w 549"/>
                <a:gd name="T55" fmla="*/ 1 h 5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49" h="539">
                  <a:moveTo>
                    <a:pt x="0" y="113"/>
                  </a:moveTo>
                  <a:lnTo>
                    <a:pt x="183" y="69"/>
                  </a:lnTo>
                  <a:lnTo>
                    <a:pt x="202" y="88"/>
                  </a:lnTo>
                  <a:lnTo>
                    <a:pt x="209" y="85"/>
                  </a:lnTo>
                  <a:lnTo>
                    <a:pt x="212" y="69"/>
                  </a:lnTo>
                  <a:lnTo>
                    <a:pt x="483" y="0"/>
                  </a:lnTo>
                  <a:lnTo>
                    <a:pt x="549" y="224"/>
                  </a:lnTo>
                  <a:lnTo>
                    <a:pt x="539" y="246"/>
                  </a:lnTo>
                  <a:lnTo>
                    <a:pt x="533" y="258"/>
                  </a:lnTo>
                  <a:lnTo>
                    <a:pt x="536" y="268"/>
                  </a:lnTo>
                  <a:lnTo>
                    <a:pt x="539" y="277"/>
                  </a:lnTo>
                  <a:lnTo>
                    <a:pt x="505" y="284"/>
                  </a:lnTo>
                  <a:lnTo>
                    <a:pt x="414" y="322"/>
                  </a:lnTo>
                  <a:lnTo>
                    <a:pt x="388" y="319"/>
                  </a:lnTo>
                  <a:lnTo>
                    <a:pt x="379" y="328"/>
                  </a:lnTo>
                  <a:lnTo>
                    <a:pt x="379" y="343"/>
                  </a:lnTo>
                  <a:lnTo>
                    <a:pt x="369" y="346"/>
                  </a:lnTo>
                  <a:lnTo>
                    <a:pt x="316" y="356"/>
                  </a:lnTo>
                  <a:lnTo>
                    <a:pt x="240" y="391"/>
                  </a:lnTo>
                  <a:lnTo>
                    <a:pt x="231" y="378"/>
                  </a:lnTo>
                  <a:lnTo>
                    <a:pt x="186" y="429"/>
                  </a:lnTo>
                  <a:lnTo>
                    <a:pt x="82" y="517"/>
                  </a:lnTo>
                  <a:lnTo>
                    <a:pt x="41" y="539"/>
                  </a:lnTo>
                  <a:lnTo>
                    <a:pt x="10" y="508"/>
                  </a:lnTo>
                  <a:lnTo>
                    <a:pt x="57" y="457"/>
                  </a:lnTo>
                  <a:lnTo>
                    <a:pt x="60" y="436"/>
                  </a:lnTo>
                  <a:lnTo>
                    <a:pt x="39" y="410"/>
                  </a:lnTo>
                  <a:lnTo>
                    <a:pt x="0" y="113"/>
                  </a:lnTo>
                  <a:close/>
                </a:path>
              </a:pathLst>
            </a:custGeom>
            <a:noFill/>
            <a:ln w="9525">
              <a:solidFill>
                <a:schemeClr val="tx1"/>
              </a:solidFill>
              <a:round/>
              <a:headEnd/>
              <a:tailEnd/>
            </a:ln>
          </p:spPr>
          <p:txBody>
            <a:bodyPr/>
            <a:lstStyle/>
            <a:p>
              <a:endParaRPr lang="en-US"/>
            </a:p>
          </p:txBody>
        </p:sp>
        <p:sp>
          <p:nvSpPr>
            <p:cNvPr id="16478" name="Freeform 1105"/>
            <p:cNvSpPr>
              <a:spLocks/>
            </p:cNvSpPr>
            <p:nvPr/>
          </p:nvSpPr>
          <p:spPr bwMode="auto">
            <a:xfrm>
              <a:off x="4545" y="1422"/>
              <a:ext cx="137" cy="135"/>
            </a:xfrm>
            <a:custGeom>
              <a:avLst/>
              <a:gdLst>
                <a:gd name="T0" fmla="*/ 0 w 549"/>
                <a:gd name="T1" fmla="*/ 1 h 539"/>
                <a:gd name="T2" fmla="*/ 1 w 549"/>
                <a:gd name="T3" fmla="*/ 0 h 539"/>
                <a:gd name="T4" fmla="*/ 1 w 549"/>
                <a:gd name="T5" fmla="*/ 1 h 539"/>
                <a:gd name="T6" fmla="*/ 1 w 549"/>
                <a:gd name="T7" fmla="*/ 0 h 539"/>
                <a:gd name="T8" fmla="*/ 1 w 549"/>
                <a:gd name="T9" fmla="*/ 0 h 539"/>
                <a:gd name="T10" fmla="*/ 2 w 549"/>
                <a:gd name="T11" fmla="*/ 0 h 539"/>
                <a:gd name="T12" fmla="*/ 2 w 549"/>
                <a:gd name="T13" fmla="*/ 1 h 539"/>
                <a:gd name="T14" fmla="*/ 2 w 549"/>
                <a:gd name="T15" fmla="*/ 1 h 539"/>
                <a:gd name="T16" fmla="*/ 2 w 549"/>
                <a:gd name="T17" fmla="*/ 1 h 539"/>
                <a:gd name="T18" fmla="*/ 2 w 549"/>
                <a:gd name="T19" fmla="*/ 1 h 539"/>
                <a:gd name="T20" fmla="*/ 2 w 549"/>
                <a:gd name="T21" fmla="*/ 1 h 539"/>
                <a:gd name="T22" fmla="*/ 2 w 549"/>
                <a:gd name="T23" fmla="*/ 1 h 539"/>
                <a:gd name="T24" fmla="*/ 1 w 549"/>
                <a:gd name="T25" fmla="*/ 1 h 539"/>
                <a:gd name="T26" fmla="*/ 1 w 549"/>
                <a:gd name="T27" fmla="*/ 1 h 539"/>
                <a:gd name="T28" fmla="*/ 1 w 549"/>
                <a:gd name="T29" fmla="*/ 1 h 539"/>
                <a:gd name="T30" fmla="*/ 1 w 549"/>
                <a:gd name="T31" fmla="*/ 2 h 539"/>
                <a:gd name="T32" fmla="*/ 1 w 549"/>
                <a:gd name="T33" fmla="*/ 2 h 539"/>
                <a:gd name="T34" fmla="*/ 1 w 549"/>
                <a:gd name="T35" fmla="*/ 2 h 539"/>
                <a:gd name="T36" fmla="*/ 1 w 549"/>
                <a:gd name="T37" fmla="*/ 2 h 539"/>
                <a:gd name="T38" fmla="*/ 1 w 549"/>
                <a:gd name="T39" fmla="*/ 2 h 539"/>
                <a:gd name="T40" fmla="*/ 1 w 549"/>
                <a:gd name="T41" fmla="*/ 2 h 539"/>
                <a:gd name="T42" fmla="*/ 0 w 549"/>
                <a:gd name="T43" fmla="*/ 2 h 539"/>
                <a:gd name="T44" fmla="*/ 0 w 549"/>
                <a:gd name="T45" fmla="*/ 2 h 539"/>
                <a:gd name="T46" fmla="*/ 0 w 549"/>
                <a:gd name="T47" fmla="*/ 2 h 539"/>
                <a:gd name="T48" fmla="*/ 0 w 549"/>
                <a:gd name="T49" fmla="*/ 2 h 539"/>
                <a:gd name="T50" fmla="*/ 0 w 549"/>
                <a:gd name="T51" fmla="*/ 2 h 539"/>
                <a:gd name="T52" fmla="*/ 0 w 549"/>
                <a:gd name="T53" fmla="*/ 2 h 539"/>
                <a:gd name="T54" fmla="*/ 0 w 549"/>
                <a:gd name="T55" fmla="*/ 1 h 539"/>
                <a:gd name="T56" fmla="*/ 0 w 549"/>
                <a:gd name="T57" fmla="*/ 1 h 53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49" h="539">
                  <a:moveTo>
                    <a:pt x="0" y="113"/>
                  </a:moveTo>
                  <a:lnTo>
                    <a:pt x="183" y="69"/>
                  </a:lnTo>
                  <a:lnTo>
                    <a:pt x="202" y="88"/>
                  </a:lnTo>
                  <a:lnTo>
                    <a:pt x="209" y="85"/>
                  </a:lnTo>
                  <a:lnTo>
                    <a:pt x="212" y="69"/>
                  </a:lnTo>
                  <a:lnTo>
                    <a:pt x="483" y="0"/>
                  </a:lnTo>
                  <a:lnTo>
                    <a:pt x="549" y="224"/>
                  </a:lnTo>
                  <a:lnTo>
                    <a:pt x="539" y="246"/>
                  </a:lnTo>
                  <a:lnTo>
                    <a:pt x="533" y="258"/>
                  </a:lnTo>
                  <a:lnTo>
                    <a:pt x="536" y="268"/>
                  </a:lnTo>
                  <a:lnTo>
                    <a:pt x="539" y="277"/>
                  </a:lnTo>
                  <a:lnTo>
                    <a:pt x="505" y="284"/>
                  </a:lnTo>
                  <a:lnTo>
                    <a:pt x="414" y="322"/>
                  </a:lnTo>
                  <a:lnTo>
                    <a:pt x="388" y="319"/>
                  </a:lnTo>
                  <a:lnTo>
                    <a:pt x="379" y="328"/>
                  </a:lnTo>
                  <a:lnTo>
                    <a:pt x="379" y="343"/>
                  </a:lnTo>
                  <a:lnTo>
                    <a:pt x="369" y="346"/>
                  </a:lnTo>
                  <a:lnTo>
                    <a:pt x="316" y="356"/>
                  </a:lnTo>
                  <a:lnTo>
                    <a:pt x="240" y="391"/>
                  </a:lnTo>
                  <a:lnTo>
                    <a:pt x="231" y="378"/>
                  </a:lnTo>
                  <a:lnTo>
                    <a:pt x="186" y="429"/>
                  </a:lnTo>
                  <a:lnTo>
                    <a:pt x="82" y="517"/>
                  </a:lnTo>
                  <a:lnTo>
                    <a:pt x="41" y="539"/>
                  </a:lnTo>
                  <a:lnTo>
                    <a:pt x="10" y="508"/>
                  </a:lnTo>
                  <a:lnTo>
                    <a:pt x="57" y="457"/>
                  </a:lnTo>
                  <a:lnTo>
                    <a:pt x="60" y="436"/>
                  </a:lnTo>
                  <a:lnTo>
                    <a:pt x="39" y="410"/>
                  </a:lnTo>
                  <a:lnTo>
                    <a:pt x="0" y="113"/>
                  </a:lnTo>
                </a:path>
              </a:pathLst>
            </a:custGeom>
            <a:noFill/>
            <a:ln w="9525" cap="flat" cmpd="sng">
              <a:solidFill>
                <a:schemeClr val="tx1"/>
              </a:solidFill>
              <a:prstDash val="solid"/>
              <a:round/>
              <a:headEnd/>
              <a:tailEnd/>
            </a:ln>
            <a:effectLst/>
          </p:spPr>
          <p:txBody>
            <a:bodyPr wrap="none" anchor="ctr"/>
            <a:lstStyle/>
            <a:p>
              <a:endParaRPr lang="en-US"/>
            </a:p>
          </p:txBody>
        </p:sp>
        <p:sp>
          <p:nvSpPr>
            <p:cNvPr id="16479" name="Freeform 1106"/>
            <p:cNvSpPr>
              <a:spLocks/>
            </p:cNvSpPr>
            <p:nvPr/>
          </p:nvSpPr>
          <p:spPr bwMode="auto">
            <a:xfrm>
              <a:off x="4666" y="1415"/>
              <a:ext cx="70" cy="77"/>
            </a:xfrm>
            <a:custGeom>
              <a:avLst/>
              <a:gdLst>
                <a:gd name="T0" fmla="*/ 0 w 281"/>
                <a:gd name="T1" fmla="*/ 0 h 309"/>
                <a:gd name="T2" fmla="*/ 0 w 281"/>
                <a:gd name="T3" fmla="*/ 1 h 309"/>
                <a:gd name="T4" fmla="*/ 0 w 281"/>
                <a:gd name="T5" fmla="*/ 1 h 309"/>
                <a:gd name="T6" fmla="*/ 0 w 281"/>
                <a:gd name="T7" fmla="*/ 1 h 309"/>
                <a:gd name="T8" fmla="*/ 0 w 281"/>
                <a:gd name="T9" fmla="*/ 1 h 309"/>
                <a:gd name="T10" fmla="*/ 0 w 281"/>
                <a:gd name="T11" fmla="*/ 1 h 309"/>
                <a:gd name="T12" fmla="*/ 0 w 281"/>
                <a:gd name="T13" fmla="*/ 1 h 309"/>
                <a:gd name="T14" fmla="*/ 0 w 281"/>
                <a:gd name="T15" fmla="*/ 1 h 309"/>
                <a:gd name="T16" fmla="*/ 0 w 281"/>
                <a:gd name="T17" fmla="*/ 1 h 309"/>
                <a:gd name="T18" fmla="*/ 0 w 281"/>
                <a:gd name="T19" fmla="*/ 1 h 309"/>
                <a:gd name="T20" fmla="*/ 0 w 281"/>
                <a:gd name="T21" fmla="*/ 1 h 309"/>
                <a:gd name="T22" fmla="*/ 0 w 281"/>
                <a:gd name="T23" fmla="*/ 0 h 309"/>
                <a:gd name="T24" fmla="*/ 1 w 281"/>
                <a:gd name="T25" fmla="*/ 0 h 309"/>
                <a:gd name="T26" fmla="*/ 1 w 281"/>
                <a:gd name="T27" fmla="*/ 0 h 309"/>
                <a:gd name="T28" fmla="*/ 1 w 281"/>
                <a:gd name="T29" fmla="*/ 0 h 309"/>
                <a:gd name="T30" fmla="*/ 1 w 281"/>
                <a:gd name="T31" fmla="*/ 1 h 309"/>
                <a:gd name="T32" fmla="*/ 1 w 281"/>
                <a:gd name="T33" fmla="*/ 1 h 309"/>
                <a:gd name="T34" fmla="*/ 1 w 281"/>
                <a:gd name="T35" fmla="*/ 1 h 309"/>
                <a:gd name="T36" fmla="*/ 1 w 281"/>
                <a:gd name="T37" fmla="*/ 1 h 309"/>
                <a:gd name="T38" fmla="*/ 1 w 281"/>
                <a:gd name="T39" fmla="*/ 1 h 309"/>
                <a:gd name="T40" fmla="*/ 1 w 281"/>
                <a:gd name="T41" fmla="*/ 1 h 309"/>
                <a:gd name="T42" fmla="*/ 1 w 281"/>
                <a:gd name="T43" fmla="*/ 1 h 309"/>
                <a:gd name="T44" fmla="*/ 1 w 281"/>
                <a:gd name="T45" fmla="*/ 1 h 309"/>
                <a:gd name="T46" fmla="*/ 1 w 281"/>
                <a:gd name="T47" fmla="*/ 0 h 309"/>
                <a:gd name="T48" fmla="*/ 1 w 281"/>
                <a:gd name="T49" fmla="*/ 0 h 309"/>
                <a:gd name="T50" fmla="*/ 1 w 281"/>
                <a:gd name="T51" fmla="*/ 0 h 309"/>
                <a:gd name="T52" fmla="*/ 1 w 281"/>
                <a:gd name="T53" fmla="*/ 0 h 309"/>
                <a:gd name="T54" fmla="*/ 1 w 281"/>
                <a:gd name="T55" fmla="*/ 0 h 309"/>
                <a:gd name="T56" fmla="*/ 1 w 281"/>
                <a:gd name="T57" fmla="*/ 0 h 309"/>
                <a:gd name="T58" fmla="*/ 0 w 281"/>
                <a:gd name="T59" fmla="*/ 0 h 309"/>
                <a:gd name="T60" fmla="*/ 0 w 281"/>
                <a:gd name="T61" fmla="*/ 0 h 309"/>
                <a:gd name="T62" fmla="*/ 0 w 281"/>
                <a:gd name="T63" fmla="*/ 0 h 309"/>
                <a:gd name="T64" fmla="*/ 0 w 281"/>
                <a:gd name="T65" fmla="*/ 0 h 309"/>
                <a:gd name="T66" fmla="*/ 0 w 281"/>
                <a:gd name="T67" fmla="*/ 0 h 3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1" h="309">
                  <a:moveTo>
                    <a:pt x="0" y="29"/>
                  </a:moveTo>
                  <a:lnTo>
                    <a:pt x="66" y="253"/>
                  </a:lnTo>
                  <a:lnTo>
                    <a:pt x="56" y="275"/>
                  </a:lnTo>
                  <a:lnTo>
                    <a:pt x="50" y="287"/>
                  </a:lnTo>
                  <a:lnTo>
                    <a:pt x="53" y="297"/>
                  </a:lnTo>
                  <a:lnTo>
                    <a:pt x="56" y="306"/>
                  </a:lnTo>
                  <a:lnTo>
                    <a:pt x="72" y="309"/>
                  </a:lnTo>
                  <a:lnTo>
                    <a:pt x="130" y="272"/>
                  </a:lnTo>
                  <a:lnTo>
                    <a:pt x="164" y="240"/>
                  </a:lnTo>
                  <a:lnTo>
                    <a:pt x="164" y="215"/>
                  </a:lnTo>
                  <a:lnTo>
                    <a:pt x="154" y="199"/>
                  </a:lnTo>
                  <a:lnTo>
                    <a:pt x="154" y="162"/>
                  </a:lnTo>
                  <a:lnTo>
                    <a:pt x="180" y="136"/>
                  </a:lnTo>
                  <a:lnTo>
                    <a:pt x="189" y="146"/>
                  </a:lnTo>
                  <a:lnTo>
                    <a:pt x="189" y="168"/>
                  </a:lnTo>
                  <a:lnTo>
                    <a:pt x="189" y="215"/>
                  </a:lnTo>
                  <a:lnTo>
                    <a:pt x="199" y="231"/>
                  </a:lnTo>
                  <a:lnTo>
                    <a:pt x="218" y="228"/>
                  </a:lnTo>
                  <a:lnTo>
                    <a:pt x="218" y="199"/>
                  </a:lnTo>
                  <a:lnTo>
                    <a:pt x="231" y="199"/>
                  </a:lnTo>
                  <a:lnTo>
                    <a:pt x="249" y="180"/>
                  </a:lnTo>
                  <a:lnTo>
                    <a:pt x="277" y="178"/>
                  </a:lnTo>
                  <a:lnTo>
                    <a:pt x="281" y="174"/>
                  </a:lnTo>
                  <a:lnTo>
                    <a:pt x="258" y="149"/>
                  </a:lnTo>
                  <a:lnTo>
                    <a:pt x="255" y="136"/>
                  </a:lnTo>
                  <a:lnTo>
                    <a:pt x="242" y="133"/>
                  </a:lnTo>
                  <a:lnTo>
                    <a:pt x="237" y="123"/>
                  </a:lnTo>
                  <a:lnTo>
                    <a:pt x="215" y="111"/>
                  </a:lnTo>
                  <a:lnTo>
                    <a:pt x="215" y="98"/>
                  </a:lnTo>
                  <a:lnTo>
                    <a:pt x="161" y="85"/>
                  </a:lnTo>
                  <a:lnTo>
                    <a:pt x="145" y="45"/>
                  </a:lnTo>
                  <a:lnTo>
                    <a:pt x="127" y="38"/>
                  </a:lnTo>
                  <a:lnTo>
                    <a:pt x="114" y="0"/>
                  </a:lnTo>
                  <a:lnTo>
                    <a:pt x="0" y="29"/>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480" name="Freeform 1107"/>
            <p:cNvSpPr>
              <a:spLocks/>
            </p:cNvSpPr>
            <p:nvPr/>
          </p:nvSpPr>
          <p:spPr bwMode="auto">
            <a:xfrm>
              <a:off x="4666" y="1415"/>
              <a:ext cx="70" cy="77"/>
            </a:xfrm>
            <a:custGeom>
              <a:avLst/>
              <a:gdLst>
                <a:gd name="T0" fmla="*/ 0 w 281"/>
                <a:gd name="T1" fmla="*/ 0 h 309"/>
                <a:gd name="T2" fmla="*/ 0 w 281"/>
                <a:gd name="T3" fmla="*/ 1 h 309"/>
                <a:gd name="T4" fmla="*/ 0 w 281"/>
                <a:gd name="T5" fmla="*/ 1 h 309"/>
                <a:gd name="T6" fmla="*/ 0 w 281"/>
                <a:gd name="T7" fmla="*/ 1 h 309"/>
                <a:gd name="T8" fmla="*/ 0 w 281"/>
                <a:gd name="T9" fmla="*/ 1 h 309"/>
                <a:gd name="T10" fmla="*/ 0 w 281"/>
                <a:gd name="T11" fmla="*/ 1 h 309"/>
                <a:gd name="T12" fmla="*/ 0 w 281"/>
                <a:gd name="T13" fmla="*/ 1 h 309"/>
                <a:gd name="T14" fmla="*/ 0 w 281"/>
                <a:gd name="T15" fmla="*/ 1 h 309"/>
                <a:gd name="T16" fmla="*/ 0 w 281"/>
                <a:gd name="T17" fmla="*/ 1 h 309"/>
                <a:gd name="T18" fmla="*/ 0 w 281"/>
                <a:gd name="T19" fmla="*/ 1 h 309"/>
                <a:gd name="T20" fmla="*/ 0 w 281"/>
                <a:gd name="T21" fmla="*/ 1 h 309"/>
                <a:gd name="T22" fmla="*/ 0 w 281"/>
                <a:gd name="T23" fmla="*/ 0 h 309"/>
                <a:gd name="T24" fmla="*/ 1 w 281"/>
                <a:gd name="T25" fmla="*/ 0 h 309"/>
                <a:gd name="T26" fmla="*/ 1 w 281"/>
                <a:gd name="T27" fmla="*/ 0 h 309"/>
                <a:gd name="T28" fmla="*/ 1 w 281"/>
                <a:gd name="T29" fmla="*/ 0 h 309"/>
                <a:gd name="T30" fmla="*/ 1 w 281"/>
                <a:gd name="T31" fmla="*/ 1 h 309"/>
                <a:gd name="T32" fmla="*/ 1 w 281"/>
                <a:gd name="T33" fmla="*/ 1 h 309"/>
                <a:gd name="T34" fmla="*/ 1 w 281"/>
                <a:gd name="T35" fmla="*/ 1 h 309"/>
                <a:gd name="T36" fmla="*/ 1 w 281"/>
                <a:gd name="T37" fmla="*/ 1 h 309"/>
                <a:gd name="T38" fmla="*/ 1 w 281"/>
                <a:gd name="T39" fmla="*/ 1 h 309"/>
                <a:gd name="T40" fmla="*/ 1 w 281"/>
                <a:gd name="T41" fmla="*/ 1 h 309"/>
                <a:gd name="T42" fmla="*/ 1 w 281"/>
                <a:gd name="T43" fmla="*/ 1 h 309"/>
                <a:gd name="T44" fmla="*/ 1 w 281"/>
                <a:gd name="T45" fmla="*/ 1 h 309"/>
                <a:gd name="T46" fmla="*/ 1 w 281"/>
                <a:gd name="T47" fmla="*/ 0 h 309"/>
                <a:gd name="T48" fmla="*/ 1 w 281"/>
                <a:gd name="T49" fmla="*/ 0 h 309"/>
                <a:gd name="T50" fmla="*/ 1 w 281"/>
                <a:gd name="T51" fmla="*/ 0 h 309"/>
                <a:gd name="T52" fmla="*/ 1 w 281"/>
                <a:gd name="T53" fmla="*/ 0 h 309"/>
                <a:gd name="T54" fmla="*/ 1 w 281"/>
                <a:gd name="T55" fmla="*/ 0 h 309"/>
                <a:gd name="T56" fmla="*/ 1 w 281"/>
                <a:gd name="T57" fmla="*/ 0 h 309"/>
                <a:gd name="T58" fmla="*/ 0 w 281"/>
                <a:gd name="T59" fmla="*/ 0 h 309"/>
                <a:gd name="T60" fmla="*/ 0 w 281"/>
                <a:gd name="T61" fmla="*/ 0 h 309"/>
                <a:gd name="T62" fmla="*/ 0 w 281"/>
                <a:gd name="T63" fmla="*/ 0 h 309"/>
                <a:gd name="T64" fmla="*/ 0 w 281"/>
                <a:gd name="T65" fmla="*/ 0 h 309"/>
                <a:gd name="T66" fmla="*/ 0 w 281"/>
                <a:gd name="T67" fmla="*/ 0 h 309"/>
                <a:gd name="T68" fmla="*/ 0 w 281"/>
                <a:gd name="T69" fmla="*/ 0 h 3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81" h="309">
                  <a:moveTo>
                    <a:pt x="0" y="29"/>
                  </a:moveTo>
                  <a:lnTo>
                    <a:pt x="66" y="253"/>
                  </a:lnTo>
                  <a:lnTo>
                    <a:pt x="56" y="275"/>
                  </a:lnTo>
                  <a:lnTo>
                    <a:pt x="50" y="287"/>
                  </a:lnTo>
                  <a:lnTo>
                    <a:pt x="53" y="297"/>
                  </a:lnTo>
                  <a:lnTo>
                    <a:pt x="56" y="306"/>
                  </a:lnTo>
                  <a:lnTo>
                    <a:pt x="72" y="309"/>
                  </a:lnTo>
                  <a:lnTo>
                    <a:pt x="130" y="272"/>
                  </a:lnTo>
                  <a:lnTo>
                    <a:pt x="164" y="240"/>
                  </a:lnTo>
                  <a:lnTo>
                    <a:pt x="164" y="215"/>
                  </a:lnTo>
                  <a:lnTo>
                    <a:pt x="154" y="199"/>
                  </a:lnTo>
                  <a:lnTo>
                    <a:pt x="154" y="162"/>
                  </a:lnTo>
                  <a:lnTo>
                    <a:pt x="180" y="136"/>
                  </a:lnTo>
                  <a:lnTo>
                    <a:pt x="189" y="146"/>
                  </a:lnTo>
                  <a:lnTo>
                    <a:pt x="189" y="168"/>
                  </a:lnTo>
                  <a:lnTo>
                    <a:pt x="189" y="215"/>
                  </a:lnTo>
                  <a:lnTo>
                    <a:pt x="199" y="231"/>
                  </a:lnTo>
                  <a:lnTo>
                    <a:pt x="218" y="228"/>
                  </a:lnTo>
                  <a:lnTo>
                    <a:pt x="218" y="199"/>
                  </a:lnTo>
                  <a:lnTo>
                    <a:pt x="231" y="199"/>
                  </a:lnTo>
                  <a:lnTo>
                    <a:pt x="249" y="180"/>
                  </a:lnTo>
                  <a:lnTo>
                    <a:pt x="277" y="178"/>
                  </a:lnTo>
                  <a:lnTo>
                    <a:pt x="281" y="174"/>
                  </a:lnTo>
                  <a:lnTo>
                    <a:pt x="258" y="149"/>
                  </a:lnTo>
                  <a:lnTo>
                    <a:pt x="255" y="136"/>
                  </a:lnTo>
                  <a:lnTo>
                    <a:pt x="242" y="133"/>
                  </a:lnTo>
                  <a:lnTo>
                    <a:pt x="237" y="123"/>
                  </a:lnTo>
                  <a:lnTo>
                    <a:pt x="215" y="111"/>
                  </a:lnTo>
                  <a:lnTo>
                    <a:pt x="215" y="98"/>
                  </a:lnTo>
                  <a:lnTo>
                    <a:pt x="161" y="85"/>
                  </a:lnTo>
                  <a:lnTo>
                    <a:pt x="145" y="45"/>
                  </a:lnTo>
                  <a:lnTo>
                    <a:pt x="127" y="38"/>
                  </a:lnTo>
                  <a:lnTo>
                    <a:pt x="114" y="0"/>
                  </a:lnTo>
                  <a:lnTo>
                    <a:pt x="0" y="29"/>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1" name="Freeform 1108"/>
            <p:cNvSpPr>
              <a:spLocks/>
            </p:cNvSpPr>
            <p:nvPr/>
          </p:nvSpPr>
          <p:spPr bwMode="auto">
            <a:xfrm>
              <a:off x="4542" y="1321"/>
              <a:ext cx="266" cy="137"/>
            </a:xfrm>
            <a:custGeom>
              <a:avLst/>
              <a:gdLst>
                <a:gd name="T0" fmla="*/ 1 w 1063"/>
                <a:gd name="T1" fmla="*/ 1 h 549"/>
                <a:gd name="T2" fmla="*/ 2 w 1063"/>
                <a:gd name="T3" fmla="*/ 0 h 549"/>
                <a:gd name="T4" fmla="*/ 2 w 1063"/>
                <a:gd name="T5" fmla="*/ 0 h 549"/>
                <a:gd name="T6" fmla="*/ 2 w 1063"/>
                <a:gd name="T7" fmla="*/ 0 h 549"/>
                <a:gd name="T8" fmla="*/ 3 w 1063"/>
                <a:gd name="T9" fmla="*/ 0 h 549"/>
                <a:gd name="T10" fmla="*/ 3 w 1063"/>
                <a:gd name="T11" fmla="*/ 0 h 549"/>
                <a:gd name="T12" fmla="*/ 3 w 1063"/>
                <a:gd name="T13" fmla="*/ 0 h 549"/>
                <a:gd name="T14" fmla="*/ 3 w 1063"/>
                <a:gd name="T15" fmla="*/ 0 h 549"/>
                <a:gd name="T16" fmla="*/ 3 w 1063"/>
                <a:gd name="T17" fmla="*/ 0 h 549"/>
                <a:gd name="T18" fmla="*/ 3 w 1063"/>
                <a:gd name="T19" fmla="*/ 1 h 549"/>
                <a:gd name="T20" fmla="*/ 3 w 1063"/>
                <a:gd name="T21" fmla="*/ 1 h 549"/>
                <a:gd name="T22" fmla="*/ 4 w 1063"/>
                <a:gd name="T23" fmla="*/ 1 h 549"/>
                <a:gd name="T24" fmla="*/ 4 w 1063"/>
                <a:gd name="T25" fmla="*/ 1 h 549"/>
                <a:gd name="T26" fmla="*/ 4 w 1063"/>
                <a:gd name="T27" fmla="*/ 1 h 549"/>
                <a:gd name="T28" fmla="*/ 4 w 1063"/>
                <a:gd name="T29" fmla="*/ 1 h 549"/>
                <a:gd name="T30" fmla="*/ 4 w 1063"/>
                <a:gd name="T31" fmla="*/ 1 h 549"/>
                <a:gd name="T32" fmla="*/ 4 w 1063"/>
                <a:gd name="T33" fmla="*/ 1 h 549"/>
                <a:gd name="T34" fmla="*/ 4 w 1063"/>
                <a:gd name="T35" fmla="*/ 1 h 549"/>
                <a:gd name="T36" fmla="*/ 4 w 1063"/>
                <a:gd name="T37" fmla="*/ 1 h 549"/>
                <a:gd name="T38" fmla="*/ 4 w 1063"/>
                <a:gd name="T39" fmla="*/ 2 h 549"/>
                <a:gd name="T40" fmla="*/ 4 w 1063"/>
                <a:gd name="T41" fmla="*/ 2 h 549"/>
                <a:gd name="T42" fmla="*/ 4 w 1063"/>
                <a:gd name="T43" fmla="*/ 2 h 549"/>
                <a:gd name="T44" fmla="*/ 3 w 1063"/>
                <a:gd name="T45" fmla="*/ 2 h 549"/>
                <a:gd name="T46" fmla="*/ 3 w 1063"/>
                <a:gd name="T47" fmla="*/ 2 h 549"/>
                <a:gd name="T48" fmla="*/ 3 w 1063"/>
                <a:gd name="T49" fmla="*/ 2 h 549"/>
                <a:gd name="T50" fmla="*/ 3 w 1063"/>
                <a:gd name="T51" fmla="*/ 2 h 549"/>
                <a:gd name="T52" fmla="*/ 3 w 1063"/>
                <a:gd name="T53" fmla="*/ 2 h 549"/>
                <a:gd name="T54" fmla="*/ 3 w 1063"/>
                <a:gd name="T55" fmla="*/ 2 h 549"/>
                <a:gd name="T56" fmla="*/ 3 w 1063"/>
                <a:gd name="T57" fmla="*/ 1 h 549"/>
                <a:gd name="T58" fmla="*/ 2 w 1063"/>
                <a:gd name="T59" fmla="*/ 1 h 549"/>
                <a:gd name="T60" fmla="*/ 1 w 1063"/>
                <a:gd name="T61" fmla="*/ 2 h 549"/>
                <a:gd name="T62" fmla="*/ 1 w 1063"/>
                <a:gd name="T63" fmla="*/ 2 h 549"/>
                <a:gd name="T64" fmla="*/ 0 w 1063"/>
                <a:gd name="T65" fmla="*/ 2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63" h="549">
                  <a:moveTo>
                    <a:pt x="3" y="230"/>
                  </a:moveTo>
                  <a:lnTo>
                    <a:pt x="221" y="183"/>
                  </a:lnTo>
                  <a:lnTo>
                    <a:pt x="564" y="104"/>
                  </a:lnTo>
                  <a:lnTo>
                    <a:pt x="567" y="91"/>
                  </a:lnTo>
                  <a:lnTo>
                    <a:pt x="577" y="82"/>
                  </a:lnTo>
                  <a:lnTo>
                    <a:pt x="586" y="91"/>
                  </a:lnTo>
                  <a:lnTo>
                    <a:pt x="593" y="82"/>
                  </a:lnTo>
                  <a:lnTo>
                    <a:pt x="586" y="57"/>
                  </a:lnTo>
                  <a:lnTo>
                    <a:pt x="615" y="48"/>
                  </a:lnTo>
                  <a:lnTo>
                    <a:pt x="640" y="6"/>
                  </a:lnTo>
                  <a:lnTo>
                    <a:pt x="662" y="0"/>
                  </a:lnTo>
                  <a:lnTo>
                    <a:pt x="681" y="9"/>
                  </a:lnTo>
                  <a:lnTo>
                    <a:pt x="694" y="57"/>
                  </a:lnTo>
                  <a:lnTo>
                    <a:pt x="734" y="88"/>
                  </a:lnTo>
                  <a:lnTo>
                    <a:pt x="744" y="107"/>
                  </a:lnTo>
                  <a:lnTo>
                    <a:pt x="737" y="120"/>
                  </a:lnTo>
                  <a:lnTo>
                    <a:pt x="719" y="133"/>
                  </a:lnTo>
                  <a:lnTo>
                    <a:pt x="700" y="167"/>
                  </a:lnTo>
                  <a:lnTo>
                    <a:pt x="687" y="211"/>
                  </a:lnTo>
                  <a:lnTo>
                    <a:pt x="691" y="234"/>
                  </a:lnTo>
                  <a:lnTo>
                    <a:pt x="732" y="234"/>
                  </a:lnTo>
                  <a:lnTo>
                    <a:pt x="769" y="256"/>
                  </a:lnTo>
                  <a:lnTo>
                    <a:pt x="832" y="319"/>
                  </a:lnTo>
                  <a:lnTo>
                    <a:pt x="854" y="359"/>
                  </a:lnTo>
                  <a:lnTo>
                    <a:pt x="883" y="394"/>
                  </a:lnTo>
                  <a:lnTo>
                    <a:pt x="955" y="397"/>
                  </a:lnTo>
                  <a:lnTo>
                    <a:pt x="997" y="378"/>
                  </a:lnTo>
                  <a:lnTo>
                    <a:pt x="1022" y="331"/>
                  </a:lnTo>
                  <a:lnTo>
                    <a:pt x="1010" y="322"/>
                  </a:lnTo>
                  <a:lnTo>
                    <a:pt x="981" y="293"/>
                  </a:lnTo>
                  <a:lnTo>
                    <a:pt x="943" y="277"/>
                  </a:lnTo>
                  <a:lnTo>
                    <a:pt x="946" y="259"/>
                  </a:lnTo>
                  <a:lnTo>
                    <a:pt x="974" y="259"/>
                  </a:lnTo>
                  <a:lnTo>
                    <a:pt x="987" y="259"/>
                  </a:lnTo>
                  <a:lnTo>
                    <a:pt x="1034" y="328"/>
                  </a:lnTo>
                  <a:lnTo>
                    <a:pt x="1063" y="397"/>
                  </a:lnTo>
                  <a:lnTo>
                    <a:pt x="1059" y="432"/>
                  </a:lnTo>
                  <a:lnTo>
                    <a:pt x="1031" y="410"/>
                  </a:lnTo>
                  <a:lnTo>
                    <a:pt x="997" y="436"/>
                  </a:lnTo>
                  <a:lnTo>
                    <a:pt x="946" y="457"/>
                  </a:lnTo>
                  <a:lnTo>
                    <a:pt x="896" y="502"/>
                  </a:lnTo>
                  <a:lnTo>
                    <a:pt x="880" y="502"/>
                  </a:lnTo>
                  <a:lnTo>
                    <a:pt x="870" y="495"/>
                  </a:lnTo>
                  <a:lnTo>
                    <a:pt x="870" y="476"/>
                  </a:lnTo>
                  <a:lnTo>
                    <a:pt x="861" y="442"/>
                  </a:lnTo>
                  <a:lnTo>
                    <a:pt x="851" y="442"/>
                  </a:lnTo>
                  <a:lnTo>
                    <a:pt x="823" y="492"/>
                  </a:lnTo>
                  <a:lnTo>
                    <a:pt x="785" y="537"/>
                  </a:lnTo>
                  <a:lnTo>
                    <a:pt x="776" y="549"/>
                  </a:lnTo>
                  <a:lnTo>
                    <a:pt x="753" y="524"/>
                  </a:lnTo>
                  <a:lnTo>
                    <a:pt x="750" y="511"/>
                  </a:lnTo>
                  <a:lnTo>
                    <a:pt x="737" y="508"/>
                  </a:lnTo>
                  <a:lnTo>
                    <a:pt x="732" y="498"/>
                  </a:lnTo>
                  <a:lnTo>
                    <a:pt x="710" y="486"/>
                  </a:lnTo>
                  <a:lnTo>
                    <a:pt x="710" y="473"/>
                  </a:lnTo>
                  <a:lnTo>
                    <a:pt x="656" y="460"/>
                  </a:lnTo>
                  <a:lnTo>
                    <a:pt x="640" y="420"/>
                  </a:lnTo>
                  <a:lnTo>
                    <a:pt x="622" y="413"/>
                  </a:lnTo>
                  <a:lnTo>
                    <a:pt x="609" y="375"/>
                  </a:lnTo>
                  <a:lnTo>
                    <a:pt x="495" y="404"/>
                  </a:lnTo>
                  <a:lnTo>
                    <a:pt x="224" y="473"/>
                  </a:lnTo>
                  <a:lnTo>
                    <a:pt x="221" y="489"/>
                  </a:lnTo>
                  <a:lnTo>
                    <a:pt x="214" y="492"/>
                  </a:lnTo>
                  <a:lnTo>
                    <a:pt x="195" y="473"/>
                  </a:lnTo>
                  <a:lnTo>
                    <a:pt x="12" y="517"/>
                  </a:lnTo>
                  <a:lnTo>
                    <a:pt x="0" y="508"/>
                  </a:lnTo>
                  <a:lnTo>
                    <a:pt x="3" y="23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2" name="Freeform 1109"/>
            <p:cNvSpPr>
              <a:spLocks/>
            </p:cNvSpPr>
            <p:nvPr/>
          </p:nvSpPr>
          <p:spPr bwMode="auto">
            <a:xfrm>
              <a:off x="4542" y="1321"/>
              <a:ext cx="266" cy="137"/>
            </a:xfrm>
            <a:custGeom>
              <a:avLst/>
              <a:gdLst>
                <a:gd name="T0" fmla="*/ 1 w 1063"/>
                <a:gd name="T1" fmla="*/ 1 h 549"/>
                <a:gd name="T2" fmla="*/ 2 w 1063"/>
                <a:gd name="T3" fmla="*/ 0 h 549"/>
                <a:gd name="T4" fmla="*/ 2 w 1063"/>
                <a:gd name="T5" fmla="*/ 0 h 549"/>
                <a:gd name="T6" fmla="*/ 2 w 1063"/>
                <a:gd name="T7" fmla="*/ 0 h 549"/>
                <a:gd name="T8" fmla="*/ 3 w 1063"/>
                <a:gd name="T9" fmla="*/ 0 h 549"/>
                <a:gd name="T10" fmla="*/ 3 w 1063"/>
                <a:gd name="T11" fmla="*/ 0 h 549"/>
                <a:gd name="T12" fmla="*/ 3 w 1063"/>
                <a:gd name="T13" fmla="*/ 0 h 549"/>
                <a:gd name="T14" fmla="*/ 3 w 1063"/>
                <a:gd name="T15" fmla="*/ 0 h 549"/>
                <a:gd name="T16" fmla="*/ 3 w 1063"/>
                <a:gd name="T17" fmla="*/ 0 h 549"/>
                <a:gd name="T18" fmla="*/ 3 w 1063"/>
                <a:gd name="T19" fmla="*/ 1 h 549"/>
                <a:gd name="T20" fmla="*/ 3 w 1063"/>
                <a:gd name="T21" fmla="*/ 1 h 549"/>
                <a:gd name="T22" fmla="*/ 4 w 1063"/>
                <a:gd name="T23" fmla="*/ 1 h 549"/>
                <a:gd name="T24" fmla="*/ 4 w 1063"/>
                <a:gd name="T25" fmla="*/ 1 h 549"/>
                <a:gd name="T26" fmla="*/ 4 w 1063"/>
                <a:gd name="T27" fmla="*/ 1 h 549"/>
                <a:gd name="T28" fmla="*/ 4 w 1063"/>
                <a:gd name="T29" fmla="*/ 1 h 549"/>
                <a:gd name="T30" fmla="*/ 4 w 1063"/>
                <a:gd name="T31" fmla="*/ 1 h 549"/>
                <a:gd name="T32" fmla="*/ 4 w 1063"/>
                <a:gd name="T33" fmla="*/ 1 h 549"/>
                <a:gd name="T34" fmla="*/ 4 w 1063"/>
                <a:gd name="T35" fmla="*/ 1 h 549"/>
                <a:gd name="T36" fmla="*/ 4 w 1063"/>
                <a:gd name="T37" fmla="*/ 1 h 549"/>
                <a:gd name="T38" fmla="*/ 4 w 1063"/>
                <a:gd name="T39" fmla="*/ 2 h 549"/>
                <a:gd name="T40" fmla="*/ 4 w 1063"/>
                <a:gd name="T41" fmla="*/ 2 h 549"/>
                <a:gd name="T42" fmla="*/ 4 w 1063"/>
                <a:gd name="T43" fmla="*/ 2 h 549"/>
                <a:gd name="T44" fmla="*/ 3 w 1063"/>
                <a:gd name="T45" fmla="*/ 2 h 549"/>
                <a:gd name="T46" fmla="*/ 3 w 1063"/>
                <a:gd name="T47" fmla="*/ 2 h 549"/>
                <a:gd name="T48" fmla="*/ 3 w 1063"/>
                <a:gd name="T49" fmla="*/ 2 h 549"/>
                <a:gd name="T50" fmla="*/ 3 w 1063"/>
                <a:gd name="T51" fmla="*/ 2 h 549"/>
                <a:gd name="T52" fmla="*/ 3 w 1063"/>
                <a:gd name="T53" fmla="*/ 2 h 549"/>
                <a:gd name="T54" fmla="*/ 3 w 1063"/>
                <a:gd name="T55" fmla="*/ 2 h 549"/>
                <a:gd name="T56" fmla="*/ 3 w 1063"/>
                <a:gd name="T57" fmla="*/ 1 h 549"/>
                <a:gd name="T58" fmla="*/ 2 w 1063"/>
                <a:gd name="T59" fmla="*/ 1 h 549"/>
                <a:gd name="T60" fmla="*/ 1 w 1063"/>
                <a:gd name="T61" fmla="*/ 2 h 549"/>
                <a:gd name="T62" fmla="*/ 1 w 1063"/>
                <a:gd name="T63" fmla="*/ 2 h 549"/>
                <a:gd name="T64" fmla="*/ 0 w 1063"/>
                <a:gd name="T65" fmla="*/ 2 h 549"/>
                <a:gd name="T66" fmla="*/ 0 w 1063"/>
                <a:gd name="T67" fmla="*/ 1 h 54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63" h="549">
                  <a:moveTo>
                    <a:pt x="3" y="230"/>
                  </a:moveTo>
                  <a:lnTo>
                    <a:pt x="221" y="183"/>
                  </a:lnTo>
                  <a:lnTo>
                    <a:pt x="564" y="104"/>
                  </a:lnTo>
                  <a:lnTo>
                    <a:pt x="567" y="91"/>
                  </a:lnTo>
                  <a:lnTo>
                    <a:pt x="577" y="82"/>
                  </a:lnTo>
                  <a:lnTo>
                    <a:pt x="586" y="91"/>
                  </a:lnTo>
                  <a:lnTo>
                    <a:pt x="593" y="82"/>
                  </a:lnTo>
                  <a:lnTo>
                    <a:pt x="586" y="57"/>
                  </a:lnTo>
                  <a:lnTo>
                    <a:pt x="615" y="48"/>
                  </a:lnTo>
                  <a:lnTo>
                    <a:pt x="640" y="6"/>
                  </a:lnTo>
                  <a:lnTo>
                    <a:pt x="662" y="0"/>
                  </a:lnTo>
                  <a:lnTo>
                    <a:pt x="681" y="9"/>
                  </a:lnTo>
                  <a:lnTo>
                    <a:pt x="694" y="57"/>
                  </a:lnTo>
                  <a:lnTo>
                    <a:pt x="734" y="88"/>
                  </a:lnTo>
                  <a:lnTo>
                    <a:pt x="744" y="107"/>
                  </a:lnTo>
                  <a:lnTo>
                    <a:pt x="737" y="120"/>
                  </a:lnTo>
                  <a:lnTo>
                    <a:pt x="719" y="133"/>
                  </a:lnTo>
                  <a:lnTo>
                    <a:pt x="700" y="167"/>
                  </a:lnTo>
                  <a:lnTo>
                    <a:pt x="687" y="211"/>
                  </a:lnTo>
                  <a:lnTo>
                    <a:pt x="691" y="234"/>
                  </a:lnTo>
                  <a:lnTo>
                    <a:pt x="732" y="234"/>
                  </a:lnTo>
                  <a:lnTo>
                    <a:pt x="769" y="256"/>
                  </a:lnTo>
                  <a:lnTo>
                    <a:pt x="832" y="319"/>
                  </a:lnTo>
                  <a:lnTo>
                    <a:pt x="854" y="359"/>
                  </a:lnTo>
                  <a:lnTo>
                    <a:pt x="883" y="394"/>
                  </a:lnTo>
                  <a:lnTo>
                    <a:pt x="955" y="397"/>
                  </a:lnTo>
                  <a:lnTo>
                    <a:pt x="997" y="378"/>
                  </a:lnTo>
                  <a:lnTo>
                    <a:pt x="1022" y="331"/>
                  </a:lnTo>
                  <a:lnTo>
                    <a:pt x="1010" y="322"/>
                  </a:lnTo>
                  <a:lnTo>
                    <a:pt x="981" y="293"/>
                  </a:lnTo>
                  <a:lnTo>
                    <a:pt x="943" y="277"/>
                  </a:lnTo>
                  <a:lnTo>
                    <a:pt x="946" y="259"/>
                  </a:lnTo>
                  <a:lnTo>
                    <a:pt x="974" y="259"/>
                  </a:lnTo>
                  <a:lnTo>
                    <a:pt x="987" y="259"/>
                  </a:lnTo>
                  <a:lnTo>
                    <a:pt x="1034" y="328"/>
                  </a:lnTo>
                  <a:lnTo>
                    <a:pt x="1063" y="397"/>
                  </a:lnTo>
                  <a:lnTo>
                    <a:pt x="1059" y="432"/>
                  </a:lnTo>
                  <a:lnTo>
                    <a:pt x="1031" y="410"/>
                  </a:lnTo>
                  <a:lnTo>
                    <a:pt x="997" y="436"/>
                  </a:lnTo>
                  <a:lnTo>
                    <a:pt x="946" y="457"/>
                  </a:lnTo>
                  <a:lnTo>
                    <a:pt x="896" y="502"/>
                  </a:lnTo>
                  <a:lnTo>
                    <a:pt x="880" y="502"/>
                  </a:lnTo>
                  <a:lnTo>
                    <a:pt x="870" y="495"/>
                  </a:lnTo>
                  <a:lnTo>
                    <a:pt x="870" y="476"/>
                  </a:lnTo>
                  <a:lnTo>
                    <a:pt x="861" y="442"/>
                  </a:lnTo>
                  <a:lnTo>
                    <a:pt x="851" y="442"/>
                  </a:lnTo>
                  <a:lnTo>
                    <a:pt x="823" y="492"/>
                  </a:lnTo>
                  <a:lnTo>
                    <a:pt x="785" y="537"/>
                  </a:lnTo>
                  <a:lnTo>
                    <a:pt x="776" y="549"/>
                  </a:lnTo>
                  <a:lnTo>
                    <a:pt x="753" y="524"/>
                  </a:lnTo>
                  <a:lnTo>
                    <a:pt x="750" y="511"/>
                  </a:lnTo>
                  <a:lnTo>
                    <a:pt x="737" y="508"/>
                  </a:lnTo>
                  <a:lnTo>
                    <a:pt x="732" y="498"/>
                  </a:lnTo>
                  <a:lnTo>
                    <a:pt x="710" y="486"/>
                  </a:lnTo>
                  <a:lnTo>
                    <a:pt x="710" y="473"/>
                  </a:lnTo>
                  <a:lnTo>
                    <a:pt x="656" y="460"/>
                  </a:lnTo>
                  <a:lnTo>
                    <a:pt x="640" y="420"/>
                  </a:lnTo>
                  <a:lnTo>
                    <a:pt x="622" y="413"/>
                  </a:lnTo>
                  <a:lnTo>
                    <a:pt x="609" y="375"/>
                  </a:lnTo>
                  <a:lnTo>
                    <a:pt x="495" y="404"/>
                  </a:lnTo>
                  <a:lnTo>
                    <a:pt x="224" y="473"/>
                  </a:lnTo>
                  <a:lnTo>
                    <a:pt x="221" y="489"/>
                  </a:lnTo>
                  <a:lnTo>
                    <a:pt x="214" y="492"/>
                  </a:lnTo>
                  <a:lnTo>
                    <a:pt x="195" y="473"/>
                  </a:lnTo>
                  <a:lnTo>
                    <a:pt x="12" y="517"/>
                  </a:lnTo>
                  <a:lnTo>
                    <a:pt x="0" y="508"/>
                  </a:lnTo>
                  <a:lnTo>
                    <a:pt x="3" y="23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3" name="Freeform 1110"/>
            <p:cNvSpPr>
              <a:spLocks/>
            </p:cNvSpPr>
            <p:nvPr/>
          </p:nvSpPr>
          <p:spPr bwMode="auto">
            <a:xfrm>
              <a:off x="4479" y="1126"/>
              <a:ext cx="139" cy="253"/>
            </a:xfrm>
            <a:custGeom>
              <a:avLst/>
              <a:gdLst>
                <a:gd name="T0" fmla="*/ 0 w 558"/>
                <a:gd name="T1" fmla="*/ 1 h 1009"/>
                <a:gd name="T2" fmla="*/ 0 w 558"/>
                <a:gd name="T3" fmla="*/ 1 h 1009"/>
                <a:gd name="T4" fmla="*/ 0 w 558"/>
                <a:gd name="T5" fmla="*/ 1 h 1009"/>
                <a:gd name="T6" fmla="*/ 0 w 558"/>
                <a:gd name="T7" fmla="*/ 1 h 1009"/>
                <a:gd name="T8" fmla="*/ 0 w 558"/>
                <a:gd name="T9" fmla="*/ 1 h 1009"/>
                <a:gd name="T10" fmla="*/ 0 w 558"/>
                <a:gd name="T11" fmla="*/ 1 h 1009"/>
                <a:gd name="T12" fmla="*/ 0 w 558"/>
                <a:gd name="T13" fmla="*/ 2 h 1009"/>
                <a:gd name="T14" fmla="*/ 0 w 558"/>
                <a:gd name="T15" fmla="*/ 2 h 1009"/>
                <a:gd name="T16" fmla="*/ 0 w 558"/>
                <a:gd name="T17" fmla="*/ 2 h 1009"/>
                <a:gd name="T18" fmla="*/ 0 w 558"/>
                <a:gd name="T19" fmla="*/ 3 h 1009"/>
                <a:gd name="T20" fmla="*/ 0 w 558"/>
                <a:gd name="T21" fmla="*/ 3 h 1009"/>
                <a:gd name="T22" fmla="*/ 0 w 558"/>
                <a:gd name="T23" fmla="*/ 3 h 1009"/>
                <a:gd name="T24" fmla="*/ 0 w 558"/>
                <a:gd name="T25" fmla="*/ 3 h 1009"/>
                <a:gd name="T26" fmla="*/ 0 w 558"/>
                <a:gd name="T27" fmla="*/ 3 h 1009"/>
                <a:gd name="T28" fmla="*/ 0 w 558"/>
                <a:gd name="T29" fmla="*/ 3 h 1009"/>
                <a:gd name="T30" fmla="*/ 1 w 558"/>
                <a:gd name="T31" fmla="*/ 3 h 1009"/>
                <a:gd name="T32" fmla="*/ 1 w 558"/>
                <a:gd name="T33" fmla="*/ 3 h 1009"/>
                <a:gd name="T34" fmla="*/ 1 w 558"/>
                <a:gd name="T35" fmla="*/ 4 h 1009"/>
                <a:gd name="T36" fmla="*/ 1 w 558"/>
                <a:gd name="T37" fmla="*/ 4 h 1009"/>
                <a:gd name="T38" fmla="*/ 1 w 558"/>
                <a:gd name="T39" fmla="*/ 4 h 1009"/>
                <a:gd name="T40" fmla="*/ 2 w 558"/>
                <a:gd name="T41" fmla="*/ 4 h 1009"/>
                <a:gd name="T42" fmla="*/ 2 w 558"/>
                <a:gd name="T43" fmla="*/ 4 h 1009"/>
                <a:gd name="T44" fmla="*/ 2 w 558"/>
                <a:gd name="T45" fmla="*/ 4 h 1009"/>
                <a:gd name="T46" fmla="*/ 2 w 558"/>
                <a:gd name="T47" fmla="*/ 4 h 1009"/>
                <a:gd name="T48" fmla="*/ 2 w 558"/>
                <a:gd name="T49" fmla="*/ 4 h 1009"/>
                <a:gd name="T50" fmla="*/ 2 w 558"/>
                <a:gd name="T51" fmla="*/ 3 h 1009"/>
                <a:gd name="T52" fmla="*/ 1 w 558"/>
                <a:gd name="T53" fmla="*/ 3 h 1009"/>
                <a:gd name="T54" fmla="*/ 1 w 558"/>
                <a:gd name="T55" fmla="*/ 3 h 1009"/>
                <a:gd name="T56" fmla="*/ 2 w 558"/>
                <a:gd name="T57" fmla="*/ 2 h 1009"/>
                <a:gd name="T58" fmla="*/ 2 w 558"/>
                <a:gd name="T59" fmla="*/ 2 h 1009"/>
                <a:gd name="T60" fmla="*/ 2 w 558"/>
                <a:gd name="T61" fmla="*/ 2 h 1009"/>
                <a:gd name="T62" fmla="*/ 2 w 558"/>
                <a:gd name="T63" fmla="*/ 2 h 1009"/>
                <a:gd name="T64" fmla="*/ 2 w 558"/>
                <a:gd name="T65" fmla="*/ 1 h 1009"/>
                <a:gd name="T66" fmla="*/ 2 w 558"/>
                <a:gd name="T67" fmla="*/ 1 h 1009"/>
                <a:gd name="T68" fmla="*/ 2 w 558"/>
                <a:gd name="T69" fmla="*/ 1 h 1009"/>
                <a:gd name="T70" fmla="*/ 2 w 558"/>
                <a:gd name="T71" fmla="*/ 1 h 1009"/>
                <a:gd name="T72" fmla="*/ 2 w 558"/>
                <a:gd name="T73" fmla="*/ 1 h 1009"/>
                <a:gd name="T74" fmla="*/ 2 w 558"/>
                <a:gd name="T75" fmla="*/ 1 h 1009"/>
                <a:gd name="T76" fmla="*/ 2 w 558"/>
                <a:gd name="T77" fmla="*/ 0 h 1009"/>
                <a:gd name="T78" fmla="*/ 2 w 558"/>
                <a:gd name="T79" fmla="*/ 0 h 1009"/>
                <a:gd name="T80" fmla="*/ 2 w 558"/>
                <a:gd name="T81" fmla="*/ 0 h 1009"/>
                <a:gd name="T82" fmla="*/ 0 w 558"/>
                <a:gd name="T83" fmla="*/ 1 h 100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58" h="1009">
                  <a:moveTo>
                    <a:pt x="0" y="129"/>
                  </a:moveTo>
                  <a:lnTo>
                    <a:pt x="21" y="167"/>
                  </a:lnTo>
                  <a:lnTo>
                    <a:pt x="11" y="186"/>
                  </a:lnTo>
                  <a:lnTo>
                    <a:pt x="27" y="205"/>
                  </a:lnTo>
                  <a:lnTo>
                    <a:pt x="31" y="218"/>
                  </a:lnTo>
                  <a:lnTo>
                    <a:pt x="75" y="335"/>
                  </a:lnTo>
                  <a:lnTo>
                    <a:pt x="91" y="420"/>
                  </a:lnTo>
                  <a:lnTo>
                    <a:pt x="72" y="460"/>
                  </a:lnTo>
                  <a:lnTo>
                    <a:pt x="75" y="505"/>
                  </a:lnTo>
                  <a:lnTo>
                    <a:pt x="125" y="618"/>
                  </a:lnTo>
                  <a:lnTo>
                    <a:pt x="119" y="671"/>
                  </a:lnTo>
                  <a:lnTo>
                    <a:pt x="128" y="687"/>
                  </a:lnTo>
                  <a:lnTo>
                    <a:pt x="138" y="684"/>
                  </a:lnTo>
                  <a:lnTo>
                    <a:pt x="132" y="671"/>
                  </a:lnTo>
                  <a:lnTo>
                    <a:pt x="151" y="671"/>
                  </a:lnTo>
                  <a:lnTo>
                    <a:pt x="183" y="722"/>
                  </a:lnTo>
                  <a:lnTo>
                    <a:pt x="202" y="820"/>
                  </a:lnTo>
                  <a:lnTo>
                    <a:pt x="202" y="877"/>
                  </a:lnTo>
                  <a:lnTo>
                    <a:pt x="223" y="943"/>
                  </a:lnTo>
                  <a:lnTo>
                    <a:pt x="255" y="1009"/>
                  </a:lnTo>
                  <a:lnTo>
                    <a:pt x="473" y="962"/>
                  </a:lnTo>
                  <a:lnTo>
                    <a:pt x="466" y="940"/>
                  </a:lnTo>
                  <a:lnTo>
                    <a:pt x="441" y="915"/>
                  </a:lnTo>
                  <a:lnTo>
                    <a:pt x="444" y="873"/>
                  </a:lnTo>
                  <a:lnTo>
                    <a:pt x="454" y="861"/>
                  </a:lnTo>
                  <a:lnTo>
                    <a:pt x="441" y="823"/>
                  </a:lnTo>
                  <a:lnTo>
                    <a:pt x="425" y="659"/>
                  </a:lnTo>
                  <a:lnTo>
                    <a:pt x="425" y="609"/>
                  </a:lnTo>
                  <a:lnTo>
                    <a:pt x="444" y="511"/>
                  </a:lnTo>
                  <a:lnTo>
                    <a:pt x="463" y="448"/>
                  </a:lnTo>
                  <a:lnTo>
                    <a:pt x="466" y="404"/>
                  </a:lnTo>
                  <a:lnTo>
                    <a:pt x="447" y="369"/>
                  </a:lnTo>
                  <a:lnTo>
                    <a:pt x="447" y="331"/>
                  </a:lnTo>
                  <a:lnTo>
                    <a:pt x="460" y="309"/>
                  </a:lnTo>
                  <a:lnTo>
                    <a:pt x="523" y="256"/>
                  </a:lnTo>
                  <a:lnTo>
                    <a:pt x="558" y="167"/>
                  </a:lnTo>
                  <a:lnTo>
                    <a:pt x="523" y="117"/>
                  </a:lnTo>
                  <a:lnTo>
                    <a:pt x="516" y="91"/>
                  </a:lnTo>
                  <a:lnTo>
                    <a:pt x="529" y="78"/>
                  </a:lnTo>
                  <a:lnTo>
                    <a:pt x="529" y="60"/>
                  </a:lnTo>
                  <a:lnTo>
                    <a:pt x="513" y="0"/>
                  </a:lnTo>
                  <a:lnTo>
                    <a:pt x="0" y="129"/>
                  </a:lnTo>
                  <a:close/>
                </a:path>
              </a:pathLst>
            </a:custGeom>
            <a:noFill/>
            <a:ln w="9525">
              <a:solidFill>
                <a:schemeClr val="tx1"/>
              </a:solidFill>
              <a:round/>
              <a:headEnd/>
              <a:tailEnd/>
            </a:ln>
          </p:spPr>
          <p:txBody>
            <a:bodyPr/>
            <a:lstStyle/>
            <a:p>
              <a:endParaRPr lang="en-US"/>
            </a:p>
          </p:txBody>
        </p:sp>
        <p:sp>
          <p:nvSpPr>
            <p:cNvPr id="16484" name="Freeform 1111"/>
            <p:cNvSpPr>
              <a:spLocks/>
            </p:cNvSpPr>
            <p:nvPr/>
          </p:nvSpPr>
          <p:spPr bwMode="auto">
            <a:xfrm>
              <a:off x="4479" y="1126"/>
              <a:ext cx="139" cy="253"/>
            </a:xfrm>
            <a:custGeom>
              <a:avLst/>
              <a:gdLst>
                <a:gd name="T0" fmla="*/ 0 w 558"/>
                <a:gd name="T1" fmla="*/ 1 h 1009"/>
                <a:gd name="T2" fmla="*/ 0 w 558"/>
                <a:gd name="T3" fmla="*/ 1 h 1009"/>
                <a:gd name="T4" fmla="*/ 0 w 558"/>
                <a:gd name="T5" fmla="*/ 1 h 1009"/>
                <a:gd name="T6" fmla="*/ 0 w 558"/>
                <a:gd name="T7" fmla="*/ 1 h 1009"/>
                <a:gd name="T8" fmla="*/ 0 w 558"/>
                <a:gd name="T9" fmla="*/ 1 h 1009"/>
                <a:gd name="T10" fmla="*/ 0 w 558"/>
                <a:gd name="T11" fmla="*/ 1 h 1009"/>
                <a:gd name="T12" fmla="*/ 0 w 558"/>
                <a:gd name="T13" fmla="*/ 2 h 1009"/>
                <a:gd name="T14" fmla="*/ 0 w 558"/>
                <a:gd name="T15" fmla="*/ 2 h 1009"/>
                <a:gd name="T16" fmla="*/ 0 w 558"/>
                <a:gd name="T17" fmla="*/ 2 h 1009"/>
                <a:gd name="T18" fmla="*/ 0 w 558"/>
                <a:gd name="T19" fmla="*/ 3 h 1009"/>
                <a:gd name="T20" fmla="*/ 0 w 558"/>
                <a:gd name="T21" fmla="*/ 3 h 1009"/>
                <a:gd name="T22" fmla="*/ 0 w 558"/>
                <a:gd name="T23" fmla="*/ 3 h 1009"/>
                <a:gd name="T24" fmla="*/ 0 w 558"/>
                <a:gd name="T25" fmla="*/ 3 h 1009"/>
                <a:gd name="T26" fmla="*/ 0 w 558"/>
                <a:gd name="T27" fmla="*/ 3 h 1009"/>
                <a:gd name="T28" fmla="*/ 0 w 558"/>
                <a:gd name="T29" fmla="*/ 3 h 1009"/>
                <a:gd name="T30" fmla="*/ 1 w 558"/>
                <a:gd name="T31" fmla="*/ 3 h 1009"/>
                <a:gd name="T32" fmla="*/ 1 w 558"/>
                <a:gd name="T33" fmla="*/ 3 h 1009"/>
                <a:gd name="T34" fmla="*/ 1 w 558"/>
                <a:gd name="T35" fmla="*/ 4 h 1009"/>
                <a:gd name="T36" fmla="*/ 1 w 558"/>
                <a:gd name="T37" fmla="*/ 4 h 1009"/>
                <a:gd name="T38" fmla="*/ 1 w 558"/>
                <a:gd name="T39" fmla="*/ 4 h 1009"/>
                <a:gd name="T40" fmla="*/ 2 w 558"/>
                <a:gd name="T41" fmla="*/ 4 h 1009"/>
                <a:gd name="T42" fmla="*/ 2 w 558"/>
                <a:gd name="T43" fmla="*/ 4 h 1009"/>
                <a:gd name="T44" fmla="*/ 2 w 558"/>
                <a:gd name="T45" fmla="*/ 4 h 1009"/>
                <a:gd name="T46" fmla="*/ 2 w 558"/>
                <a:gd name="T47" fmla="*/ 4 h 1009"/>
                <a:gd name="T48" fmla="*/ 2 w 558"/>
                <a:gd name="T49" fmla="*/ 4 h 1009"/>
                <a:gd name="T50" fmla="*/ 2 w 558"/>
                <a:gd name="T51" fmla="*/ 3 h 1009"/>
                <a:gd name="T52" fmla="*/ 1 w 558"/>
                <a:gd name="T53" fmla="*/ 3 h 1009"/>
                <a:gd name="T54" fmla="*/ 1 w 558"/>
                <a:gd name="T55" fmla="*/ 3 h 1009"/>
                <a:gd name="T56" fmla="*/ 2 w 558"/>
                <a:gd name="T57" fmla="*/ 2 h 1009"/>
                <a:gd name="T58" fmla="*/ 2 w 558"/>
                <a:gd name="T59" fmla="*/ 2 h 1009"/>
                <a:gd name="T60" fmla="*/ 2 w 558"/>
                <a:gd name="T61" fmla="*/ 2 h 1009"/>
                <a:gd name="T62" fmla="*/ 2 w 558"/>
                <a:gd name="T63" fmla="*/ 2 h 1009"/>
                <a:gd name="T64" fmla="*/ 2 w 558"/>
                <a:gd name="T65" fmla="*/ 1 h 1009"/>
                <a:gd name="T66" fmla="*/ 2 w 558"/>
                <a:gd name="T67" fmla="*/ 1 h 1009"/>
                <a:gd name="T68" fmla="*/ 2 w 558"/>
                <a:gd name="T69" fmla="*/ 1 h 1009"/>
                <a:gd name="T70" fmla="*/ 2 w 558"/>
                <a:gd name="T71" fmla="*/ 1 h 1009"/>
                <a:gd name="T72" fmla="*/ 2 w 558"/>
                <a:gd name="T73" fmla="*/ 1 h 1009"/>
                <a:gd name="T74" fmla="*/ 2 w 558"/>
                <a:gd name="T75" fmla="*/ 1 h 1009"/>
                <a:gd name="T76" fmla="*/ 2 w 558"/>
                <a:gd name="T77" fmla="*/ 0 h 1009"/>
                <a:gd name="T78" fmla="*/ 2 w 558"/>
                <a:gd name="T79" fmla="*/ 0 h 1009"/>
                <a:gd name="T80" fmla="*/ 2 w 558"/>
                <a:gd name="T81" fmla="*/ 0 h 1009"/>
                <a:gd name="T82" fmla="*/ 0 w 558"/>
                <a:gd name="T83" fmla="*/ 1 h 1009"/>
                <a:gd name="T84" fmla="*/ 0 w 558"/>
                <a:gd name="T85" fmla="*/ 1 h 1009"/>
                <a:gd name="T86" fmla="*/ 0 w 558"/>
                <a:gd name="T87" fmla="*/ 1 h 100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58" h="1009">
                  <a:moveTo>
                    <a:pt x="0" y="129"/>
                  </a:moveTo>
                  <a:lnTo>
                    <a:pt x="21" y="167"/>
                  </a:lnTo>
                  <a:lnTo>
                    <a:pt x="11" y="186"/>
                  </a:lnTo>
                  <a:lnTo>
                    <a:pt x="27" y="205"/>
                  </a:lnTo>
                  <a:lnTo>
                    <a:pt x="31" y="218"/>
                  </a:lnTo>
                  <a:lnTo>
                    <a:pt x="75" y="335"/>
                  </a:lnTo>
                  <a:lnTo>
                    <a:pt x="91" y="420"/>
                  </a:lnTo>
                  <a:lnTo>
                    <a:pt x="72" y="460"/>
                  </a:lnTo>
                  <a:lnTo>
                    <a:pt x="75" y="505"/>
                  </a:lnTo>
                  <a:lnTo>
                    <a:pt x="125" y="618"/>
                  </a:lnTo>
                  <a:lnTo>
                    <a:pt x="119" y="671"/>
                  </a:lnTo>
                  <a:lnTo>
                    <a:pt x="128" y="687"/>
                  </a:lnTo>
                  <a:lnTo>
                    <a:pt x="138" y="684"/>
                  </a:lnTo>
                  <a:lnTo>
                    <a:pt x="132" y="671"/>
                  </a:lnTo>
                  <a:lnTo>
                    <a:pt x="151" y="671"/>
                  </a:lnTo>
                  <a:lnTo>
                    <a:pt x="183" y="722"/>
                  </a:lnTo>
                  <a:lnTo>
                    <a:pt x="202" y="820"/>
                  </a:lnTo>
                  <a:lnTo>
                    <a:pt x="202" y="877"/>
                  </a:lnTo>
                  <a:lnTo>
                    <a:pt x="223" y="943"/>
                  </a:lnTo>
                  <a:lnTo>
                    <a:pt x="255" y="1009"/>
                  </a:lnTo>
                  <a:lnTo>
                    <a:pt x="473" y="962"/>
                  </a:lnTo>
                  <a:lnTo>
                    <a:pt x="466" y="940"/>
                  </a:lnTo>
                  <a:lnTo>
                    <a:pt x="441" y="915"/>
                  </a:lnTo>
                  <a:lnTo>
                    <a:pt x="444" y="873"/>
                  </a:lnTo>
                  <a:lnTo>
                    <a:pt x="454" y="861"/>
                  </a:lnTo>
                  <a:lnTo>
                    <a:pt x="441" y="823"/>
                  </a:lnTo>
                  <a:lnTo>
                    <a:pt x="425" y="659"/>
                  </a:lnTo>
                  <a:lnTo>
                    <a:pt x="425" y="609"/>
                  </a:lnTo>
                  <a:lnTo>
                    <a:pt x="444" y="511"/>
                  </a:lnTo>
                  <a:lnTo>
                    <a:pt x="463" y="448"/>
                  </a:lnTo>
                  <a:lnTo>
                    <a:pt x="466" y="404"/>
                  </a:lnTo>
                  <a:lnTo>
                    <a:pt x="447" y="369"/>
                  </a:lnTo>
                  <a:lnTo>
                    <a:pt x="447" y="331"/>
                  </a:lnTo>
                  <a:lnTo>
                    <a:pt x="460" y="309"/>
                  </a:lnTo>
                  <a:lnTo>
                    <a:pt x="523" y="256"/>
                  </a:lnTo>
                  <a:lnTo>
                    <a:pt x="558" y="167"/>
                  </a:lnTo>
                  <a:lnTo>
                    <a:pt x="523" y="117"/>
                  </a:lnTo>
                  <a:lnTo>
                    <a:pt x="516" y="91"/>
                  </a:lnTo>
                  <a:lnTo>
                    <a:pt x="529" y="78"/>
                  </a:lnTo>
                  <a:lnTo>
                    <a:pt x="529" y="60"/>
                  </a:lnTo>
                  <a:lnTo>
                    <a:pt x="513" y="0"/>
                  </a:lnTo>
                  <a:lnTo>
                    <a:pt x="0" y="129"/>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5" name="Freeform 1112"/>
            <p:cNvSpPr>
              <a:spLocks/>
            </p:cNvSpPr>
            <p:nvPr/>
          </p:nvSpPr>
          <p:spPr bwMode="auto">
            <a:xfrm>
              <a:off x="4585" y="1089"/>
              <a:ext cx="129" cy="278"/>
            </a:xfrm>
            <a:custGeom>
              <a:avLst/>
              <a:gdLst>
                <a:gd name="T0" fmla="*/ 2 w 514"/>
                <a:gd name="T1" fmla="*/ 4 h 1110"/>
                <a:gd name="T2" fmla="*/ 2 w 514"/>
                <a:gd name="T3" fmla="*/ 4 h 1110"/>
                <a:gd name="T4" fmla="*/ 2 w 514"/>
                <a:gd name="T5" fmla="*/ 4 h 1110"/>
                <a:gd name="T6" fmla="*/ 2 w 514"/>
                <a:gd name="T7" fmla="*/ 4 h 1110"/>
                <a:gd name="T8" fmla="*/ 2 w 514"/>
                <a:gd name="T9" fmla="*/ 4 h 1110"/>
                <a:gd name="T10" fmla="*/ 2 w 514"/>
                <a:gd name="T11" fmla="*/ 4 h 1110"/>
                <a:gd name="T12" fmla="*/ 2 w 514"/>
                <a:gd name="T13" fmla="*/ 4 h 1110"/>
                <a:gd name="T14" fmla="*/ 2 w 514"/>
                <a:gd name="T15" fmla="*/ 4 h 1110"/>
                <a:gd name="T16" fmla="*/ 2 w 514"/>
                <a:gd name="T17" fmla="*/ 4 h 1110"/>
                <a:gd name="T18" fmla="*/ 2 w 514"/>
                <a:gd name="T19" fmla="*/ 4 h 1110"/>
                <a:gd name="T20" fmla="*/ 0 w 514"/>
                <a:gd name="T21" fmla="*/ 5 h 1110"/>
                <a:gd name="T22" fmla="*/ 0 w 514"/>
                <a:gd name="T23" fmla="*/ 4 h 1110"/>
                <a:gd name="T24" fmla="*/ 0 w 514"/>
                <a:gd name="T25" fmla="*/ 4 h 1110"/>
                <a:gd name="T26" fmla="*/ 0 w 514"/>
                <a:gd name="T27" fmla="*/ 4 h 1110"/>
                <a:gd name="T28" fmla="*/ 0 w 514"/>
                <a:gd name="T29" fmla="*/ 4 h 1110"/>
                <a:gd name="T30" fmla="*/ 0 w 514"/>
                <a:gd name="T31" fmla="*/ 4 h 1110"/>
                <a:gd name="T32" fmla="*/ 0 w 514"/>
                <a:gd name="T33" fmla="*/ 3 h 1110"/>
                <a:gd name="T34" fmla="*/ 0 w 514"/>
                <a:gd name="T35" fmla="*/ 3 h 1110"/>
                <a:gd name="T36" fmla="*/ 0 w 514"/>
                <a:gd name="T37" fmla="*/ 3 h 1110"/>
                <a:gd name="T38" fmla="*/ 0 w 514"/>
                <a:gd name="T39" fmla="*/ 2 h 1110"/>
                <a:gd name="T40" fmla="*/ 0 w 514"/>
                <a:gd name="T41" fmla="*/ 2 h 1110"/>
                <a:gd name="T42" fmla="*/ 0 w 514"/>
                <a:gd name="T43" fmla="*/ 2 h 1110"/>
                <a:gd name="T44" fmla="*/ 0 w 514"/>
                <a:gd name="T45" fmla="*/ 2 h 1110"/>
                <a:gd name="T46" fmla="*/ 0 w 514"/>
                <a:gd name="T47" fmla="*/ 2 h 1110"/>
                <a:gd name="T48" fmla="*/ 1 w 514"/>
                <a:gd name="T49" fmla="*/ 2 h 1110"/>
                <a:gd name="T50" fmla="*/ 1 w 514"/>
                <a:gd name="T51" fmla="*/ 1 h 1110"/>
                <a:gd name="T52" fmla="*/ 1 w 514"/>
                <a:gd name="T53" fmla="*/ 1 h 1110"/>
                <a:gd name="T54" fmla="*/ 1 w 514"/>
                <a:gd name="T55" fmla="*/ 1 h 1110"/>
                <a:gd name="T56" fmla="*/ 1 w 514"/>
                <a:gd name="T57" fmla="*/ 1 h 1110"/>
                <a:gd name="T58" fmla="*/ 1 w 514"/>
                <a:gd name="T59" fmla="*/ 1 h 1110"/>
                <a:gd name="T60" fmla="*/ 1 w 514"/>
                <a:gd name="T61" fmla="*/ 1 h 1110"/>
                <a:gd name="T62" fmla="*/ 1 w 514"/>
                <a:gd name="T63" fmla="*/ 0 h 1110"/>
                <a:gd name="T64" fmla="*/ 0 w 514"/>
                <a:gd name="T65" fmla="*/ 0 h 1110"/>
                <a:gd name="T66" fmla="*/ 1 w 514"/>
                <a:gd name="T67" fmla="*/ 0 h 1110"/>
                <a:gd name="T68" fmla="*/ 1 w 514"/>
                <a:gd name="T69" fmla="*/ 0 h 1110"/>
                <a:gd name="T70" fmla="*/ 1 w 514"/>
                <a:gd name="T71" fmla="*/ 0 h 1110"/>
                <a:gd name="T72" fmla="*/ 1 w 514"/>
                <a:gd name="T73" fmla="*/ 0 h 1110"/>
                <a:gd name="T74" fmla="*/ 1 w 514"/>
                <a:gd name="T75" fmla="*/ 0 h 1110"/>
                <a:gd name="T76" fmla="*/ 1 w 514"/>
                <a:gd name="T77" fmla="*/ 0 h 1110"/>
                <a:gd name="T78" fmla="*/ 2 w 514"/>
                <a:gd name="T79" fmla="*/ 3 h 1110"/>
                <a:gd name="T80" fmla="*/ 2 w 514"/>
                <a:gd name="T81" fmla="*/ 3 h 1110"/>
                <a:gd name="T82" fmla="*/ 2 w 514"/>
                <a:gd name="T83" fmla="*/ 3 h 1110"/>
                <a:gd name="T84" fmla="*/ 2 w 514"/>
                <a:gd name="T85" fmla="*/ 3 h 1110"/>
                <a:gd name="T86" fmla="*/ 2 w 514"/>
                <a:gd name="T87" fmla="*/ 3 h 1110"/>
                <a:gd name="T88" fmla="*/ 2 w 514"/>
                <a:gd name="T89" fmla="*/ 3 h 1110"/>
                <a:gd name="T90" fmla="*/ 2 w 514"/>
                <a:gd name="T91" fmla="*/ 3 h 1110"/>
                <a:gd name="T92" fmla="*/ 2 w 514"/>
                <a:gd name="T93" fmla="*/ 3 h 1110"/>
                <a:gd name="T94" fmla="*/ 2 w 514"/>
                <a:gd name="T95" fmla="*/ 4 h 1110"/>
                <a:gd name="T96" fmla="*/ 2 w 514"/>
                <a:gd name="T97" fmla="*/ 4 h 1110"/>
                <a:gd name="T98" fmla="*/ 2 w 514"/>
                <a:gd name="T99" fmla="*/ 4 h 1110"/>
                <a:gd name="T100" fmla="*/ 2 w 514"/>
                <a:gd name="T101" fmla="*/ 4 h 11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14" h="1110">
                  <a:moveTo>
                    <a:pt x="508" y="936"/>
                  </a:moveTo>
                  <a:lnTo>
                    <a:pt x="489" y="927"/>
                  </a:lnTo>
                  <a:lnTo>
                    <a:pt x="467" y="933"/>
                  </a:lnTo>
                  <a:lnTo>
                    <a:pt x="442" y="975"/>
                  </a:lnTo>
                  <a:lnTo>
                    <a:pt x="413" y="984"/>
                  </a:lnTo>
                  <a:lnTo>
                    <a:pt x="420" y="1009"/>
                  </a:lnTo>
                  <a:lnTo>
                    <a:pt x="413" y="1018"/>
                  </a:lnTo>
                  <a:lnTo>
                    <a:pt x="404" y="1009"/>
                  </a:lnTo>
                  <a:lnTo>
                    <a:pt x="394" y="1018"/>
                  </a:lnTo>
                  <a:lnTo>
                    <a:pt x="391" y="1031"/>
                  </a:lnTo>
                  <a:lnTo>
                    <a:pt x="48" y="1110"/>
                  </a:lnTo>
                  <a:lnTo>
                    <a:pt x="41" y="1088"/>
                  </a:lnTo>
                  <a:lnTo>
                    <a:pt x="16" y="1063"/>
                  </a:lnTo>
                  <a:lnTo>
                    <a:pt x="19" y="1021"/>
                  </a:lnTo>
                  <a:lnTo>
                    <a:pt x="29" y="1009"/>
                  </a:lnTo>
                  <a:lnTo>
                    <a:pt x="16" y="971"/>
                  </a:lnTo>
                  <a:lnTo>
                    <a:pt x="0" y="807"/>
                  </a:lnTo>
                  <a:lnTo>
                    <a:pt x="0" y="757"/>
                  </a:lnTo>
                  <a:lnTo>
                    <a:pt x="19" y="659"/>
                  </a:lnTo>
                  <a:lnTo>
                    <a:pt x="38" y="596"/>
                  </a:lnTo>
                  <a:lnTo>
                    <a:pt x="41" y="552"/>
                  </a:lnTo>
                  <a:lnTo>
                    <a:pt x="22" y="517"/>
                  </a:lnTo>
                  <a:lnTo>
                    <a:pt x="22" y="479"/>
                  </a:lnTo>
                  <a:lnTo>
                    <a:pt x="35" y="457"/>
                  </a:lnTo>
                  <a:lnTo>
                    <a:pt x="98" y="404"/>
                  </a:lnTo>
                  <a:lnTo>
                    <a:pt x="133" y="315"/>
                  </a:lnTo>
                  <a:lnTo>
                    <a:pt x="98" y="265"/>
                  </a:lnTo>
                  <a:lnTo>
                    <a:pt x="91" y="239"/>
                  </a:lnTo>
                  <a:lnTo>
                    <a:pt x="104" y="226"/>
                  </a:lnTo>
                  <a:lnTo>
                    <a:pt x="104" y="208"/>
                  </a:lnTo>
                  <a:lnTo>
                    <a:pt x="88" y="148"/>
                  </a:lnTo>
                  <a:lnTo>
                    <a:pt x="101" y="72"/>
                  </a:lnTo>
                  <a:lnTo>
                    <a:pt x="82" y="47"/>
                  </a:lnTo>
                  <a:lnTo>
                    <a:pt x="88" y="37"/>
                  </a:lnTo>
                  <a:lnTo>
                    <a:pt x="110" y="37"/>
                  </a:lnTo>
                  <a:lnTo>
                    <a:pt x="120" y="13"/>
                  </a:lnTo>
                  <a:lnTo>
                    <a:pt x="139" y="18"/>
                  </a:lnTo>
                  <a:lnTo>
                    <a:pt x="162" y="16"/>
                  </a:lnTo>
                  <a:lnTo>
                    <a:pt x="176" y="0"/>
                  </a:lnTo>
                  <a:lnTo>
                    <a:pt x="404" y="681"/>
                  </a:lnTo>
                  <a:lnTo>
                    <a:pt x="407" y="694"/>
                  </a:lnTo>
                  <a:lnTo>
                    <a:pt x="404" y="722"/>
                  </a:lnTo>
                  <a:lnTo>
                    <a:pt x="407" y="734"/>
                  </a:lnTo>
                  <a:lnTo>
                    <a:pt x="463" y="779"/>
                  </a:lnTo>
                  <a:lnTo>
                    <a:pt x="476" y="782"/>
                  </a:lnTo>
                  <a:lnTo>
                    <a:pt x="483" y="804"/>
                  </a:lnTo>
                  <a:lnTo>
                    <a:pt x="483" y="819"/>
                  </a:lnTo>
                  <a:lnTo>
                    <a:pt x="514" y="874"/>
                  </a:lnTo>
                  <a:lnTo>
                    <a:pt x="508" y="883"/>
                  </a:lnTo>
                  <a:lnTo>
                    <a:pt x="508" y="911"/>
                  </a:lnTo>
                  <a:lnTo>
                    <a:pt x="508" y="936"/>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6" name="Freeform 1113"/>
            <p:cNvSpPr>
              <a:spLocks/>
            </p:cNvSpPr>
            <p:nvPr/>
          </p:nvSpPr>
          <p:spPr bwMode="auto">
            <a:xfrm>
              <a:off x="4585" y="1089"/>
              <a:ext cx="129" cy="278"/>
            </a:xfrm>
            <a:custGeom>
              <a:avLst/>
              <a:gdLst>
                <a:gd name="T0" fmla="*/ 2 w 514"/>
                <a:gd name="T1" fmla="*/ 4 h 1110"/>
                <a:gd name="T2" fmla="*/ 2 w 514"/>
                <a:gd name="T3" fmla="*/ 4 h 1110"/>
                <a:gd name="T4" fmla="*/ 2 w 514"/>
                <a:gd name="T5" fmla="*/ 4 h 1110"/>
                <a:gd name="T6" fmla="*/ 2 w 514"/>
                <a:gd name="T7" fmla="*/ 4 h 1110"/>
                <a:gd name="T8" fmla="*/ 2 w 514"/>
                <a:gd name="T9" fmla="*/ 4 h 1110"/>
                <a:gd name="T10" fmla="*/ 2 w 514"/>
                <a:gd name="T11" fmla="*/ 4 h 1110"/>
                <a:gd name="T12" fmla="*/ 2 w 514"/>
                <a:gd name="T13" fmla="*/ 4 h 1110"/>
                <a:gd name="T14" fmla="*/ 2 w 514"/>
                <a:gd name="T15" fmla="*/ 4 h 1110"/>
                <a:gd name="T16" fmla="*/ 2 w 514"/>
                <a:gd name="T17" fmla="*/ 4 h 1110"/>
                <a:gd name="T18" fmla="*/ 2 w 514"/>
                <a:gd name="T19" fmla="*/ 4 h 1110"/>
                <a:gd name="T20" fmla="*/ 0 w 514"/>
                <a:gd name="T21" fmla="*/ 5 h 1110"/>
                <a:gd name="T22" fmla="*/ 0 w 514"/>
                <a:gd name="T23" fmla="*/ 4 h 1110"/>
                <a:gd name="T24" fmla="*/ 0 w 514"/>
                <a:gd name="T25" fmla="*/ 4 h 1110"/>
                <a:gd name="T26" fmla="*/ 0 w 514"/>
                <a:gd name="T27" fmla="*/ 4 h 1110"/>
                <a:gd name="T28" fmla="*/ 0 w 514"/>
                <a:gd name="T29" fmla="*/ 4 h 1110"/>
                <a:gd name="T30" fmla="*/ 0 w 514"/>
                <a:gd name="T31" fmla="*/ 4 h 1110"/>
                <a:gd name="T32" fmla="*/ 0 w 514"/>
                <a:gd name="T33" fmla="*/ 3 h 1110"/>
                <a:gd name="T34" fmla="*/ 0 w 514"/>
                <a:gd name="T35" fmla="*/ 3 h 1110"/>
                <a:gd name="T36" fmla="*/ 0 w 514"/>
                <a:gd name="T37" fmla="*/ 3 h 1110"/>
                <a:gd name="T38" fmla="*/ 0 w 514"/>
                <a:gd name="T39" fmla="*/ 2 h 1110"/>
                <a:gd name="T40" fmla="*/ 0 w 514"/>
                <a:gd name="T41" fmla="*/ 2 h 1110"/>
                <a:gd name="T42" fmla="*/ 0 w 514"/>
                <a:gd name="T43" fmla="*/ 2 h 1110"/>
                <a:gd name="T44" fmla="*/ 0 w 514"/>
                <a:gd name="T45" fmla="*/ 2 h 1110"/>
                <a:gd name="T46" fmla="*/ 0 w 514"/>
                <a:gd name="T47" fmla="*/ 2 h 1110"/>
                <a:gd name="T48" fmla="*/ 1 w 514"/>
                <a:gd name="T49" fmla="*/ 2 h 1110"/>
                <a:gd name="T50" fmla="*/ 1 w 514"/>
                <a:gd name="T51" fmla="*/ 1 h 1110"/>
                <a:gd name="T52" fmla="*/ 1 w 514"/>
                <a:gd name="T53" fmla="*/ 1 h 1110"/>
                <a:gd name="T54" fmla="*/ 1 w 514"/>
                <a:gd name="T55" fmla="*/ 1 h 1110"/>
                <a:gd name="T56" fmla="*/ 1 w 514"/>
                <a:gd name="T57" fmla="*/ 1 h 1110"/>
                <a:gd name="T58" fmla="*/ 1 w 514"/>
                <a:gd name="T59" fmla="*/ 1 h 1110"/>
                <a:gd name="T60" fmla="*/ 1 w 514"/>
                <a:gd name="T61" fmla="*/ 1 h 1110"/>
                <a:gd name="T62" fmla="*/ 1 w 514"/>
                <a:gd name="T63" fmla="*/ 0 h 1110"/>
                <a:gd name="T64" fmla="*/ 0 w 514"/>
                <a:gd name="T65" fmla="*/ 0 h 1110"/>
                <a:gd name="T66" fmla="*/ 1 w 514"/>
                <a:gd name="T67" fmla="*/ 0 h 1110"/>
                <a:gd name="T68" fmla="*/ 1 w 514"/>
                <a:gd name="T69" fmla="*/ 0 h 1110"/>
                <a:gd name="T70" fmla="*/ 1 w 514"/>
                <a:gd name="T71" fmla="*/ 0 h 1110"/>
                <a:gd name="T72" fmla="*/ 1 w 514"/>
                <a:gd name="T73" fmla="*/ 0 h 1110"/>
                <a:gd name="T74" fmla="*/ 1 w 514"/>
                <a:gd name="T75" fmla="*/ 0 h 1110"/>
                <a:gd name="T76" fmla="*/ 1 w 514"/>
                <a:gd name="T77" fmla="*/ 0 h 1110"/>
                <a:gd name="T78" fmla="*/ 2 w 514"/>
                <a:gd name="T79" fmla="*/ 3 h 1110"/>
                <a:gd name="T80" fmla="*/ 2 w 514"/>
                <a:gd name="T81" fmla="*/ 3 h 1110"/>
                <a:gd name="T82" fmla="*/ 2 w 514"/>
                <a:gd name="T83" fmla="*/ 3 h 1110"/>
                <a:gd name="T84" fmla="*/ 2 w 514"/>
                <a:gd name="T85" fmla="*/ 3 h 1110"/>
                <a:gd name="T86" fmla="*/ 2 w 514"/>
                <a:gd name="T87" fmla="*/ 3 h 1110"/>
                <a:gd name="T88" fmla="*/ 2 w 514"/>
                <a:gd name="T89" fmla="*/ 3 h 1110"/>
                <a:gd name="T90" fmla="*/ 2 w 514"/>
                <a:gd name="T91" fmla="*/ 3 h 1110"/>
                <a:gd name="T92" fmla="*/ 2 w 514"/>
                <a:gd name="T93" fmla="*/ 3 h 1110"/>
                <a:gd name="T94" fmla="*/ 2 w 514"/>
                <a:gd name="T95" fmla="*/ 4 h 1110"/>
                <a:gd name="T96" fmla="*/ 2 w 514"/>
                <a:gd name="T97" fmla="*/ 4 h 1110"/>
                <a:gd name="T98" fmla="*/ 2 w 514"/>
                <a:gd name="T99" fmla="*/ 4 h 1110"/>
                <a:gd name="T100" fmla="*/ 2 w 514"/>
                <a:gd name="T101" fmla="*/ 4 h 1110"/>
                <a:gd name="T102" fmla="*/ 2 w 514"/>
                <a:gd name="T103" fmla="*/ 4 h 1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14" h="1110">
                  <a:moveTo>
                    <a:pt x="508" y="936"/>
                  </a:moveTo>
                  <a:lnTo>
                    <a:pt x="489" y="927"/>
                  </a:lnTo>
                  <a:lnTo>
                    <a:pt x="467" y="933"/>
                  </a:lnTo>
                  <a:lnTo>
                    <a:pt x="442" y="975"/>
                  </a:lnTo>
                  <a:lnTo>
                    <a:pt x="413" y="984"/>
                  </a:lnTo>
                  <a:lnTo>
                    <a:pt x="420" y="1009"/>
                  </a:lnTo>
                  <a:lnTo>
                    <a:pt x="413" y="1018"/>
                  </a:lnTo>
                  <a:lnTo>
                    <a:pt x="404" y="1009"/>
                  </a:lnTo>
                  <a:lnTo>
                    <a:pt x="394" y="1018"/>
                  </a:lnTo>
                  <a:lnTo>
                    <a:pt x="391" y="1031"/>
                  </a:lnTo>
                  <a:lnTo>
                    <a:pt x="48" y="1110"/>
                  </a:lnTo>
                  <a:lnTo>
                    <a:pt x="41" y="1088"/>
                  </a:lnTo>
                  <a:lnTo>
                    <a:pt x="16" y="1063"/>
                  </a:lnTo>
                  <a:lnTo>
                    <a:pt x="19" y="1021"/>
                  </a:lnTo>
                  <a:lnTo>
                    <a:pt x="29" y="1009"/>
                  </a:lnTo>
                  <a:lnTo>
                    <a:pt x="16" y="971"/>
                  </a:lnTo>
                  <a:lnTo>
                    <a:pt x="0" y="807"/>
                  </a:lnTo>
                  <a:lnTo>
                    <a:pt x="0" y="757"/>
                  </a:lnTo>
                  <a:lnTo>
                    <a:pt x="19" y="659"/>
                  </a:lnTo>
                  <a:lnTo>
                    <a:pt x="38" y="596"/>
                  </a:lnTo>
                  <a:lnTo>
                    <a:pt x="41" y="552"/>
                  </a:lnTo>
                  <a:lnTo>
                    <a:pt x="22" y="517"/>
                  </a:lnTo>
                  <a:lnTo>
                    <a:pt x="22" y="479"/>
                  </a:lnTo>
                  <a:lnTo>
                    <a:pt x="35" y="457"/>
                  </a:lnTo>
                  <a:lnTo>
                    <a:pt x="98" y="404"/>
                  </a:lnTo>
                  <a:lnTo>
                    <a:pt x="133" y="315"/>
                  </a:lnTo>
                  <a:lnTo>
                    <a:pt x="98" y="265"/>
                  </a:lnTo>
                  <a:lnTo>
                    <a:pt x="91" y="239"/>
                  </a:lnTo>
                  <a:lnTo>
                    <a:pt x="104" y="226"/>
                  </a:lnTo>
                  <a:lnTo>
                    <a:pt x="104" y="208"/>
                  </a:lnTo>
                  <a:lnTo>
                    <a:pt x="88" y="148"/>
                  </a:lnTo>
                  <a:lnTo>
                    <a:pt x="101" y="72"/>
                  </a:lnTo>
                  <a:lnTo>
                    <a:pt x="82" y="47"/>
                  </a:lnTo>
                  <a:lnTo>
                    <a:pt x="88" y="37"/>
                  </a:lnTo>
                  <a:lnTo>
                    <a:pt x="110" y="37"/>
                  </a:lnTo>
                  <a:lnTo>
                    <a:pt x="120" y="13"/>
                  </a:lnTo>
                  <a:lnTo>
                    <a:pt x="139" y="18"/>
                  </a:lnTo>
                  <a:lnTo>
                    <a:pt x="162" y="16"/>
                  </a:lnTo>
                  <a:lnTo>
                    <a:pt x="176" y="0"/>
                  </a:lnTo>
                  <a:lnTo>
                    <a:pt x="404" y="681"/>
                  </a:lnTo>
                  <a:lnTo>
                    <a:pt x="407" y="694"/>
                  </a:lnTo>
                  <a:lnTo>
                    <a:pt x="404" y="722"/>
                  </a:lnTo>
                  <a:lnTo>
                    <a:pt x="407" y="734"/>
                  </a:lnTo>
                  <a:lnTo>
                    <a:pt x="463" y="779"/>
                  </a:lnTo>
                  <a:lnTo>
                    <a:pt x="476" y="782"/>
                  </a:lnTo>
                  <a:lnTo>
                    <a:pt x="483" y="804"/>
                  </a:lnTo>
                  <a:lnTo>
                    <a:pt x="483" y="819"/>
                  </a:lnTo>
                  <a:lnTo>
                    <a:pt x="514" y="874"/>
                  </a:lnTo>
                  <a:lnTo>
                    <a:pt x="508" y="883"/>
                  </a:lnTo>
                  <a:lnTo>
                    <a:pt x="508" y="911"/>
                  </a:lnTo>
                  <a:lnTo>
                    <a:pt x="508" y="93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7" name="Freeform 1114"/>
            <p:cNvSpPr>
              <a:spLocks/>
            </p:cNvSpPr>
            <p:nvPr/>
          </p:nvSpPr>
          <p:spPr bwMode="auto">
            <a:xfrm>
              <a:off x="4629" y="837"/>
              <a:ext cx="293" cy="471"/>
            </a:xfrm>
            <a:custGeom>
              <a:avLst/>
              <a:gdLst>
                <a:gd name="T0" fmla="*/ 1 w 1171"/>
                <a:gd name="T1" fmla="*/ 7 h 1884"/>
                <a:gd name="T2" fmla="*/ 1 w 1171"/>
                <a:gd name="T3" fmla="*/ 7 h 1884"/>
                <a:gd name="T4" fmla="*/ 1 w 1171"/>
                <a:gd name="T5" fmla="*/ 7 h 1884"/>
                <a:gd name="T6" fmla="*/ 1 w 1171"/>
                <a:gd name="T7" fmla="*/ 7 h 1884"/>
                <a:gd name="T8" fmla="*/ 1 w 1171"/>
                <a:gd name="T9" fmla="*/ 8 h 1884"/>
                <a:gd name="T10" fmla="*/ 2 w 1171"/>
                <a:gd name="T11" fmla="*/ 7 h 1884"/>
                <a:gd name="T12" fmla="*/ 2 w 1171"/>
                <a:gd name="T13" fmla="*/ 7 h 1884"/>
                <a:gd name="T14" fmla="*/ 2 w 1171"/>
                <a:gd name="T15" fmla="*/ 7 h 1884"/>
                <a:gd name="T16" fmla="*/ 2 w 1171"/>
                <a:gd name="T17" fmla="*/ 6 h 1884"/>
                <a:gd name="T18" fmla="*/ 2 w 1171"/>
                <a:gd name="T19" fmla="*/ 6 h 1884"/>
                <a:gd name="T20" fmla="*/ 2 w 1171"/>
                <a:gd name="T21" fmla="*/ 6 h 1884"/>
                <a:gd name="T22" fmla="*/ 2 w 1171"/>
                <a:gd name="T23" fmla="*/ 6 h 1884"/>
                <a:gd name="T24" fmla="*/ 2 w 1171"/>
                <a:gd name="T25" fmla="*/ 6 h 1884"/>
                <a:gd name="T26" fmla="*/ 3 w 1171"/>
                <a:gd name="T27" fmla="*/ 6 h 1884"/>
                <a:gd name="T28" fmla="*/ 3 w 1171"/>
                <a:gd name="T29" fmla="*/ 6 h 1884"/>
                <a:gd name="T30" fmla="*/ 3 w 1171"/>
                <a:gd name="T31" fmla="*/ 6 h 1884"/>
                <a:gd name="T32" fmla="*/ 3 w 1171"/>
                <a:gd name="T33" fmla="*/ 5 h 1884"/>
                <a:gd name="T34" fmla="*/ 3 w 1171"/>
                <a:gd name="T35" fmla="*/ 5 h 1884"/>
                <a:gd name="T36" fmla="*/ 3 w 1171"/>
                <a:gd name="T37" fmla="*/ 5 h 1884"/>
                <a:gd name="T38" fmla="*/ 3 w 1171"/>
                <a:gd name="T39" fmla="*/ 5 h 1884"/>
                <a:gd name="T40" fmla="*/ 3 w 1171"/>
                <a:gd name="T41" fmla="*/ 5 h 1884"/>
                <a:gd name="T42" fmla="*/ 4 w 1171"/>
                <a:gd name="T43" fmla="*/ 5 h 1884"/>
                <a:gd name="T44" fmla="*/ 4 w 1171"/>
                <a:gd name="T45" fmla="*/ 5 h 1884"/>
                <a:gd name="T46" fmla="*/ 4 w 1171"/>
                <a:gd name="T47" fmla="*/ 4 h 1884"/>
                <a:gd name="T48" fmla="*/ 4 w 1171"/>
                <a:gd name="T49" fmla="*/ 4 h 1884"/>
                <a:gd name="T50" fmla="*/ 5 w 1171"/>
                <a:gd name="T51" fmla="*/ 4 h 1884"/>
                <a:gd name="T52" fmla="*/ 5 w 1171"/>
                <a:gd name="T53" fmla="*/ 4 h 1884"/>
                <a:gd name="T54" fmla="*/ 5 w 1171"/>
                <a:gd name="T55" fmla="*/ 4 h 1884"/>
                <a:gd name="T56" fmla="*/ 5 w 1171"/>
                <a:gd name="T57" fmla="*/ 4 h 1884"/>
                <a:gd name="T58" fmla="*/ 5 w 1171"/>
                <a:gd name="T59" fmla="*/ 3 h 1884"/>
                <a:gd name="T60" fmla="*/ 5 w 1171"/>
                <a:gd name="T61" fmla="*/ 3 h 1884"/>
                <a:gd name="T62" fmla="*/ 4 w 1171"/>
                <a:gd name="T63" fmla="*/ 3 h 1884"/>
                <a:gd name="T64" fmla="*/ 4 w 1171"/>
                <a:gd name="T65" fmla="*/ 3 h 1884"/>
                <a:gd name="T66" fmla="*/ 4 w 1171"/>
                <a:gd name="T67" fmla="*/ 3 h 1884"/>
                <a:gd name="T68" fmla="*/ 4 w 1171"/>
                <a:gd name="T69" fmla="*/ 3 h 1884"/>
                <a:gd name="T70" fmla="*/ 4 w 1171"/>
                <a:gd name="T71" fmla="*/ 3 h 1884"/>
                <a:gd name="T72" fmla="*/ 4 w 1171"/>
                <a:gd name="T73" fmla="*/ 3 h 1884"/>
                <a:gd name="T74" fmla="*/ 4 w 1171"/>
                <a:gd name="T75" fmla="*/ 2 h 1884"/>
                <a:gd name="T76" fmla="*/ 3 w 1171"/>
                <a:gd name="T77" fmla="*/ 2 h 1884"/>
                <a:gd name="T78" fmla="*/ 2 w 1171"/>
                <a:gd name="T79" fmla="*/ 0 h 1884"/>
                <a:gd name="T80" fmla="*/ 2 w 1171"/>
                <a:gd name="T81" fmla="*/ 0 h 1884"/>
                <a:gd name="T82" fmla="*/ 2 w 1171"/>
                <a:gd name="T83" fmla="*/ 0 h 1884"/>
                <a:gd name="T84" fmla="*/ 2 w 1171"/>
                <a:gd name="T85" fmla="*/ 0 h 1884"/>
                <a:gd name="T86" fmla="*/ 2 w 1171"/>
                <a:gd name="T87" fmla="*/ 1 h 1884"/>
                <a:gd name="T88" fmla="*/ 1 w 1171"/>
                <a:gd name="T89" fmla="*/ 0 h 1884"/>
                <a:gd name="T90" fmla="*/ 1 w 1171"/>
                <a:gd name="T91" fmla="*/ 0 h 1884"/>
                <a:gd name="T92" fmla="*/ 1 w 1171"/>
                <a:gd name="T93" fmla="*/ 2 h 1884"/>
                <a:gd name="T94" fmla="*/ 1 w 1171"/>
                <a:gd name="T95" fmla="*/ 2 h 1884"/>
                <a:gd name="T96" fmla="*/ 1 w 1171"/>
                <a:gd name="T97" fmla="*/ 2 h 1884"/>
                <a:gd name="T98" fmla="*/ 1 w 1171"/>
                <a:gd name="T99" fmla="*/ 2 h 1884"/>
                <a:gd name="T100" fmla="*/ 1 w 1171"/>
                <a:gd name="T101" fmla="*/ 3 h 1884"/>
                <a:gd name="T102" fmla="*/ 1 w 1171"/>
                <a:gd name="T103" fmla="*/ 4 h 1884"/>
                <a:gd name="T104" fmla="*/ 1 w 1171"/>
                <a:gd name="T105" fmla="*/ 4 h 1884"/>
                <a:gd name="T106" fmla="*/ 0 w 1171"/>
                <a:gd name="T107" fmla="*/ 4 h 1884"/>
                <a:gd name="T108" fmla="*/ 0 w 1171"/>
                <a:gd name="T109" fmla="*/ 4 h 1884"/>
                <a:gd name="T110" fmla="*/ 0 w 1171"/>
                <a:gd name="T111" fmla="*/ 4 h 188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71" h="1884">
                  <a:moveTo>
                    <a:pt x="0" y="1010"/>
                  </a:moveTo>
                  <a:lnTo>
                    <a:pt x="228" y="1691"/>
                  </a:lnTo>
                  <a:lnTo>
                    <a:pt x="231" y="1704"/>
                  </a:lnTo>
                  <a:lnTo>
                    <a:pt x="228" y="1732"/>
                  </a:lnTo>
                  <a:lnTo>
                    <a:pt x="231" y="1744"/>
                  </a:lnTo>
                  <a:lnTo>
                    <a:pt x="287" y="1789"/>
                  </a:lnTo>
                  <a:lnTo>
                    <a:pt x="300" y="1792"/>
                  </a:lnTo>
                  <a:lnTo>
                    <a:pt x="307" y="1814"/>
                  </a:lnTo>
                  <a:lnTo>
                    <a:pt x="307" y="1829"/>
                  </a:lnTo>
                  <a:lnTo>
                    <a:pt x="338" y="1884"/>
                  </a:lnTo>
                  <a:lnTo>
                    <a:pt x="345" y="1868"/>
                  </a:lnTo>
                  <a:lnTo>
                    <a:pt x="351" y="1829"/>
                  </a:lnTo>
                  <a:lnTo>
                    <a:pt x="358" y="1780"/>
                  </a:lnTo>
                  <a:lnTo>
                    <a:pt x="383" y="1728"/>
                  </a:lnTo>
                  <a:lnTo>
                    <a:pt x="398" y="1653"/>
                  </a:lnTo>
                  <a:lnTo>
                    <a:pt x="430" y="1624"/>
                  </a:lnTo>
                  <a:lnTo>
                    <a:pt x="433" y="1609"/>
                  </a:lnTo>
                  <a:lnTo>
                    <a:pt x="417" y="1600"/>
                  </a:lnTo>
                  <a:lnTo>
                    <a:pt x="401" y="1555"/>
                  </a:lnTo>
                  <a:lnTo>
                    <a:pt x="478" y="1486"/>
                  </a:lnTo>
                  <a:lnTo>
                    <a:pt x="489" y="1496"/>
                  </a:lnTo>
                  <a:lnTo>
                    <a:pt x="502" y="1527"/>
                  </a:lnTo>
                  <a:lnTo>
                    <a:pt x="512" y="1536"/>
                  </a:lnTo>
                  <a:lnTo>
                    <a:pt x="521" y="1523"/>
                  </a:lnTo>
                  <a:lnTo>
                    <a:pt x="521" y="1489"/>
                  </a:lnTo>
                  <a:lnTo>
                    <a:pt x="528" y="1470"/>
                  </a:lnTo>
                  <a:lnTo>
                    <a:pt x="584" y="1464"/>
                  </a:lnTo>
                  <a:lnTo>
                    <a:pt x="609" y="1438"/>
                  </a:lnTo>
                  <a:lnTo>
                    <a:pt x="609" y="1414"/>
                  </a:lnTo>
                  <a:lnTo>
                    <a:pt x="619" y="1401"/>
                  </a:lnTo>
                  <a:lnTo>
                    <a:pt x="648" y="1401"/>
                  </a:lnTo>
                  <a:lnTo>
                    <a:pt x="670" y="1388"/>
                  </a:lnTo>
                  <a:lnTo>
                    <a:pt x="679" y="1376"/>
                  </a:lnTo>
                  <a:lnTo>
                    <a:pt x="691" y="1325"/>
                  </a:lnTo>
                  <a:lnTo>
                    <a:pt x="685" y="1287"/>
                  </a:lnTo>
                  <a:lnTo>
                    <a:pt x="723" y="1246"/>
                  </a:lnTo>
                  <a:lnTo>
                    <a:pt x="723" y="1221"/>
                  </a:lnTo>
                  <a:lnTo>
                    <a:pt x="739" y="1221"/>
                  </a:lnTo>
                  <a:lnTo>
                    <a:pt x="780" y="1227"/>
                  </a:lnTo>
                  <a:lnTo>
                    <a:pt x="799" y="1218"/>
                  </a:lnTo>
                  <a:lnTo>
                    <a:pt x="811" y="1196"/>
                  </a:lnTo>
                  <a:lnTo>
                    <a:pt x="827" y="1158"/>
                  </a:lnTo>
                  <a:lnTo>
                    <a:pt x="843" y="1155"/>
                  </a:lnTo>
                  <a:lnTo>
                    <a:pt x="869" y="1111"/>
                  </a:lnTo>
                  <a:lnTo>
                    <a:pt x="912" y="1114"/>
                  </a:lnTo>
                  <a:lnTo>
                    <a:pt x="944" y="1145"/>
                  </a:lnTo>
                  <a:lnTo>
                    <a:pt x="988" y="1066"/>
                  </a:lnTo>
                  <a:lnTo>
                    <a:pt x="1026" y="1047"/>
                  </a:lnTo>
                  <a:lnTo>
                    <a:pt x="1086" y="994"/>
                  </a:lnTo>
                  <a:lnTo>
                    <a:pt x="1102" y="965"/>
                  </a:lnTo>
                  <a:lnTo>
                    <a:pt x="1111" y="959"/>
                  </a:lnTo>
                  <a:lnTo>
                    <a:pt x="1127" y="959"/>
                  </a:lnTo>
                  <a:lnTo>
                    <a:pt x="1156" y="943"/>
                  </a:lnTo>
                  <a:lnTo>
                    <a:pt x="1171" y="909"/>
                  </a:lnTo>
                  <a:lnTo>
                    <a:pt x="1164" y="883"/>
                  </a:lnTo>
                  <a:lnTo>
                    <a:pt x="1140" y="871"/>
                  </a:lnTo>
                  <a:lnTo>
                    <a:pt x="1137" y="874"/>
                  </a:lnTo>
                  <a:lnTo>
                    <a:pt x="1121" y="868"/>
                  </a:lnTo>
                  <a:lnTo>
                    <a:pt x="1130" y="839"/>
                  </a:lnTo>
                  <a:lnTo>
                    <a:pt x="1140" y="832"/>
                  </a:lnTo>
                  <a:lnTo>
                    <a:pt x="1140" y="811"/>
                  </a:lnTo>
                  <a:lnTo>
                    <a:pt x="1114" y="760"/>
                  </a:lnTo>
                  <a:lnTo>
                    <a:pt x="1083" y="744"/>
                  </a:lnTo>
                  <a:lnTo>
                    <a:pt x="1064" y="747"/>
                  </a:lnTo>
                  <a:lnTo>
                    <a:pt x="1055" y="760"/>
                  </a:lnTo>
                  <a:lnTo>
                    <a:pt x="1029" y="767"/>
                  </a:lnTo>
                  <a:lnTo>
                    <a:pt x="1001" y="757"/>
                  </a:lnTo>
                  <a:lnTo>
                    <a:pt x="975" y="656"/>
                  </a:lnTo>
                  <a:lnTo>
                    <a:pt x="985" y="643"/>
                  </a:lnTo>
                  <a:lnTo>
                    <a:pt x="978" y="625"/>
                  </a:lnTo>
                  <a:lnTo>
                    <a:pt x="969" y="612"/>
                  </a:lnTo>
                  <a:lnTo>
                    <a:pt x="951" y="612"/>
                  </a:lnTo>
                  <a:lnTo>
                    <a:pt x="941" y="622"/>
                  </a:lnTo>
                  <a:lnTo>
                    <a:pt x="896" y="606"/>
                  </a:lnTo>
                  <a:lnTo>
                    <a:pt x="871" y="606"/>
                  </a:lnTo>
                  <a:lnTo>
                    <a:pt x="859" y="596"/>
                  </a:lnTo>
                  <a:lnTo>
                    <a:pt x="840" y="537"/>
                  </a:lnTo>
                  <a:lnTo>
                    <a:pt x="837" y="521"/>
                  </a:lnTo>
                  <a:lnTo>
                    <a:pt x="698" y="79"/>
                  </a:lnTo>
                  <a:lnTo>
                    <a:pt x="575" y="3"/>
                  </a:lnTo>
                  <a:lnTo>
                    <a:pt x="544" y="0"/>
                  </a:lnTo>
                  <a:lnTo>
                    <a:pt x="512" y="0"/>
                  </a:lnTo>
                  <a:lnTo>
                    <a:pt x="502" y="19"/>
                  </a:lnTo>
                  <a:lnTo>
                    <a:pt x="493" y="42"/>
                  </a:lnTo>
                  <a:lnTo>
                    <a:pt x="478" y="42"/>
                  </a:lnTo>
                  <a:lnTo>
                    <a:pt x="433" y="63"/>
                  </a:lnTo>
                  <a:lnTo>
                    <a:pt x="370" y="114"/>
                  </a:lnTo>
                  <a:lnTo>
                    <a:pt x="351" y="120"/>
                  </a:lnTo>
                  <a:lnTo>
                    <a:pt x="326" y="88"/>
                  </a:lnTo>
                  <a:lnTo>
                    <a:pt x="332" y="45"/>
                  </a:lnTo>
                  <a:lnTo>
                    <a:pt x="319" y="26"/>
                  </a:lnTo>
                  <a:lnTo>
                    <a:pt x="300" y="26"/>
                  </a:lnTo>
                  <a:lnTo>
                    <a:pt x="253" y="45"/>
                  </a:lnTo>
                  <a:lnTo>
                    <a:pt x="152" y="388"/>
                  </a:lnTo>
                  <a:lnTo>
                    <a:pt x="146" y="439"/>
                  </a:lnTo>
                  <a:lnTo>
                    <a:pt x="165" y="464"/>
                  </a:lnTo>
                  <a:lnTo>
                    <a:pt x="168" y="502"/>
                  </a:lnTo>
                  <a:lnTo>
                    <a:pt x="156" y="527"/>
                  </a:lnTo>
                  <a:lnTo>
                    <a:pt x="140" y="542"/>
                  </a:lnTo>
                  <a:lnTo>
                    <a:pt x="127" y="574"/>
                  </a:lnTo>
                  <a:lnTo>
                    <a:pt x="162" y="713"/>
                  </a:lnTo>
                  <a:lnTo>
                    <a:pt x="143" y="757"/>
                  </a:lnTo>
                  <a:lnTo>
                    <a:pt x="143" y="795"/>
                  </a:lnTo>
                  <a:lnTo>
                    <a:pt x="92" y="861"/>
                  </a:lnTo>
                  <a:lnTo>
                    <a:pt x="86" y="887"/>
                  </a:lnTo>
                  <a:lnTo>
                    <a:pt x="105" y="933"/>
                  </a:lnTo>
                  <a:lnTo>
                    <a:pt x="101" y="940"/>
                  </a:lnTo>
                  <a:lnTo>
                    <a:pt x="74" y="940"/>
                  </a:lnTo>
                  <a:lnTo>
                    <a:pt x="77" y="975"/>
                  </a:lnTo>
                  <a:lnTo>
                    <a:pt x="67" y="997"/>
                  </a:lnTo>
                  <a:lnTo>
                    <a:pt x="51" y="994"/>
                  </a:lnTo>
                  <a:lnTo>
                    <a:pt x="29" y="984"/>
                  </a:lnTo>
                  <a:lnTo>
                    <a:pt x="0" y="101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8" name="Freeform 1115"/>
            <p:cNvSpPr>
              <a:spLocks/>
            </p:cNvSpPr>
            <p:nvPr/>
          </p:nvSpPr>
          <p:spPr bwMode="auto">
            <a:xfrm>
              <a:off x="4629" y="837"/>
              <a:ext cx="293" cy="471"/>
            </a:xfrm>
            <a:custGeom>
              <a:avLst/>
              <a:gdLst>
                <a:gd name="T0" fmla="*/ 1 w 1171"/>
                <a:gd name="T1" fmla="*/ 7 h 1884"/>
                <a:gd name="T2" fmla="*/ 1 w 1171"/>
                <a:gd name="T3" fmla="*/ 7 h 1884"/>
                <a:gd name="T4" fmla="*/ 1 w 1171"/>
                <a:gd name="T5" fmla="*/ 7 h 1884"/>
                <a:gd name="T6" fmla="*/ 1 w 1171"/>
                <a:gd name="T7" fmla="*/ 7 h 1884"/>
                <a:gd name="T8" fmla="*/ 1 w 1171"/>
                <a:gd name="T9" fmla="*/ 8 h 1884"/>
                <a:gd name="T10" fmla="*/ 2 w 1171"/>
                <a:gd name="T11" fmla="*/ 7 h 1884"/>
                <a:gd name="T12" fmla="*/ 2 w 1171"/>
                <a:gd name="T13" fmla="*/ 7 h 1884"/>
                <a:gd name="T14" fmla="*/ 2 w 1171"/>
                <a:gd name="T15" fmla="*/ 7 h 1884"/>
                <a:gd name="T16" fmla="*/ 2 w 1171"/>
                <a:gd name="T17" fmla="*/ 6 h 1884"/>
                <a:gd name="T18" fmla="*/ 2 w 1171"/>
                <a:gd name="T19" fmla="*/ 6 h 1884"/>
                <a:gd name="T20" fmla="*/ 2 w 1171"/>
                <a:gd name="T21" fmla="*/ 6 h 1884"/>
                <a:gd name="T22" fmla="*/ 2 w 1171"/>
                <a:gd name="T23" fmla="*/ 6 h 1884"/>
                <a:gd name="T24" fmla="*/ 2 w 1171"/>
                <a:gd name="T25" fmla="*/ 6 h 1884"/>
                <a:gd name="T26" fmla="*/ 3 w 1171"/>
                <a:gd name="T27" fmla="*/ 6 h 1884"/>
                <a:gd name="T28" fmla="*/ 3 w 1171"/>
                <a:gd name="T29" fmla="*/ 6 h 1884"/>
                <a:gd name="T30" fmla="*/ 3 w 1171"/>
                <a:gd name="T31" fmla="*/ 6 h 1884"/>
                <a:gd name="T32" fmla="*/ 3 w 1171"/>
                <a:gd name="T33" fmla="*/ 5 h 1884"/>
                <a:gd name="T34" fmla="*/ 3 w 1171"/>
                <a:gd name="T35" fmla="*/ 5 h 1884"/>
                <a:gd name="T36" fmla="*/ 3 w 1171"/>
                <a:gd name="T37" fmla="*/ 5 h 1884"/>
                <a:gd name="T38" fmla="*/ 3 w 1171"/>
                <a:gd name="T39" fmla="*/ 5 h 1884"/>
                <a:gd name="T40" fmla="*/ 3 w 1171"/>
                <a:gd name="T41" fmla="*/ 5 h 1884"/>
                <a:gd name="T42" fmla="*/ 4 w 1171"/>
                <a:gd name="T43" fmla="*/ 5 h 1884"/>
                <a:gd name="T44" fmla="*/ 4 w 1171"/>
                <a:gd name="T45" fmla="*/ 5 h 1884"/>
                <a:gd name="T46" fmla="*/ 4 w 1171"/>
                <a:gd name="T47" fmla="*/ 4 h 1884"/>
                <a:gd name="T48" fmla="*/ 4 w 1171"/>
                <a:gd name="T49" fmla="*/ 4 h 1884"/>
                <a:gd name="T50" fmla="*/ 5 w 1171"/>
                <a:gd name="T51" fmla="*/ 4 h 1884"/>
                <a:gd name="T52" fmla="*/ 5 w 1171"/>
                <a:gd name="T53" fmla="*/ 4 h 1884"/>
                <a:gd name="T54" fmla="*/ 5 w 1171"/>
                <a:gd name="T55" fmla="*/ 4 h 1884"/>
                <a:gd name="T56" fmla="*/ 5 w 1171"/>
                <a:gd name="T57" fmla="*/ 4 h 1884"/>
                <a:gd name="T58" fmla="*/ 5 w 1171"/>
                <a:gd name="T59" fmla="*/ 3 h 1884"/>
                <a:gd name="T60" fmla="*/ 5 w 1171"/>
                <a:gd name="T61" fmla="*/ 3 h 1884"/>
                <a:gd name="T62" fmla="*/ 4 w 1171"/>
                <a:gd name="T63" fmla="*/ 3 h 1884"/>
                <a:gd name="T64" fmla="*/ 4 w 1171"/>
                <a:gd name="T65" fmla="*/ 3 h 1884"/>
                <a:gd name="T66" fmla="*/ 4 w 1171"/>
                <a:gd name="T67" fmla="*/ 3 h 1884"/>
                <a:gd name="T68" fmla="*/ 4 w 1171"/>
                <a:gd name="T69" fmla="*/ 3 h 1884"/>
                <a:gd name="T70" fmla="*/ 4 w 1171"/>
                <a:gd name="T71" fmla="*/ 3 h 1884"/>
                <a:gd name="T72" fmla="*/ 4 w 1171"/>
                <a:gd name="T73" fmla="*/ 3 h 1884"/>
                <a:gd name="T74" fmla="*/ 4 w 1171"/>
                <a:gd name="T75" fmla="*/ 2 h 1884"/>
                <a:gd name="T76" fmla="*/ 3 w 1171"/>
                <a:gd name="T77" fmla="*/ 2 h 1884"/>
                <a:gd name="T78" fmla="*/ 2 w 1171"/>
                <a:gd name="T79" fmla="*/ 0 h 1884"/>
                <a:gd name="T80" fmla="*/ 2 w 1171"/>
                <a:gd name="T81" fmla="*/ 0 h 1884"/>
                <a:gd name="T82" fmla="*/ 2 w 1171"/>
                <a:gd name="T83" fmla="*/ 0 h 1884"/>
                <a:gd name="T84" fmla="*/ 2 w 1171"/>
                <a:gd name="T85" fmla="*/ 0 h 1884"/>
                <a:gd name="T86" fmla="*/ 2 w 1171"/>
                <a:gd name="T87" fmla="*/ 1 h 1884"/>
                <a:gd name="T88" fmla="*/ 1 w 1171"/>
                <a:gd name="T89" fmla="*/ 0 h 1884"/>
                <a:gd name="T90" fmla="*/ 1 w 1171"/>
                <a:gd name="T91" fmla="*/ 0 h 1884"/>
                <a:gd name="T92" fmla="*/ 1 w 1171"/>
                <a:gd name="T93" fmla="*/ 2 h 1884"/>
                <a:gd name="T94" fmla="*/ 1 w 1171"/>
                <a:gd name="T95" fmla="*/ 2 h 1884"/>
                <a:gd name="T96" fmla="*/ 1 w 1171"/>
                <a:gd name="T97" fmla="*/ 2 h 1884"/>
                <a:gd name="T98" fmla="*/ 1 w 1171"/>
                <a:gd name="T99" fmla="*/ 2 h 1884"/>
                <a:gd name="T100" fmla="*/ 1 w 1171"/>
                <a:gd name="T101" fmla="*/ 3 h 1884"/>
                <a:gd name="T102" fmla="*/ 1 w 1171"/>
                <a:gd name="T103" fmla="*/ 4 h 1884"/>
                <a:gd name="T104" fmla="*/ 1 w 1171"/>
                <a:gd name="T105" fmla="*/ 4 h 1884"/>
                <a:gd name="T106" fmla="*/ 0 w 1171"/>
                <a:gd name="T107" fmla="*/ 4 h 1884"/>
                <a:gd name="T108" fmla="*/ 0 w 1171"/>
                <a:gd name="T109" fmla="*/ 4 h 1884"/>
                <a:gd name="T110" fmla="*/ 0 w 1171"/>
                <a:gd name="T111" fmla="*/ 4 h 1884"/>
                <a:gd name="T112" fmla="*/ 0 w 1171"/>
                <a:gd name="T113" fmla="*/ 4 h 188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71" h="1884">
                  <a:moveTo>
                    <a:pt x="0" y="1010"/>
                  </a:moveTo>
                  <a:lnTo>
                    <a:pt x="228" y="1691"/>
                  </a:lnTo>
                  <a:lnTo>
                    <a:pt x="231" y="1704"/>
                  </a:lnTo>
                  <a:lnTo>
                    <a:pt x="228" y="1732"/>
                  </a:lnTo>
                  <a:lnTo>
                    <a:pt x="231" y="1744"/>
                  </a:lnTo>
                  <a:lnTo>
                    <a:pt x="287" y="1789"/>
                  </a:lnTo>
                  <a:lnTo>
                    <a:pt x="300" y="1792"/>
                  </a:lnTo>
                  <a:lnTo>
                    <a:pt x="307" y="1814"/>
                  </a:lnTo>
                  <a:lnTo>
                    <a:pt x="307" y="1829"/>
                  </a:lnTo>
                  <a:lnTo>
                    <a:pt x="338" y="1884"/>
                  </a:lnTo>
                  <a:lnTo>
                    <a:pt x="345" y="1868"/>
                  </a:lnTo>
                  <a:lnTo>
                    <a:pt x="351" y="1829"/>
                  </a:lnTo>
                  <a:lnTo>
                    <a:pt x="358" y="1780"/>
                  </a:lnTo>
                  <a:lnTo>
                    <a:pt x="383" y="1728"/>
                  </a:lnTo>
                  <a:lnTo>
                    <a:pt x="398" y="1653"/>
                  </a:lnTo>
                  <a:lnTo>
                    <a:pt x="430" y="1624"/>
                  </a:lnTo>
                  <a:lnTo>
                    <a:pt x="433" y="1609"/>
                  </a:lnTo>
                  <a:lnTo>
                    <a:pt x="417" y="1600"/>
                  </a:lnTo>
                  <a:lnTo>
                    <a:pt x="401" y="1555"/>
                  </a:lnTo>
                  <a:lnTo>
                    <a:pt x="478" y="1486"/>
                  </a:lnTo>
                  <a:lnTo>
                    <a:pt x="489" y="1496"/>
                  </a:lnTo>
                  <a:lnTo>
                    <a:pt x="502" y="1527"/>
                  </a:lnTo>
                  <a:lnTo>
                    <a:pt x="512" y="1536"/>
                  </a:lnTo>
                  <a:lnTo>
                    <a:pt x="521" y="1523"/>
                  </a:lnTo>
                  <a:lnTo>
                    <a:pt x="521" y="1489"/>
                  </a:lnTo>
                  <a:lnTo>
                    <a:pt x="528" y="1470"/>
                  </a:lnTo>
                  <a:lnTo>
                    <a:pt x="584" y="1464"/>
                  </a:lnTo>
                  <a:lnTo>
                    <a:pt x="609" y="1438"/>
                  </a:lnTo>
                  <a:lnTo>
                    <a:pt x="609" y="1414"/>
                  </a:lnTo>
                  <a:lnTo>
                    <a:pt x="619" y="1401"/>
                  </a:lnTo>
                  <a:lnTo>
                    <a:pt x="648" y="1401"/>
                  </a:lnTo>
                  <a:lnTo>
                    <a:pt x="670" y="1388"/>
                  </a:lnTo>
                  <a:lnTo>
                    <a:pt x="679" y="1376"/>
                  </a:lnTo>
                  <a:lnTo>
                    <a:pt x="691" y="1325"/>
                  </a:lnTo>
                  <a:lnTo>
                    <a:pt x="685" y="1287"/>
                  </a:lnTo>
                  <a:lnTo>
                    <a:pt x="723" y="1246"/>
                  </a:lnTo>
                  <a:lnTo>
                    <a:pt x="723" y="1221"/>
                  </a:lnTo>
                  <a:lnTo>
                    <a:pt x="739" y="1221"/>
                  </a:lnTo>
                  <a:lnTo>
                    <a:pt x="780" y="1227"/>
                  </a:lnTo>
                  <a:lnTo>
                    <a:pt x="799" y="1218"/>
                  </a:lnTo>
                  <a:lnTo>
                    <a:pt x="811" y="1196"/>
                  </a:lnTo>
                  <a:lnTo>
                    <a:pt x="827" y="1158"/>
                  </a:lnTo>
                  <a:lnTo>
                    <a:pt x="843" y="1155"/>
                  </a:lnTo>
                  <a:lnTo>
                    <a:pt x="869" y="1111"/>
                  </a:lnTo>
                  <a:lnTo>
                    <a:pt x="912" y="1114"/>
                  </a:lnTo>
                  <a:lnTo>
                    <a:pt x="944" y="1145"/>
                  </a:lnTo>
                  <a:lnTo>
                    <a:pt x="988" y="1066"/>
                  </a:lnTo>
                  <a:lnTo>
                    <a:pt x="1026" y="1047"/>
                  </a:lnTo>
                  <a:lnTo>
                    <a:pt x="1086" y="994"/>
                  </a:lnTo>
                  <a:lnTo>
                    <a:pt x="1102" y="965"/>
                  </a:lnTo>
                  <a:lnTo>
                    <a:pt x="1111" y="959"/>
                  </a:lnTo>
                  <a:lnTo>
                    <a:pt x="1127" y="959"/>
                  </a:lnTo>
                  <a:lnTo>
                    <a:pt x="1156" y="943"/>
                  </a:lnTo>
                  <a:lnTo>
                    <a:pt x="1171" y="909"/>
                  </a:lnTo>
                  <a:lnTo>
                    <a:pt x="1164" y="883"/>
                  </a:lnTo>
                  <a:lnTo>
                    <a:pt x="1140" y="871"/>
                  </a:lnTo>
                  <a:lnTo>
                    <a:pt x="1137" y="874"/>
                  </a:lnTo>
                  <a:lnTo>
                    <a:pt x="1121" y="868"/>
                  </a:lnTo>
                  <a:lnTo>
                    <a:pt x="1130" y="839"/>
                  </a:lnTo>
                  <a:lnTo>
                    <a:pt x="1140" y="832"/>
                  </a:lnTo>
                  <a:lnTo>
                    <a:pt x="1140" y="811"/>
                  </a:lnTo>
                  <a:lnTo>
                    <a:pt x="1114" y="760"/>
                  </a:lnTo>
                  <a:lnTo>
                    <a:pt x="1083" y="744"/>
                  </a:lnTo>
                  <a:lnTo>
                    <a:pt x="1064" y="747"/>
                  </a:lnTo>
                  <a:lnTo>
                    <a:pt x="1055" y="760"/>
                  </a:lnTo>
                  <a:lnTo>
                    <a:pt x="1029" y="767"/>
                  </a:lnTo>
                  <a:lnTo>
                    <a:pt x="1001" y="757"/>
                  </a:lnTo>
                  <a:lnTo>
                    <a:pt x="975" y="656"/>
                  </a:lnTo>
                  <a:lnTo>
                    <a:pt x="985" y="643"/>
                  </a:lnTo>
                  <a:lnTo>
                    <a:pt x="978" y="625"/>
                  </a:lnTo>
                  <a:lnTo>
                    <a:pt x="969" y="612"/>
                  </a:lnTo>
                  <a:lnTo>
                    <a:pt x="951" y="612"/>
                  </a:lnTo>
                  <a:lnTo>
                    <a:pt x="941" y="622"/>
                  </a:lnTo>
                  <a:lnTo>
                    <a:pt x="896" y="606"/>
                  </a:lnTo>
                  <a:lnTo>
                    <a:pt x="871" y="606"/>
                  </a:lnTo>
                  <a:lnTo>
                    <a:pt x="859" y="596"/>
                  </a:lnTo>
                  <a:lnTo>
                    <a:pt x="840" y="537"/>
                  </a:lnTo>
                  <a:lnTo>
                    <a:pt x="837" y="521"/>
                  </a:lnTo>
                  <a:lnTo>
                    <a:pt x="698" y="79"/>
                  </a:lnTo>
                  <a:lnTo>
                    <a:pt x="575" y="3"/>
                  </a:lnTo>
                  <a:lnTo>
                    <a:pt x="544" y="0"/>
                  </a:lnTo>
                  <a:lnTo>
                    <a:pt x="512" y="0"/>
                  </a:lnTo>
                  <a:lnTo>
                    <a:pt x="502" y="19"/>
                  </a:lnTo>
                  <a:lnTo>
                    <a:pt x="493" y="42"/>
                  </a:lnTo>
                  <a:lnTo>
                    <a:pt x="478" y="42"/>
                  </a:lnTo>
                  <a:lnTo>
                    <a:pt x="433" y="63"/>
                  </a:lnTo>
                  <a:lnTo>
                    <a:pt x="370" y="114"/>
                  </a:lnTo>
                  <a:lnTo>
                    <a:pt x="351" y="120"/>
                  </a:lnTo>
                  <a:lnTo>
                    <a:pt x="326" y="88"/>
                  </a:lnTo>
                  <a:lnTo>
                    <a:pt x="332" y="45"/>
                  </a:lnTo>
                  <a:lnTo>
                    <a:pt x="319" y="26"/>
                  </a:lnTo>
                  <a:lnTo>
                    <a:pt x="300" y="26"/>
                  </a:lnTo>
                  <a:lnTo>
                    <a:pt x="253" y="45"/>
                  </a:lnTo>
                  <a:lnTo>
                    <a:pt x="152" y="388"/>
                  </a:lnTo>
                  <a:lnTo>
                    <a:pt x="146" y="439"/>
                  </a:lnTo>
                  <a:lnTo>
                    <a:pt x="165" y="464"/>
                  </a:lnTo>
                  <a:lnTo>
                    <a:pt x="168" y="502"/>
                  </a:lnTo>
                  <a:lnTo>
                    <a:pt x="156" y="527"/>
                  </a:lnTo>
                  <a:lnTo>
                    <a:pt x="140" y="542"/>
                  </a:lnTo>
                  <a:lnTo>
                    <a:pt x="127" y="574"/>
                  </a:lnTo>
                  <a:lnTo>
                    <a:pt x="162" y="713"/>
                  </a:lnTo>
                  <a:lnTo>
                    <a:pt x="143" y="757"/>
                  </a:lnTo>
                  <a:lnTo>
                    <a:pt x="143" y="795"/>
                  </a:lnTo>
                  <a:lnTo>
                    <a:pt x="92" y="861"/>
                  </a:lnTo>
                  <a:lnTo>
                    <a:pt x="86" y="887"/>
                  </a:lnTo>
                  <a:lnTo>
                    <a:pt x="105" y="933"/>
                  </a:lnTo>
                  <a:lnTo>
                    <a:pt x="101" y="940"/>
                  </a:lnTo>
                  <a:lnTo>
                    <a:pt x="74" y="940"/>
                  </a:lnTo>
                  <a:lnTo>
                    <a:pt x="77" y="975"/>
                  </a:lnTo>
                  <a:lnTo>
                    <a:pt x="67" y="997"/>
                  </a:lnTo>
                  <a:lnTo>
                    <a:pt x="51" y="994"/>
                  </a:lnTo>
                  <a:lnTo>
                    <a:pt x="29" y="984"/>
                  </a:lnTo>
                  <a:lnTo>
                    <a:pt x="0" y="101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89" name="Freeform 1116"/>
            <p:cNvSpPr>
              <a:spLocks/>
            </p:cNvSpPr>
            <p:nvPr/>
          </p:nvSpPr>
          <p:spPr bwMode="auto">
            <a:xfrm>
              <a:off x="3874" y="1786"/>
              <a:ext cx="609" cy="350"/>
            </a:xfrm>
            <a:custGeom>
              <a:avLst/>
              <a:gdLst>
                <a:gd name="T0" fmla="*/ 3 w 2436"/>
                <a:gd name="T1" fmla="*/ 5 h 1398"/>
                <a:gd name="T2" fmla="*/ 3 w 2436"/>
                <a:gd name="T3" fmla="*/ 5 h 1398"/>
                <a:gd name="T4" fmla="*/ 2 w 2436"/>
                <a:gd name="T5" fmla="*/ 5 h 1398"/>
                <a:gd name="T6" fmla="*/ 1 w 2436"/>
                <a:gd name="T7" fmla="*/ 5 h 1398"/>
                <a:gd name="T8" fmla="*/ 1 w 2436"/>
                <a:gd name="T9" fmla="*/ 5 h 1398"/>
                <a:gd name="T10" fmla="*/ 1 w 2436"/>
                <a:gd name="T11" fmla="*/ 5 h 1398"/>
                <a:gd name="T12" fmla="*/ 2 w 2436"/>
                <a:gd name="T13" fmla="*/ 4 h 1398"/>
                <a:gd name="T14" fmla="*/ 2 w 2436"/>
                <a:gd name="T15" fmla="*/ 4 h 1398"/>
                <a:gd name="T16" fmla="*/ 3 w 2436"/>
                <a:gd name="T17" fmla="*/ 4 h 1398"/>
                <a:gd name="T18" fmla="*/ 3 w 2436"/>
                <a:gd name="T19" fmla="*/ 4 h 1398"/>
                <a:gd name="T20" fmla="*/ 3 w 2436"/>
                <a:gd name="T21" fmla="*/ 4 h 1398"/>
                <a:gd name="T22" fmla="*/ 4 w 2436"/>
                <a:gd name="T23" fmla="*/ 4 h 1398"/>
                <a:gd name="T24" fmla="*/ 4 w 2436"/>
                <a:gd name="T25" fmla="*/ 3 h 1398"/>
                <a:gd name="T26" fmla="*/ 4 w 2436"/>
                <a:gd name="T27" fmla="*/ 3 h 1398"/>
                <a:gd name="T28" fmla="*/ 5 w 2436"/>
                <a:gd name="T29" fmla="*/ 2 h 1398"/>
                <a:gd name="T30" fmla="*/ 5 w 2436"/>
                <a:gd name="T31" fmla="*/ 2 h 1398"/>
                <a:gd name="T32" fmla="*/ 5 w 2436"/>
                <a:gd name="T33" fmla="*/ 1 h 1398"/>
                <a:gd name="T34" fmla="*/ 6 w 2436"/>
                <a:gd name="T35" fmla="*/ 1 h 1398"/>
                <a:gd name="T36" fmla="*/ 6 w 2436"/>
                <a:gd name="T37" fmla="*/ 1 h 1398"/>
                <a:gd name="T38" fmla="*/ 6 w 2436"/>
                <a:gd name="T39" fmla="*/ 0 h 1398"/>
                <a:gd name="T40" fmla="*/ 6 w 2436"/>
                <a:gd name="T41" fmla="*/ 1 h 1398"/>
                <a:gd name="T42" fmla="*/ 7 w 2436"/>
                <a:gd name="T43" fmla="*/ 0 h 1398"/>
                <a:gd name="T44" fmla="*/ 7 w 2436"/>
                <a:gd name="T45" fmla="*/ 0 h 1398"/>
                <a:gd name="T46" fmla="*/ 7 w 2436"/>
                <a:gd name="T47" fmla="*/ 1 h 1398"/>
                <a:gd name="T48" fmla="*/ 8 w 2436"/>
                <a:gd name="T49" fmla="*/ 1 h 1398"/>
                <a:gd name="T50" fmla="*/ 7 w 2436"/>
                <a:gd name="T51" fmla="*/ 1 h 1398"/>
                <a:gd name="T52" fmla="*/ 8 w 2436"/>
                <a:gd name="T53" fmla="*/ 2 h 1398"/>
                <a:gd name="T54" fmla="*/ 8 w 2436"/>
                <a:gd name="T55" fmla="*/ 2 h 1398"/>
                <a:gd name="T56" fmla="*/ 8 w 2436"/>
                <a:gd name="T57" fmla="*/ 2 h 1398"/>
                <a:gd name="T58" fmla="*/ 9 w 2436"/>
                <a:gd name="T59" fmla="*/ 2 h 1398"/>
                <a:gd name="T60" fmla="*/ 9 w 2436"/>
                <a:gd name="T61" fmla="*/ 2 h 1398"/>
                <a:gd name="T62" fmla="*/ 9 w 2436"/>
                <a:gd name="T63" fmla="*/ 3 h 1398"/>
                <a:gd name="T64" fmla="*/ 9 w 2436"/>
                <a:gd name="T65" fmla="*/ 3 h 1398"/>
                <a:gd name="T66" fmla="*/ 9 w 2436"/>
                <a:gd name="T67" fmla="*/ 3 h 1398"/>
                <a:gd name="T68" fmla="*/ 9 w 2436"/>
                <a:gd name="T69" fmla="*/ 3 h 1398"/>
                <a:gd name="T70" fmla="*/ 9 w 2436"/>
                <a:gd name="T71" fmla="*/ 3 h 1398"/>
                <a:gd name="T72" fmla="*/ 9 w 2436"/>
                <a:gd name="T73" fmla="*/ 3 h 1398"/>
                <a:gd name="T74" fmla="*/ 9 w 2436"/>
                <a:gd name="T75" fmla="*/ 3 h 1398"/>
                <a:gd name="T76" fmla="*/ 9 w 2436"/>
                <a:gd name="T77" fmla="*/ 4 h 1398"/>
                <a:gd name="T78" fmla="*/ 9 w 2436"/>
                <a:gd name="T79" fmla="*/ 4 h 1398"/>
                <a:gd name="T80" fmla="*/ 10 w 2436"/>
                <a:gd name="T81" fmla="*/ 4 h 1398"/>
                <a:gd name="T82" fmla="*/ 10 w 2436"/>
                <a:gd name="T83" fmla="*/ 4 h 13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436" h="1398">
                  <a:moveTo>
                    <a:pt x="2405" y="1016"/>
                  </a:moveTo>
                  <a:lnTo>
                    <a:pt x="1600" y="1170"/>
                  </a:lnTo>
                  <a:lnTo>
                    <a:pt x="755" y="1310"/>
                  </a:lnTo>
                  <a:lnTo>
                    <a:pt x="739" y="1303"/>
                  </a:lnTo>
                  <a:lnTo>
                    <a:pt x="704" y="1313"/>
                  </a:lnTo>
                  <a:lnTo>
                    <a:pt x="616" y="1322"/>
                  </a:lnTo>
                  <a:lnTo>
                    <a:pt x="622" y="1306"/>
                  </a:lnTo>
                  <a:lnTo>
                    <a:pt x="534" y="1322"/>
                  </a:lnTo>
                  <a:lnTo>
                    <a:pt x="534" y="1331"/>
                  </a:lnTo>
                  <a:lnTo>
                    <a:pt x="0" y="1398"/>
                  </a:lnTo>
                  <a:lnTo>
                    <a:pt x="23" y="1375"/>
                  </a:lnTo>
                  <a:lnTo>
                    <a:pt x="136" y="1322"/>
                  </a:lnTo>
                  <a:lnTo>
                    <a:pt x="149" y="1294"/>
                  </a:lnTo>
                  <a:lnTo>
                    <a:pt x="212" y="1249"/>
                  </a:lnTo>
                  <a:lnTo>
                    <a:pt x="215" y="1221"/>
                  </a:lnTo>
                  <a:lnTo>
                    <a:pt x="225" y="1205"/>
                  </a:lnTo>
                  <a:lnTo>
                    <a:pt x="256" y="1186"/>
                  </a:lnTo>
                  <a:lnTo>
                    <a:pt x="260" y="1151"/>
                  </a:lnTo>
                  <a:lnTo>
                    <a:pt x="290" y="1124"/>
                  </a:lnTo>
                  <a:lnTo>
                    <a:pt x="455" y="981"/>
                  </a:lnTo>
                  <a:lnTo>
                    <a:pt x="465" y="949"/>
                  </a:lnTo>
                  <a:lnTo>
                    <a:pt x="478" y="959"/>
                  </a:lnTo>
                  <a:lnTo>
                    <a:pt x="465" y="991"/>
                  </a:lnTo>
                  <a:lnTo>
                    <a:pt x="515" y="1037"/>
                  </a:lnTo>
                  <a:lnTo>
                    <a:pt x="584" y="1063"/>
                  </a:lnTo>
                  <a:lnTo>
                    <a:pt x="616" y="1066"/>
                  </a:lnTo>
                  <a:lnTo>
                    <a:pt x="654" y="1034"/>
                  </a:lnTo>
                  <a:lnTo>
                    <a:pt x="657" y="1013"/>
                  </a:lnTo>
                  <a:lnTo>
                    <a:pt x="682" y="1000"/>
                  </a:lnTo>
                  <a:lnTo>
                    <a:pt x="707" y="1023"/>
                  </a:lnTo>
                  <a:lnTo>
                    <a:pt x="723" y="1031"/>
                  </a:lnTo>
                  <a:lnTo>
                    <a:pt x="749" y="1026"/>
                  </a:lnTo>
                  <a:lnTo>
                    <a:pt x="827" y="994"/>
                  </a:lnTo>
                  <a:lnTo>
                    <a:pt x="840" y="943"/>
                  </a:lnTo>
                  <a:lnTo>
                    <a:pt x="850" y="943"/>
                  </a:lnTo>
                  <a:lnTo>
                    <a:pt x="869" y="959"/>
                  </a:lnTo>
                  <a:lnTo>
                    <a:pt x="931" y="902"/>
                  </a:lnTo>
                  <a:lnTo>
                    <a:pt x="954" y="915"/>
                  </a:lnTo>
                  <a:lnTo>
                    <a:pt x="1007" y="845"/>
                  </a:lnTo>
                  <a:lnTo>
                    <a:pt x="994" y="817"/>
                  </a:lnTo>
                  <a:lnTo>
                    <a:pt x="997" y="770"/>
                  </a:lnTo>
                  <a:lnTo>
                    <a:pt x="1052" y="669"/>
                  </a:lnTo>
                  <a:lnTo>
                    <a:pt x="1121" y="407"/>
                  </a:lnTo>
                  <a:lnTo>
                    <a:pt x="1133" y="404"/>
                  </a:lnTo>
                  <a:lnTo>
                    <a:pt x="1171" y="429"/>
                  </a:lnTo>
                  <a:lnTo>
                    <a:pt x="1177" y="445"/>
                  </a:lnTo>
                  <a:lnTo>
                    <a:pt x="1196" y="467"/>
                  </a:lnTo>
                  <a:lnTo>
                    <a:pt x="1238" y="457"/>
                  </a:lnTo>
                  <a:lnTo>
                    <a:pt x="1265" y="410"/>
                  </a:lnTo>
                  <a:lnTo>
                    <a:pt x="1291" y="313"/>
                  </a:lnTo>
                  <a:lnTo>
                    <a:pt x="1313" y="274"/>
                  </a:lnTo>
                  <a:lnTo>
                    <a:pt x="1351" y="290"/>
                  </a:lnTo>
                  <a:lnTo>
                    <a:pt x="1376" y="234"/>
                  </a:lnTo>
                  <a:lnTo>
                    <a:pt x="1401" y="224"/>
                  </a:lnTo>
                  <a:lnTo>
                    <a:pt x="1424" y="192"/>
                  </a:lnTo>
                  <a:lnTo>
                    <a:pt x="1443" y="139"/>
                  </a:lnTo>
                  <a:lnTo>
                    <a:pt x="1459" y="127"/>
                  </a:lnTo>
                  <a:lnTo>
                    <a:pt x="1461" y="114"/>
                  </a:lnTo>
                  <a:lnTo>
                    <a:pt x="1449" y="101"/>
                  </a:lnTo>
                  <a:lnTo>
                    <a:pt x="1456" y="22"/>
                  </a:lnTo>
                  <a:lnTo>
                    <a:pt x="1461" y="10"/>
                  </a:lnTo>
                  <a:lnTo>
                    <a:pt x="1474" y="0"/>
                  </a:lnTo>
                  <a:lnTo>
                    <a:pt x="1619" y="91"/>
                  </a:lnTo>
                  <a:lnTo>
                    <a:pt x="1642" y="98"/>
                  </a:lnTo>
                  <a:lnTo>
                    <a:pt x="1648" y="91"/>
                  </a:lnTo>
                  <a:lnTo>
                    <a:pt x="1663" y="13"/>
                  </a:lnTo>
                  <a:lnTo>
                    <a:pt x="1688" y="13"/>
                  </a:lnTo>
                  <a:lnTo>
                    <a:pt x="1714" y="22"/>
                  </a:lnTo>
                  <a:lnTo>
                    <a:pt x="1746" y="32"/>
                  </a:lnTo>
                  <a:lnTo>
                    <a:pt x="1727" y="63"/>
                  </a:lnTo>
                  <a:lnTo>
                    <a:pt x="1761" y="101"/>
                  </a:lnTo>
                  <a:lnTo>
                    <a:pt x="1821" y="101"/>
                  </a:lnTo>
                  <a:lnTo>
                    <a:pt x="1849" y="130"/>
                  </a:lnTo>
                  <a:lnTo>
                    <a:pt x="1887" y="146"/>
                  </a:lnTo>
                  <a:lnTo>
                    <a:pt x="1916" y="180"/>
                  </a:lnTo>
                  <a:lnTo>
                    <a:pt x="1909" y="199"/>
                  </a:lnTo>
                  <a:lnTo>
                    <a:pt x="1871" y="268"/>
                  </a:lnTo>
                  <a:lnTo>
                    <a:pt x="1847" y="332"/>
                  </a:lnTo>
                  <a:lnTo>
                    <a:pt x="1852" y="375"/>
                  </a:lnTo>
                  <a:lnTo>
                    <a:pt x="1900" y="378"/>
                  </a:lnTo>
                  <a:lnTo>
                    <a:pt x="1941" y="353"/>
                  </a:lnTo>
                  <a:lnTo>
                    <a:pt x="1972" y="391"/>
                  </a:lnTo>
                  <a:lnTo>
                    <a:pt x="1991" y="401"/>
                  </a:lnTo>
                  <a:lnTo>
                    <a:pt x="2007" y="404"/>
                  </a:lnTo>
                  <a:lnTo>
                    <a:pt x="2033" y="426"/>
                  </a:lnTo>
                  <a:lnTo>
                    <a:pt x="2044" y="429"/>
                  </a:lnTo>
                  <a:lnTo>
                    <a:pt x="2067" y="417"/>
                  </a:lnTo>
                  <a:lnTo>
                    <a:pt x="2080" y="420"/>
                  </a:lnTo>
                  <a:lnTo>
                    <a:pt x="2152" y="457"/>
                  </a:lnTo>
                  <a:lnTo>
                    <a:pt x="2203" y="473"/>
                  </a:lnTo>
                  <a:lnTo>
                    <a:pt x="2232" y="505"/>
                  </a:lnTo>
                  <a:lnTo>
                    <a:pt x="2228" y="521"/>
                  </a:lnTo>
                  <a:lnTo>
                    <a:pt x="2209" y="537"/>
                  </a:lnTo>
                  <a:lnTo>
                    <a:pt x="2219" y="587"/>
                  </a:lnTo>
                  <a:lnTo>
                    <a:pt x="2209" y="596"/>
                  </a:lnTo>
                  <a:lnTo>
                    <a:pt x="2193" y="606"/>
                  </a:lnTo>
                  <a:lnTo>
                    <a:pt x="2193" y="612"/>
                  </a:lnTo>
                  <a:lnTo>
                    <a:pt x="2250" y="638"/>
                  </a:lnTo>
                  <a:lnTo>
                    <a:pt x="2269" y="678"/>
                  </a:lnTo>
                  <a:lnTo>
                    <a:pt x="2266" y="694"/>
                  </a:lnTo>
                  <a:lnTo>
                    <a:pt x="2256" y="707"/>
                  </a:lnTo>
                  <a:lnTo>
                    <a:pt x="2212" y="697"/>
                  </a:lnTo>
                  <a:lnTo>
                    <a:pt x="2206" y="716"/>
                  </a:lnTo>
                  <a:lnTo>
                    <a:pt x="2222" y="736"/>
                  </a:lnTo>
                  <a:lnTo>
                    <a:pt x="2232" y="732"/>
                  </a:lnTo>
                  <a:lnTo>
                    <a:pt x="2232" y="747"/>
                  </a:lnTo>
                  <a:lnTo>
                    <a:pt x="2206" y="757"/>
                  </a:lnTo>
                  <a:lnTo>
                    <a:pt x="2193" y="757"/>
                  </a:lnTo>
                  <a:lnTo>
                    <a:pt x="2190" y="766"/>
                  </a:lnTo>
                  <a:lnTo>
                    <a:pt x="2206" y="779"/>
                  </a:lnTo>
                  <a:lnTo>
                    <a:pt x="2243" y="782"/>
                  </a:lnTo>
                  <a:lnTo>
                    <a:pt x="2278" y="795"/>
                  </a:lnTo>
                  <a:lnTo>
                    <a:pt x="2288" y="814"/>
                  </a:lnTo>
                  <a:lnTo>
                    <a:pt x="2250" y="851"/>
                  </a:lnTo>
                  <a:lnTo>
                    <a:pt x="2232" y="851"/>
                  </a:lnTo>
                  <a:lnTo>
                    <a:pt x="2184" y="837"/>
                  </a:lnTo>
                  <a:lnTo>
                    <a:pt x="2184" y="855"/>
                  </a:lnTo>
                  <a:lnTo>
                    <a:pt x="2216" y="871"/>
                  </a:lnTo>
                  <a:lnTo>
                    <a:pt x="2243" y="896"/>
                  </a:lnTo>
                  <a:lnTo>
                    <a:pt x="2278" y="883"/>
                  </a:lnTo>
                  <a:lnTo>
                    <a:pt x="2313" y="858"/>
                  </a:lnTo>
                  <a:lnTo>
                    <a:pt x="2347" y="858"/>
                  </a:lnTo>
                  <a:lnTo>
                    <a:pt x="2395" y="858"/>
                  </a:lnTo>
                  <a:lnTo>
                    <a:pt x="2398" y="864"/>
                  </a:lnTo>
                  <a:lnTo>
                    <a:pt x="2436" y="975"/>
                  </a:lnTo>
                  <a:lnTo>
                    <a:pt x="2408" y="1000"/>
                  </a:lnTo>
                  <a:lnTo>
                    <a:pt x="2402" y="1000"/>
                  </a:lnTo>
                  <a:lnTo>
                    <a:pt x="2405" y="1016"/>
                  </a:lnTo>
                  <a:close/>
                </a:path>
              </a:pathLst>
            </a:custGeom>
            <a:noFill/>
            <a:ln w="9525">
              <a:solidFill>
                <a:schemeClr val="tx1"/>
              </a:solidFill>
              <a:round/>
              <a:headEnd/>
              <a:tailEnd/>
            </a:ln>
          </p:spPr>
          <p:txBody>
            <a:bodyPr/>
            <a:lstStyle/>
            <a:p>
              <a:endParaRPr lang="en-US"/>
            </a:p>
          </p:txBody>
        </p:sp>
        <p:sp>
          <p:nvSpPr>
            <p:cNvPr id="16490" name="Freeform 1117"/>
            <p:cNvSpPr>
              <a:spLocks/>
            </p:cNvSpPr>
            <p:nvPr/>
          </p:nvSpPr>
          <p:spPr bwMode="auto">
            <a:xfrm>
              <a:off x="3874" y="1786"/>
              <a:ext cx="609" cy="350"/>
            </a:xfrm>
            <a:custGeom>
              <a:avLst/>
              <a:gdLst>
                <a:gd name="T0" fmla="*/ 3 w 2436"/>
                <a:gd name="T1" fmla="*/ 5 h 1398"/>
                <a:gd name="T2" fmla="*/ 3 w 2436"/>
                <a:gd name="T3" fmla="*/ 5 h 1398"/>
                <a:gd name="T4" fmla="*/ 2 w 2436"/>
                <a:gd name="T5" fmla="*/ 5 h 1398"/>
                <a:gd name="T6" fmla="*/ 1 w 2436"/>
                <a:gd name="T7" fmla="*/ 5 h 1398"/>
                <a:gd name="T8" fmla="*/ 1 w 2436"/>
                <a:gd name="T9" fmla="*/ 5 h 1398"/>
                <a:gd name="T10" fmla="*/ 1 w 2436"/>
                <a:gd name="T11" fmla="*/ 5 h 1398"/>
                <a:gd name="T12" fmla="*/ 2 w 2436"/>
                <a:gd name="T13" fmla="*/ 4 h 1398"/>
                <a:gd name="T14" fmla="*/ 2 w 2436"/>
                <a:gd name="T15" fmla="*/ 4 h 1398"/>
                <a:gd name="T16" fmla="*/ 3 w 2436"/>
                <a:gd name="T17" fmla="*/ 4 h 1398"/>
                <a:gd name="T18" fmla="*/ 3 w 2436"/>
                <a:gd name="T19" fmla="*/ 4 h 1398"/>
                <a:gd name="T20" fmla="*/ 3 w 2436"/>
                <a:gd name="T21" fmla="*/ 4 h 1398"/>
                <a:gd name="T22" fmla="*/ 4 w 2436"/>
                <a:gd name="T23" fmla="*/ 4 h 1398"/>
                <a:gd name="T24" fmla="*/ 4 w 2436"/>
                <a:gd name="T25" fmla="*/ 3 h 1398"/>
                <a:gd name="T26" fmla="*/ 4 w 2436"/>
                <a:gd name="T27" fmla="*/ 3 h 1398"/>
                <a:gd name="T28" fmla="*/ 5 w 2436"/>
                <a:gd name="T29" fmla="*/ 2 h 1398"/>
                <a:gd name="T30" fmla="*/ 5 w 2436"/>
                <a:gd name="T31" fmla="*/ 2 h 1398"/>
                <a:gd name="T32" fmla="*/ 5 w 2436"/>
                <a:gd name="T33" fmla="*/ 1 h 1398"/>
                <a:gd name="T34" fmla="*/ 6 w 2436"/>
                <a:gd name="T35" fmla="*/ 1 h 1398"/>
                <a:gd name="T36" fmla="*/ 6 w 2436"/>
                <a:gd name="T37" fmla="*/ 1 h 1398"/>
                <a:gd name="T38" fmla="*/ 6 w 2436"/>
                <a:gd name="T39" fmla="*/ 0 h 1398"/>
                <a:gd name="T40" fmla="*/ 6 w 2436"/>
                <a:gd name="T41" fmla="*/ 1 h 1398"/>
                <a:gd name="T42" fmla="*/ 7 w 2436"/>
                <a:gd name="T43" fmla="*/ 0 h 1398"/>
                <a:gd name="T44" fmla="*/ 7 w 2436"/>
                <a:gd name="T45" fmla="*/ 0 h 1398"/>
                <a:gd name="T46" fmla="*/ 7 w 2436"/>
                <a:gd name="T47" fmla="*/ 1 h 1398"/>
                <a:gd name="T48" fmla="*/ 8 w 2436"/>
                <a:gd name="T49" fmla="*/ 1 h 1398"/>
                <a:gd name="T50" fmla="*/ 7 w 2436"/>
                <a:gd name="T51" fmla="*/ 1 h 1398"/>
                <a:gd name="T52" fmla="*/ 8 w 2436"/>
                <a:gd name="T53" fmla="*/ 2 h 1398"/>
                <a:gd name="T54" fmla="*/ 8 w 2436"/>
                <a:gd name="T55" fmla="*/ 2 h 1398"/>
                <a:gd name="T56" fmla="*/ 8 w 2436"/>
                <a:gd name="T57" fmla="*/ 2 h 1398"/>
                <a:gd name="T58" fmla="*/ 9 w 2436"/>
                <a:gd name="T59" fmla="*/ 2 h 1398"/>
                <a:gd name="T60" fmla="*/ 9 w 2436"/>
                <a:gd name="T61" fmla="*/ 2 h 1398"/>
                <a:gd name="T62" fmla="*/ 9 w 2436"/>
                <a:gd name="T63" fmla="*/ 3 h 1398"/>
                <a:gd name="T64" fmla="*/ 9 w 2436"/>
                <a:gd name="T65" fmla="*/ 3 h 1398"/>
                <a:gd name="T66" fmla="*/ 9 w 2436"/>
                <a:gd name="T67" fmla="*/ 3 h 1398"/>
                <a:gd name="T68" fmla="*/ 9 w 2436"/>
                <a:gd name="T69" fmla="*/ 3 h 1398"/>
                <a:gd name="T70" fmla="*/ 9 w 2436"/>
                <a:gd name="T71" fmla="*/ 3 h 1398"/>
                <a:gd name="T72" fmla="*/ 9 w 2436"/>
                <a:gd name="T73" fmla="*/ 3 h 1398"/>
                <a:gd name="T74" fmla="*/ 9 w 2436"/>
                <a:gd name="T75" fmla="*/ 3 h 1398"/>
                <a:gd name="T76" fmla="*/ 9 w 2436"/>
                <a:gd name="T77" fmla="*/ 4 h 1398"/>
                <a:gd name="T78" fmla="*/ 9 w 2436"/>
                <a:gd name="T79" fmla="*/ 4 h 1398"/>
                <a:gd name="T80" fmla="*/ 10 w 2436"/>
                <a:gd name="T81" fmla="*/ 4 h 1398"/>
                <a:gd name="T82" fmla="*/ 10 w 2436"/>
                <a:gd name="T83" fmla="*/ 4 h 1398"/>
                <a:gd name="T84" fmla="*/ 10 w 2436"/>
                <a:gd name="T85" fmla="*/ 4 h 13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436" h="1398">
                  <a:moveTo>
                    <a:pt x="2405" y="1016"/>
                  </a:moveTo>
                  <a:lnTo>
                    <a:pt x="1600" y="1170"/>
                  </a:lnTo>
                  <a:lnTo>
                    <a:pt x="755" y="1310"/>
                  </a:lnTo>
                  <a:lnTo>
                    <a:pt x="739" y="1303"/>
                  </a:lnTo>
                  <a:lnTo>
                    <a:pt x="704" y="1313"/>
                  </a:lnTo>
                  <a:lnTo>
                    <a:pt x="616" y="1322"/>
                  </a:lnTo>
                  <a:lnTo>
                    <a:pt x="622" y="1306"/>
                  </a:lnTo>
                  <a:lnTo>
                    <a:pt x="534" y="1322"/>
                  </a:lnTo>
                  <a:lnTo>
                    <a:pt x="534" y="1331"/>
                  </a:lnTo>
                  <a:lnTo>
                    <a:pt x="0" y="1398"/>
                  </a:lnTo>
                  <a:lnTo>
                    <a:pt x="23" y="1375"/>
                  </a:lnTo>
                  <a:lnTo>
                    <a:pt x="136" y="1322"/>
                  </a:lnTo>
                  <a:lnTo>
                    <a:pt x="149" y="1294"/>
                  </a:lnTo>
                  <a:lnTo>
                    <a:pt x="212" y="1249"/>
                  </a:lnTo>
                  <a:lnTo>
                    <a:pt x="215" y="1221"/>
                  </a:lnTo>
                  <a:lnTo>
                    <a:pt x="225" y="1205"/>
                  </a:lnTo>
                  <a:lnTo>
                    <a:pt x="256" y="1186"/>
                  </a:lnTo>
                  <a:lnTo>
                    <a:pt x="260" y="1151"/>
                  </a:lnTo>
                  <a:lnTo>
                    <a:pt x="290" y="1124"/>
                  </a:lnTo>
                  <a:lnTo>
                    <a:pt x="455" y="981"/>
                  </a:lnTo>
                  <a:lnTo>
                    <a:pt x="465" y="949"/>
                  </a:lnTo>
                  <a:lnTo>
                    <a:pt x="478" y="959"/>
                  </a:lnTo>
                  <a:lnTo>
                    <a:pt x="465" y="991"/>
                  </a:lnTo>
                  <a:lnTo>
                    <a:pt x="515" y="1037"/>
                  </a:lnTo>
                  <a:lnTo>
                    <a:pt x="584" y="1063"/>
                  </a:lnTo>
                  <a:lnTo>
                    <a:pt x="616" y="1066"/>
                  </a:lnTo>
                  <a:lnTo>
                    <a:pt x="654" y="1034"/>
                  </a:lnTo>
                  <a:lnTo>
                    <a:pt x="657" y="1013"/>
                  </a:lnTo>
                  <a:lnTo>
                    <a:pt x="682" y="1000"/>
                  </a:lnTo>
                  <a:lnTo>
                    <a:pt x="707" y="1023"/>
                  </a:lnTo>
                  <a:lnTo>
                    <a:pt x="723" y="1031"/>
                  </a:lnTo>
                  <a:lnTo>
                    <a:pt x="749" y="1026"/>
                  </a:lnTo>
                  <a:lnTo>
                    <a:pt x="827" y="994"/>
                  </a:lnTo>
                  <a:lnTo>
                    <a:pt x="840" y="943"/>
                  </a:lnTo>
                  <a:lnTo>
                    <a:pt x="850" y="943"/>
                  </a:lnTo>
                  <a:lnTo>
                    <a:pt x="869" y="959"/>
                  </a:lnTo>
                  <a:lnTo>
                    <a:pt x="931" y="902"/>
                  </a:lnTo>
                  <a:lnTo>
                    <a:pt x="954" y="915"/>
                  </a:lnTo>
                  <a:lnTo>
                    <a:pt x="1007" y="845"/>
                  </a:lnTo>
                  <a:lnTo>
                    <a:pt x="994" y="817"/>
                  </a:lnTo>
                  <a:lnTo>
                    <a:pt x="997" y="770"/>
                  </a:lnTo>
                  <a:lnTo>
                    <a:pt x="1052" y="669"/>
                  </a:lnTo>
                  <a:lnTo>
                    <a:pt x="1121" y="407"/>
                  </a:lnTo>
                  <a:lnTo>
                    <a:pt x="1133" y="404"/>
                  </a:lnTo>
                  <a:lnTo>
                    <a:pt x="1171" y="429"/>
                  </a:lnTo>
                  <a:lnTo>
                    <a:pt x="1177" y="445"/>
                  </a:lnTo>
                  <a:lnTo>
                    <a:pt x="1196" y="467"/>
                  </a:lnTo>
                  <a:lnTo>
                    <a:pt x="1238" y="457"/>
                  </a:lnTo>
                  <a:lnTo>
                    <a:pt x="1265" y="410"/>
                  </a:lnTo>
                  <a:lnTo>
                    <a:pt x="1291" y="313"/>
                  </a:lnTo>
                  <a:lnTo>
                    <a:pt x="1313" y="274"/>
                  </a:lnTo>
                  <a:lnTo>
                    <a:pt x="1351" y="290"/>
                  </a:lnTo>
                  <a:lnTo>
                    <a:pt x="1376" y="234"/>
                  </a:lnTo>
                  <a:lnTo>
                    <a:pt x="1401" y="224"/>
                  </a:lnTo>
                  <a:lnTo>
                    <a:pt x="1424" y="192"/>
                  </a:lnTo>
                  <a:lnTo>
                    <a:pt x="1443" y="139"/>
                  </a:lnTo>
                  <a:lnTo>
                    <a:pt x="1459" y="127"/>
                  </a:lnTo>
                  <a:lnTo>
                    <a:pt x="1461" y="114"/>
                  </a:lnTo>
                  <a:lnTo>
                    <a:pt x="1449" y="101"/>
                  </a:lnTo>
                  <a:lnTo>
                    <a:pt x="1456" y="22"/>
                  </a:lnTo>
                  <a:lnTo>
                    <a:pt x="1461" y="10"/>
                  </a:lnTo>
                  <a:lnTo>
                    <a:pt x="1474" y="0"/>
                  </a:lnTo>
                  <a:lnTo>
                    <a:pt x="1619" y="91"/>
                  </a:lnTo>
                  <a:lnTo>
                    <a:pt x="1642" y="98"/>
                  </a:lnTo>
                  <a:lnTo>
                    <a:pt x="1648" y="91"/>
                  </a:lnTo>
                  <a:lnTo>
                    <a:pt x="1663" y="13"/>
                  </a:lnTo>
                  <a:lnTo>
                    <a:pt x="1688" y="13"/>
                  </a:lnTo>
                  <a:lnTo>
                    <a:pt x="1714" y="22"/>
                  </a:lnTo>
                  <a:lnTo>
                    <a:pt x="1746" y="32"/>
                  </a:lnTo>
                  <a:lnTo>
                    <a:pt x="1727" y="63"/>
                  </a:lnTo>
                  <a:lnTo>
                    <a:pt x="1761" y="101"/>
                  </a:lnTo>
                  <a:lnTo>
                    <a:pt x="1821" y="101"/>
                  </a:lnTo>
                  <a:lnTo>
                    <a:pt x="1849" y="130"/>
                  </a:lnTo>
                  <a:lnTo>
                    <a:pt x="1887" y="146"/>
                  </a:lnTo>
                  <a:lnTo>
                    <a:pt x="1916" y="180"/>
                  </a:lnTo>
                  <a:lnTo>
                    <a:pt x="1909" y="199"/>
                  </a:lnTo>
                  <a:lnTo>
                    <a:pt x="1871" y="268"/>
                  </a:lnTo>
                  <a:lnTo>
                    <a:pt x="1847" y="332"/>
                  </a:lnTo>
                  <a:lnTo>
                    <a:pt x="1852" y="375"/>
                  </a:lnTo>
                  <a:lnTo>
                    <a:pt x="1900" y="378"/>
                  </a:lnTo>
                  <a:lnTo>
                    <a:pt x="1941" y="353"/>
                  </a:lnTo>
                  <a:lnTo>
                    <a:pt x="1972" y="391"/>
                  </a:lnTo>
                  <a:lnTo>
                    <a:pt x="1991" y="401"/>
                  </a:lnTo>
                  <a:lnTo>
                    <a:pt x="2007" y="404"/>
                  </a:lnTo>
                  <a:lnTo>
                    <a:pt x="2033" y="426"/>
                  </a:lnTo>
                  <a:lnTo>
                    <a:pt x="2044" y="429"/>
                  </a:lnTo>
                  <a:lnTo>
                    <a:pt x="2067" y="417"/>
                  </a:lnTo>
                  <a:lnTo>
                    <a:pt x="2080" y="420"/>
                  </a:lnTo>
                  <a:lnTo>
                    <a:pt x="2152" y="457"/>
                  </a:lnTo>
                  <a:lnTo>
                    <a:pt x="2203" y="473"/>
                  </a:lnTo>
                  <a:lnTo>
                    <a:pt x="2232" y="505"/>
                  </a:lnTo>
                  <a:lnTo>
                    <a:pt x="2228" y="521"/>
                  </a:lnTo>
                  <a:lnTo>
                    <a:pt x="2209" y="537"/>
                  </a:lnTo>
                  <a:lnTo>
                    <a:pt x="2219" y="587"/>
                  </a:lnTo>
                  <a:lnTo>
                    <a:pt x="2209" y="596"/>
                  </a:lnTo>
                  <a:lnTo>
                    <a:pt x="2193" y="606"/>
                  </a:lnTo>
                  <a:lnTo>
                    <a:pt x="2193" y="612"/>
                  </a:lnTo>
                  <a:lnTo>
                    <a:pt x="2250" y="638"/>
                  </a:lnTo>
                  <a:lnTo>
                    <a:pt x="2269" y="678"/>
                  </a:lnTo>
                  <a:lnTo>
                    <a:pt x="2266" y="694"/>
                  </a:lnTo>
                  <a:lnTo>
                    <a:pt x="2256" y="707"/>
                  </a:lnTo>
                  <a:lnTo>
                    <a:pt x="2212" y="697"/>
                  </a:lnTo>
                  <a:lnTo>
                    <a:pt x="2206" y="716"/>
                  </a:lnTo>
                  <a:lnTo>
                    <a:pt x="2222" y="736"/>
                  </a:lnTo>
                  <a:lnTo>
                    <a:pt x="2232" y="732"/>
                  </a:lnTo>
                  <a:lnTo>
                    <a:pt x="2232" y="747"/>
                  </a:lnTo>
                  <a:lnTo>
                    <a:pt x="2206" y="757"/>
                  </a:lnTo>
                  <a:lnTo>
                    <a:pt x="2193" y="757"/>
                  </a:lnTo>
                  <a:lnTo>
                    <a:pt x="2190" y="766"/>
                  </a:lnTo>
                  <a:lnTo>
                    <a:pt x="2206" y="779"/>
                  </a:lnTo>
                  <a:lnTo>
                    <a:pt x="2243" y="782"/>
                  </a:lnTo>
                  <a:lnTo>
                    <a:pt x="2278" y="795"/>
                  </a:lnTo>
                  <a:lnTo>
                    <a:pt x="2288" y="814"/>
                  </a:lnTo>
                  <a:lnTo>
                    <a:pt x="2250" y="851"/>
                  </a:lnTo>
                  <a:lnTo>
                    <a:pt x="2232" y="851"/>
                  </a:lnTo>
                  <a:lnTo>
                    <a:pt x="2184" y="837"/>
                  </a:lnTo>
                  <a:lnTo>
                    <a:pt x="2184" y="855"/>
                  </a:lnTo>
                  <a:lnTo>
                    <a:pt x="2216" y="871"/>
                  </a:lnTo>
                  <a:lnTo>
                    <a:pt x="2243" y="896"/>
                  </a:lnTo>
                  <a:lnTo>
                    <a:pt x="2278" y="883"/>
                  </a:lnTo>
                  <a:lnTo>
                    <a:pt x="2313" y="858"/>
                  </a:lnTo>
                  <a:lnTo>
                    <a:pt x="2347" y="858"/>
                  </a:lnTo>
                  <a:lnTo>
                    <a:pt x="2395" y="858"/>
                  </a:lnTo>
                  <a:lnTo>
                    <a:pt x="2398" y="864"/>
                  </a:lnTo>
                  <a:lnTo>
                    <a:pt x="2436" y="975"/>
                  </a:lnTo>
                  <a:lnTo>
                    <a:pt x="2408" y="1000"/>
                  </a:lnTo>
                  <a:lnTo>
                    <a:pt x="2402" y="1000"/>
                  </a:lnTo>
                  <a:lnTo>
                    <a:pt x="2405" y="1016"/>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91" name="Freeform 1118"/>
            <p:cNvSpPr>
              <a:spLocks/>
            </p:cNvSpPr>
            <p:nvPr/>
          </p:nvSpPr>
          <p:spPr bwMode="auto">
            <a:xfrm>
              <a:off x="2317" y="2144"/>
              <a:ext cx="689" cy="356"/>
            </a:xfrm>
            <a:custGeom>
              <a:avLst/>
              <a:gdLst>
                <a:gd name="T0" fmla="*/ 1 w 2754"/>
                <a:gd name="T1" fmla="*/ 0 h 1423"/>
                <a:gd name="T2" fmla="*/ 0 w 2754"/>
                <a:gd name="T3" fmla="*/ 1 h 1423"/>
                <a:gd name="T4" fmla="*/ 4 w 2754"/>
                <a:gd name="T5" fmla="*/ 4 h 1423"/>
                <a:gd name="T6" fmla="*/ 4 w 2754"/>
                <a:gd name="T7" fmla="*/ 4 h 1423"/>
                <a:gd name="T8" fmla="*/ 4 w 2754"/>
                <a:gd name="T9" fmla="*/ 5 h 1423"/>
                <a:gd name="T10" fmla="*/ 5 w 2754"/>
                <a:gd name="T11" fmla="*/ 4 h 1423"/>
                <a:gd name="T12" fmla="*/ 5 w 2754"/>
                <a:gd name="T13" fmla="*/ 5 h 1423"/>
                <a:gd name="T14" fmla="*/ 5 w 2754"/>
                <a:gd name="T15" fmla="*/ 5 h 1423"/>
                <a:gd name="T16" fmla="*/ 5 w 2754"/>
                <a:gd name="T17" fmla="*/ 5 h 1423"/>
                <a:gd name="T18" fmla="*/ 5 w 2754"/>
                <a:gd name="T19" fmla="*/ 5 h 1423"/>
                <a:gd name="T20" fmla="*/ 6 w 2754"/>
                <a:gd name="T21" fmla="*/ 5 h 1423"/>
                <a:gd name="T22" fmla="*/ 6 w 2754"/>
                <a:gd name="T23" fmla="*/ 5 h 1423"/>
                <a:gd name="T24" fmla="*/ 6 w 2754"/>
                <a:gd name="T25" fmla="*/ 5 h 1423"/>
                <a:gd name="T26" fmla="*/ 6 w 2754"/>
                <a:gd name="T27" fmla="*/ 5 h 1423"/>
                <a:gd name="T28" fmla="*/ 6 w 2754"/>
                <a:gd name="T29" fmla="*/ 5 h 1423"/>
                <a:gd name="T30" fmla="*/ 7 w 2754"/>
                <a:gd name="T31" fmla="*/ 5 h 1423"/>
                <a:gd name="T32" fmla="*/ 7 w 2754"/>
                <a:gd name="T33" fmla="*/ 5 h 1423"/>
                <a:gd name="T34" fmla="*/ 7 w 2754"/>
                <a:gd name="T35" fmla="*/ 5 h 1423"/>
                <a:gd name="T36" fmla="*/ 7 w 2754"/>
                <a:gd name="T37" fmla="*/ 5 h 1423"/>
                <a:gd name="T38" fmla="*/ 7 w 2754"/>
                <a:gd name="T39" fmla="*/ 6 h 1423"/>
                <a:gd name="T40" fmla="*/ 8 w 2754"/>
                <a:gd name="T41" fmla="*/ 6 h 1423"/>
                <a:gd name="T42" fmla="*/ 8 w 2754"/>
                <a:gd name="T43" fmla="*/ 5 h 1423"/>
                <a:gd name="T44" fmla="*/ 8 w 2754"/>
                <a:gd name="T45" fmla="*/ 5 h 1423"/>
                <a:gd name="T46" fmla="*/ 8 w 2754"/>
                <a:gd name="T47" fmla="*/ 5 h 1423"/>
                <a:gd name="T48" fmla="*/ 8 w 2754"/>
                <a:gd name="T49" fmla="*/ 5 h 1423"/>
                <a:gd name="T50" fmla="*/ 8 w 2754"/>
                <a:gd name="T51" fmla="*/ 5 h 1423"/>
                <a:gd name="T52" fmla="*/ 9 w 2754"/>
                <a:gd name="T53" fmla="*/ 6 h 1423"/>
                <a:gd name="T54" fmla="*/ 9 w 2754"/>
                <a:gd name="T55" fmla="*/ 5 h 1423"/>
                <a:gd name="T56" fmla="*/ 9 w 2754"/>
                <a:gd name="T57" fmla="*/ 5 h 1423"/>
                <a:gd name="T58" fmla="*/ 10 w 2754"/>
                <a:gd name="T59" fmla="*/ 5 h 1423"/>
                <a:gd name="T60" fmla="*/ 10 w 2754"/>
                <a:gd name="T61" fmla="*/ 5 h 1423"/>
                <a:gd name="T62" fmla="*/ 11 w 2754"/>
                <a:gd name="T63" fmla="*/ 6 h 1423"/>
                <a:gd name="T64" fmla="*/ 11 w 2754"/>
                <a:gd name="T65" fmla="*/ 6 h 1423"/>
                <a:gd name="T66" fmla="*/ 11 w 2754"/>
                <a:gd name="T67" fmla="*/ 3 h 1423"/>
                <a:gd name="T68" fmla="*/ 11 w 2754"/>
                <a:gd name="T69" fmla="*/ 0 h 14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54" h="1423">
                  <a:moveTo>
                    <a:pt x="2695" y="70"/>
                  </a:moveTo>
                  <a:lnTo>
                    <a:pt x="326" y="19"/>
                  </a:lnTo>
                  <a:lnTo>
                    <a:pt x="13" y="0"/>
                  </a:lnTo>
                  <a:lnTo>
                    <a:pt x="0" y="195"/>
                  </a:lnTo>
                  <a:lnTo>
                    <a:pt x="963" y="253"/>
                  </a:lnTo>
                  <a:lnTo>
                    <a:pt x="938" y="1032"/>
                  </a:lnTo>
                  <a:lnTo>
                    <a:pt x="972" y="1038"/>
                  </a:lnTo>
                  <a:lnTo>
                    <a:pt x="991" y="1054"/>
                  </a:lnTo>
                  <a:lnTo>
                    <a:pt x="1039" y="1114"/>
                  </a:lnTo>
                  <a:lnTo>
                    <a:pt x="1061" y="1123"/>
                  </a:lnTo>
                  <a:lnTo>
                    <a:pt x="1127" y="1117"/>
                  </a:lnTo>
                  <a:lnTo>
                    <a:pt x="1149" y="1098"/>
                  </a:lnTo>
                  <a:lnTo>
                    <a:pt x="1187" y="1117"/>
                  </a:lnTo>
                  <a:lnTo>
                    <a:pt x="1196" y="1136"/>
                  </a:lnTo>
                  <a:lnTo>
                    <a:pt x="1193" y="1155"/>
                  </a:lnTo>
                  <a:lnTo>
                    <a:pt x="1212" y="1183"/>
                  </a:lnTo>
                  <a:lnTo>
                    <a:pt x="1222" y="1189"/>
                  </a:lnTo>
                  <a:lnTo>
                    <a:pt x="1310" y="1205"/>
                  </a:lnTo>
                  <a:lnTo>
                    <a:pt x="1342" y="1221"/>
                  </a:lnTo>
                  <a:lnTo>
                    <a:pt x="1360" y="1221"/>
                  </a:lnTo>
                  <a:lnTo>
                    <a:pt x="1366" y="1215"/>
                  </a:lnTo>
                  <a:lnTo>
                    <a:pt x="1392" y="1208"/>
                  </a:lnTo>
                  <a:lnTo>
                    <a:pt x="1414" y="1240"/>
                  </a:lnTo>
                  <a:lnTo>
                    <a:pt x="1449" y="1256"/>
                  </a:lnTo>
                  <a:lnTo>
                    <a:pt x="1470" y="1231"/>
                  </a:lnTo>
                  <a:lnTo>
                    <a:pt x="1555" y="1243"/>
                  </a:lnTo>
                  <a:lnTo>
                    <a:pt x="1555" y="1256"/>
                  </a:lnTo>
                  <a:lnTo>
                    <a:pt x="1594" y="1287"/>
                  </a:lnTo>
                  <a:lnTo>
                    <a:pt x="1606" y="1293"/>
                  </a:lnTo>
                  <a:lnTo>
                    <a:pt x="1606" y="1335"/>
                  </a:lnTo>
                  <a:lnTo>
                    <a:pt x="1669" y="1348"/>
                  </a:lnTo>
                  <a:lnTo>
                    <a:pt x="1682" y="1306"/>
                  </a:lnTo>
                  <a:lnTo>
                    <a:pt x="1707" y="1297"/>
                  </a:lnTo>
                  <a:lnTo>
                    <a:pt x="1786" y="1356"/>
                  </a:lnTo>
                  <a:lnTo>
                    <a:pt x="1799" y="1356"/>
                  </a:lnTo>
                  <a:lnTo>
                    <a:pt x="1834" y="1332"/>
                  </a:lnTo>
                  <a:lnTo>
                    <a:pt x="1862" y="1332"/>
                  </a:lnTo>
                  <a:lnTo>
                    <a:pt x="1865" y="1348"/>
                  </a:lnTo>
                  <a:lnTo>
                    <a:pt x="1858" y="1382"/>
                  </a:lnTo>
                  <a:lnTo>
                    <a:pt x="1871" y="1407"/>
                  </a:lnTo>
                  <a:lnTo>
                    <a:pt x="1893" y="1391"/>
                  </a:lnTo>
                  <a:lnTo>
                    <a:pt x="1890" y="1369"/>
                  </a:lnTo>
                  <a:lnTo>
                    <a:pt x="1916" y="1335"/>
                  </a:lnTo>
                  <a:lnTo>
                    <a:pt x="1947" y="1316"/>
                  </a:lnTo>
                  <a:lnTo>
                    <a:pt x="1959" y="1319"/>
                  </a:lnTo>
                  <a:lnTo>
                    <a:pt x="1963" y="1344"/>
                  </a:lnTo>
                  <a:lnTo>
                    <a:pt x="2001" y="1356"/>
                  </a:lnTo>
                  <a:lnTo>
                    <a:pt x="2017" y="1356"/>
                  </a:lnTo>
                  <a:lnTo>
                    <a:pt x="2029" y="1338"/>
                  </a:lnTo>
                  <a:lnTo>
                    <a:pt x="2054" y="1341"/>
                  </a:lnTo>
                  <a:lnTo>
                    <a:pt x="2060" y="1348"/>
                  </a:lnTo>
                  <a:lnTo>
                    <a:pt x="2060" y="1356"/>
                  </a:lnTo>
                  <a:lnTo>
                    <a:pt x="2092" y="1372"/>
                  </a:lnTo>
                  <a:lnTo>
                    <a:pt x="2142" y="1407"/>
                  </a:lnTo>
                  <a:lnTo>
                    <a:pt x="2196" y="1366"/>
                  </a:lnTo>
                  <a:lnTo>
                    <a:pt x="2216" y="1356"/>
                  </a:lnTo>
                  <a:lnTo>
                    <a:pt x="2288" y="1351"/>
                  </a:lnTo>
                  <a:lnTo>
                    <a:pt x="2347" y="1328"/>
                  </a:lnTo>
                  <a:lnTo>
                    <a:pt x="2370" y="1325"/>
                  </a:lnTo>
                  <a:lnTo>
                    <a:pt x="2398" y="1325"/>
                  </a:lnTo>
                  <a:lnTo>
                    <a:pt x="2471" y="1335"/>
                  </a:lnTo>
                  <a:lnTo>
                    <a:pt x="2518" y="1319"/>
                  </a:lnTo>
                  <a:lnTo>
                    <a:pt x="2527" y="1309"/>
                  </a:lnTo>
                  <a:lnTo>
                    <a:pt x="2689" y="1394"/>
                  </a:lnTo>
                  <a:lnTo>
                    <a:pt x="2717" y="1404"/>
                  </a:lnTo>
                  <a:lnTo>
                    <a:pt x="2729" y="1420"/>
                  </a:lnTo>
                  <a:lnTo>
                    <a:pt x="2745" y="1423"/>
                  </a:lnTo>
                  <a:lnTo>
                    <a:pt x="2754" y="713"/>
                  </a:lnTo>
                  <a:lnTo>
                    <a:pt x="2698" y="272"/>
                  </a:lnTo>
                  <a:lnTo>
                    <a:pt x="2695" y="70"/>
                  </a:lnTo>
                  <a:close/>
                </a:path>
              </a:pathLst>
            </a:custGeom>
            <a:noFill/>
            <a:ln w="9525">
              <a:solidFill>
                <a:schemeClr val="tx1"/>
              </a:solidFill>
              <a:round/>
              <a:headEnd/>
              <a:tailEnd/>
            </a:ln>
          </p:spPr>
          <p:txBody>
            <a:bodyPr/>
            <a:lstStyle/>
            <a:p>
              <a:endParaRPr lang="en-US"/>
            </a:p>
          </p:txBody>
        </p:sp>
        <p:sp>
          <p:nvSpPr>
            <p:cNvPr id="16492" name="Freeform 1119"/>
            <p:cNvSpPr>
              <a:spLocks/>
            </p:cNvSpPr>
            <p:nvPr/>
          </p:nvSpPr>
          <p:spPr bwMode="auto">
            <a:xfrm>
              <a:off x="2317" y="2144"/>
              <a:ext cx="689" cy="356"/>
            </a:xfrm>
            <a:custGeom>
              <a:avLst/>
              <a:gdLst>
                <a:gd name="T0" fmla="*/ 1 w 2754"/>
                <a:gd name="T1" fmla="*/ 0 h 1423"/>
                <a:gd name="T2" fmla="*/ 0 w 2754"/>
                <a:gd name="T3" fmla="*/ 1 h 1423"/>
                <a:gd name="T4" fmla="*/ 4 w 2754"/>
                <a:gd name="T5" fmla="*/ 4 h 1423"/>
                <a:gd name="T6" fmla="*/ 4 w 2754"/>
                <a:gd name="T7" fmla="*/ 4 h 1423"/>
                <a:gd name="T8" fmla="*/ 4 w 2754"/>
                <a:gd name="T9" fmla="*/ 5 h 1423"/>
                <a:gd name="T10" fmla="*/ 5 w 2754"/>
                <a:gd name="T11" fmla="*/ 4 h 1423"/>
                <a:gd name="T12" fmla="*/ 5 w 2754"/>
                <a:gd name="T13" fmla="*/ 5 h 1423"/>
                <a:gd name="T14" fmla="*/ 5 w 2754"/>
                <a:gd name="T15" fmla="*/ 5 h 1423"/>
                <a:gd name="T16" fmla="*/ 5 w 2754"/>
                <a:gd name="T17" fmla="*/ 5 h 1423"/>
                <a:gd name="T18" fmla="*/ 5 w 2754"/>
                <a:gd name="T19" fmla="*/ 5 h 1423"/>
                <a:gd name="T20" fmla="*/ 6 w 2754"/>
                <a:gd name="T21" fmla="*/ 5 h 1423"/>
                <a:gd name="T22" fmla="*/ 6 w 2754"/>
                <a:gd name="T23" fmla="*/ 5 h 1423"/>
                <a:gd name="T24" fmla="*/ 6 w 2754"/>
                <a:gd name="T25" fmla="*/ 5 h 1423"/>
                <a:gd name="T26" fmla="*/ 6 w 2754"/>
                <a:gd name="T27" fmla="*/ 5 h 1423"/>
                <a:gd name="T28" fmla="*/ 6 w 2754"/>
                <a:gd name="T29" fmla="*/ 5 h 1423"/>
                <a:gd name="T30" fmla="*/ 7 w 2754"/>
                <a:gd name="T31" fmla="*/ 5 h 1423"/>
                <a:gd name="T32" fmla="*/ 7 w 2754"/>
                <a:gd name="T33" fmla="*/ 5 h 1423"/>
                <a:gd name="T34" fmla="*/ 7 w 2754"/>
                <a:gd name="T35" fmla="*/ 5 h 1423"/>
                <a:gd name="T36" fmla="*/ 7 w 2754"/>
                <a:gd name="T37" fmla="*/ 5 h 1423"/>
                <a:gd name="T38" fmla="*/ 7 w 2754"/>
                <a:gd name="T39" fmla="*/ 6 h 1423"/>
                <a:gd name="T40" fmla="*/ 8 w 2754"/>
                <a:gd name="T41" fmla="*/ 6 h 1423"/>
                <a:gd name="T42" fmla="*/ 8 w 2754"/>
                <a:gd name="T43" fmla="*/ 5 h 1423"/>
                <a:gd name="T44" fmla="*/ 8 w 2754"/>
                <a:gd name="T45" fmla="*/ 5 h 1423"/>
                <a:gd name="T46" fmla="*/ 8 w 2754"/>
                <a:gd name="T47" fmla="*/ 5 h 1423"/>
                <a:gd name="T48" fmla="*/ 8 w 2754"/>
                <a:gd name="T49" fmla="*/ 5 h 1423"/>
                <a:gd name="T50" fmla="*/ 8 w 2754"/>
                <a:gd name="T51" fmla="*/ 5 h 1423"/>
                <a:gd name="T52" fmla="*/ 9 w 2754"/>
                <a:gd name="T53" fmla="*/ 6 h 1423"/>
                <a:gd name="T54" fmla="*/ 9 w 2754"/>
                <a:gd name="T55" fmla="*/ 5 h 1423"/>
                <a:gd name="T56" fmla="*/ 9 w 2754"/>
                <a:gd name="T57" fmla="*/ 5 h 1423"/>
                <a:gd name="T58" fmla="*/ 10 w 2754"/>
                <a:gd name="T59" fmla="*/ 5 h 1423"/>
                <a:gd name="T60" fmla="*/ 10 w 2754"/>
                <a:gd name="T61" fmla="*/ 5 h 1423"/>
                <a:gd name="T62" fmla="*/ 11 w 2754"/>
                <a:gd name="T63" fmla="*/ 6 h 1423"/>
                <a:gd name="T64" fmla="*/ 11 w 2754"/>
                <a:gd name="T65" fmla="*/ 6 h 1423"/>
                <a:gd name="T66" fmla="*/ 11 w 2754"/>
                <a:gd name="T67" fmla="*/ 3 h 1423"/>
                <a:gd name="T68" fmla="*/ 11 w 2754"/>
                <a:gd name="T69" fmla="*/ 0 h 14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754" h="1423">
                  <a:moveTo>
                    <a:pt x="2695" y="70"/>
                  </a:moveTo>
                  <a:lnTo>
                    <a:pt x="326" y="19"/>
                  </a:lnTo>
                  <a:lnTo>
                    <a:pt x="13" y="0"/>
                  </a:lnTo>
                  <a:lnTo>
                    <a:pt x="0" y="195"/>
                  </a:lnTo>
                  <a:lnTo>
                    <a:pt x="963" y="253"/>
                  </a:lnTo>
                  <a:lnTo>
                    <a:pt x="938" y="1032"/>
                  </a:lnTo>
                  <a:lnTo>
                    <a:pt x="972" y="1038"/>
                  </a:lnTo>
                  <a:lnTo>
                    <a:pt x="991" y="1054"/>
                  </a:lnTo>
                  <a:lnTo>
                    <a:pt x="1039" y="1114"/>
                  </a:lnTo>
                  <a:lnTo>
                    <a:pt x="1061" y="1123"/>
                  </a:lnTo>
                  <a:lnTo>
                    <a:pt x="1127" y="1117"/>
                  </a:lnTo>
                  <a:lnTo>
                    <a:pt x="1149" y="1098"/>
                  </a:lnTo>
                  <a:lnTo>
                    <a:pt x="1187" y="1117"/>
                  </a:lnTo>
                  <a:lnTo>
                    <a:pt x="1196" y="1136"/>
                  </a:lnTo>
                  <a:lnTo>
                    <a:pt x="1193" y="1155"/>
                  </a:lnTo>
                  <a:lnTo>
                    <a:pt x="1212" y="1183"/>
                  </a:lnTo>
                  <a:lnTo>
                    <a:pt x="1222" y="1189"/>
                  </a:lnTo>
                  <a:lnTo>
                    <a:pt x="1310" y="1205"/>
                  </a:lnTo>
                  <a:lnTo>
                    <a:pt x="1342" y="1221"/>
                  </a:lnTo>
                  <a:lnTo>
                    <a:pt x="1360" y="1221"/>
                  </a:lnTo>
                  <a:lnTo>
                    <a:pt x="1366" y="1215"/>
                  </a:lnTo>
                  <a:lnTo>
                    <a:pt x="1392" y="1208"/>
                  </a:lnTo>
                  <a:lnTo>
                    <a:pt x="1414" y="1240"/>
                  </a:lnTo>
                  <a:lnTo>
                    <a:pt x="1449" y="1256"/>
                  </a:lnTo>
                  <a:lnTo>
                    <a:pt x="1470" y="1231"/>
                  </a:lnTo>
                  <a:lnTo>
                    <a:pt x="1555" y="1243"/>
                  </a:lnTo>
                  <a:lnTo>
                    <a:pt x="1555" y="1256"/>
                  </a:lnTo>
                  <a:lnTo>
                    <a:pt x="1594" y="1287"/>
                  </a:lnTo>
                  <a:lnTo>
                    <a:pt x="1606" y="1293"/>
                  </a:lnTo>
                  <a:lnTo>
                    <a:pt x="1606" y="1335"/>
                  </a:lnTo>
                  <a:lnTo>
                    <a:pt x="1669" y="1348"/>
                  </a:lnTo>
                  <a:lnTo>
                    <a:pt x="1682" y="1306"/>
                  </a:lnTo>
                  <a:lnTo>
                    <a:pt x="1707" y="1297"/>
                  </a:lnTo>
                  <a:lnTo>
                    <a:pt x="1786" y="1356"/>
                  </a:lnTo>
                  <a:lnTo>
                    <a:pt x="1799" y="1356"/>
                  </a:lnTo>
                  <a:lnTo>
                    <a:pt x="1834" y="1332"/>
                  </a:lnTo>
                  <a:lnTo>
                    <a:pt x="1862" y="1332"/>
                  </a:lnTo>
                  <a:lnTo>
                    <a:pt x="1865" y="1348"/>
                  </a:lnTo>
                  <a:lnTo>
                    <a:pt x="1858" y="1382"/>
                  </a:lnTo>
                  <a:lnTo>
                    <a:pt x="1871" y="1407"/>
                  </a:lnTo>
                  <a:lnTo>
                    <a:pt x="1893" y="1391"/>
                  </a:lnTo>
                  <a:lnTo>
                    <a:pt x="1890" y="1369"/>
                  </a:lnTo>
                  <a:lnTo>
                    <a:pt x="1916" y="1335"/>
                  </a:lnTo>
                  <a:lnTo>
                    <a:pt x="1947" y="1316"/>
                  </a:lnTo>
                  <a:lnTo>
                    <a:pt x="1959" y="1319"/>
                  </a:lnTo>
                  <a:lnTo>
                    <a:pt x="1963" y="1344"/>
                  </a:lnTo>
                  <a:lnTo>
                    <a:pt x="2001" y="1356"/>
                  </a:lnTo>
                  <a:lnTo>
                    <a:pt x="2017" y="1356"/>
                  </a:lnTo>
                  <a:lnTo>
                    <a:pt x="2029" y="1338"/>
                  </a:lnTo>
                  <a:lnTo>
                    <a:pt x="2054" y="1341"/>
                  </a:lnTo>
                  <a:lnTo>
                    <a:pt x="2060" y="1348"/>
                  </a:lnTo>
                  <a:lnTo>
                    <a:pt x="2060" y="1356"/>
                  </a:lnTo>
                  <a:lnTo>
                    <a:pt x="2092" y="1372"/>
                  </a:lnTo>
                  <a:lnTo>
                    <a:pt x="2142" y="1407"/>
                  </a:lnTo>
                  <a:lnTo>
                    <a:pt x="2196" y="1366"/>
                  </a:lnTo>
                  <a:lnTo>
                    <a:pt x="2216" y="1356"/>
                  </a:lnTo>
                  <a:lnTo>
                    <a:pt x="2288" y="1351"/>
                  </a:lnTo>
                  <a:lnTo>
                    <a:pt x="2347" y="1328"/>
                  </a:lnTo>
                  <a:lnTo>
                    <a:pt x="2370" y="1325"/>
                  </a:lnTo>
                  <a:lnTo>
                    <a:pt x="2398" y="1325"/>
                  </a:lnTo>
                  <a:lnTo>
                    <a:pt x="2471" y="1335"/>
                  </a:lnTo>
                  <a:lnTo>
                    <a:pt x="2518" y="1319"/>
                  </a:lnTo>
                  <a:lnTo>
                    <a:pt x="2527" y="1309"/>
                  </a:lnTo>
                  <a:lnTo>
                    <a:pt x="2689" y="1394"/>
                  </a:lnTo>
                  <a:lnTo>
                    <a:pt x="2717" y="1404"/>
                  </a:lnTo>
                  <a:lnTo>
                    <a:pt x="2729" y="1420"/>
                  </a:lnTo>
                  <a:lnTo>
                    <a:pt x="2745" y="1423"/>
                  </a:lnTo>
                  <a:lnTo>
                    <a:pt x="2754" y="713"/>
                  </a:lnTo>
                  <a:lnTo>
                    <a:pt x="2698" y="272"/>
                  </a:lnTo>
                  <a:lnTo>
                    <a:pt x="2695" y="70"/>
                  </a:lnTo>
                </a:path>
              </a:pathLst>
            </a:custGeom>
            <a:noFill/>
            <a:ln w="3175" cap="flat" cmpd="sng">
              <a:solidFill>
                <a:schemeClr val="tx1"/>
              </a:solidFill>
              <a:prstDash val="solid"/>
              <a:round/>
              <a:headEnd type="none" w="med" len="med"/>
              <a:tailEnd type="none" w="med" len="med"/>
            </a:ln>
            <a:effectLst/>
          </p:spPr>
          <p:txBody>
            <a:bodyPr/>
            <a:lstStyle/>
            <a:p>
              <a:endParaRPr lang="en-US"/>
            </a:p>
          </p:txBody>
        </p:sp>
        <p:sp>
          <p:nvSpPr>
            <p:cNvPr id="16493" name="Freeform 1120"/>
            <p:cNvSpPr>
              <a:spLocks/>
            </p:cNvSpPr>
            <p:nvPr/>
          </p:nvSpPr>
          <p:spPr bwMode="auto">
            <a:xfrm>
              <a:off x="2313" y="926"/>
              <a:ext cx="525" cy="328"/>
            </a:xfrm>
            <a:custGeom>
              <a:avLst/>
              <a:gdLst>
                <a:gd name="T0" fmla="*/ 0 w 2101"/>
                <a:gd name="T1" fmla="*/ 5 h 1313"/>
                <a:gd name="T2" fmla="*/ 0 w 2101"/>
                <a:gd name="T3" fmla="*/ 0 h 1313"/>
                <a:gd name="T4" fmla="*/ 2 w 2101"/>
                <a:gd name="T5" fmla="*/ 0 h 1313"/>
                <a:gd name="T6" fmla="*/ 4 w 2101"/>
                <a:gd name="T7" fmla="*/ 0 h 1313"/>
                <a:gd name="T8" fmla="*/ 7 w 2101"/>
                <a:gd name="T9" fmla="*/ 0 h 1313"/>
                <a:gd name="T10" fmla="*/ 7 w 2101"/>
                <a:gd name="T11" fmla="*/ 0 h 1313"/>
                <a:gd name="T12" fmla="*/ 8 w 2101"/>
                <a:gd name="T13" fmla="*/ 1 h 1313"/>
                <a:gd name="T14" fmla="*/ 7 w 2101"/>
                <a:gd name="T15" fmla="*/ 1 h 1313"/>
                <a:gd name="T16" fmla="*/ 7 w 2101"/>
                <a:gd name="T17" fmla="*/ 1 h 1313"/>
                <a:gd name="T18" fmla="*/ 7 w 2101"/>
                <a:gd name="T19" fmla="*/ 1 h 1313"/>
                <a:gd name="T20" fmla="*/ 8 w 2101"/>
                <a:gd name="T21" fmla="*/ 2 h 1313"/>
                <a:gd name="T22" fmla="*/ 8 w 2101"/>
                <a:gd name="T23" fmla="*/ 2 h 1313"/>
                <a:gd name="T24" fmla="*/ 8 w 2101"/>
                <a:gd name="T25" fmla="*/ 3 h 1313"/>
                <a:gd name="T26" fmla="*/ 8 w 2101"/>
                <a:gd name="T27" fmla="*/ 3 h 1313"/>
                <a:gd name="T28" fmla="*/ 8 w 2101"/>
                <a:gd name="T29" fmla="*/ 4 h 1313"/>
                <a:gd name="T30" fmla="*/ 8 w 2101"/>
                <a:gd name="T31" fmla="*/ 4 h 1313"/>
                <a:gd name="T32" fmla="*/ 8 w 2101"/>
                <a:gd name="T33" fmla="*/ 4 h 1313"/>
                <a:gd name="T34" fmla="*/ 8 w 2101"/>
                <a:gd name="T35" fmla="*/ 5 h 1313"/>
                <a:gd name="T36" fmla="*/ 8 w 2101"/>
                <a:gd name="T37" fmla="*/ 5 h 1313"/>
                <a:gd name="T38" fmla="*/ 8 w 2101"/>
                <a:gd name="T39" fmla="*/ 5 h 1313"/>
                <a:gd name="T40" fmla="*/ 0 w 2101"/>
                <a:gd name="T41" fmla="*/ 5 h 13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01" h="1313">
                  <a:moveTo>
                    <a:pt x="0" y="1222"/>
                  </a:moveTo>
                  <a:lnTo>
                    <a:pt x="101" y="0"/>
                  </a:lnTo>
                  <a:lnTo>
                    <a:pt x="643" y="39"/>
                  </a:lnTo>
                  <a:lnTo>
                    <a:pt x="1028" y="67"/>
                  </a:lnTo>
                  <a:lnTo>
                    <a:pt x="1934" y="92"/>
                  </a:lnTo>
                  <a:lnTo>
                    <a:pt x="1937" y="124"/>
                  </a:lnTo>
                  <a:lnTo>
                    <a:pt x="1965" y="218"/>
                  </a:lnTo>
                  <a:lnTo>
                    <a:pt x="1956" y="247"/>
                  </a:lnTo>
                  <a:lnTo>
                    <a:pt x="1947" y="313"/>
                  </a:lnTo>
                  <a:lnTo>
                    <a:pt x="1950" y="426"/>
                  </a:lnTo>
                  <a:lnTo>
                    <a:pt x="1974" y="556"/>
                  </a:lnTo>
                  <a:lnTo>
                    <a:pt x="2009" y="593"/>
                  </a:lnTo>
                  <a:lnTo>
                    <a:pt x="2032" y="710"/>
                  </a:lnTo>
                  <a:lnTo>
                    <a:pt x="2038" y="912"/>
                  </a:lnTo>
                  <a:lnTo>
                    <a:pt x="2051" y="954"/>
                  </a:lnTo>
                  <a:lnTo>
                    <a:pt x="2051" y="1026"/>
                  </a:lnTo>
                  <a:lnTo>
                    <a:pt x="2054" y="1058"/>
                  </a:lnTo>
                  <a:lnTo>
                    <a:pt x="2101" y="1199"/>
                  </a:lnTo>
                  <a:lnTo>
                    <a:pt x="2094" y="1253"/>
                  </a:lnTo>
                  <a:lnTo>
                    <a:pt x="2098" y="1313"/>
                  </a:lnTo>
                  <a:lnTo>
                    <a:pt x="0" y="1222"/>
                  </a:lnTo>
                  <a:close/>
                </a:path>
              </a:pathLst>
            </a:custGeom>
            <a:noFill/>
            <a:ln w="9525">
              <a:solidFill>
                <a:schemeClr val="tx1"/>
              </a:solidFill>
              <a:round/>
              <a:headEnd/>
              <a:tailEnd/>
            </a:ln>
          </p:spPr>
          <p:txBody>
            <a:bodyPr/>
            <a:lstStyle/>
            <a:p>
              <a:endParaRPr lang="en-US"/>
            </a:p>
          </p:txBody>
        </p:sp>
        <p:sp>
          <p:nvSpPr>
            <p:cNvPr id="16494" name="Freeform 1121"/>
            <p:cNvSpPr>
              <a:spLocks/>
            </p:cNvSpPr>
            <p:nvPr/>
          </p:nvSpPr>
          <p:spPr bwMode="auto">
            <a:xfrm>
              <a:off x="2313" y="926"/>
              <a:ext cx="525" cy="328"/>
            </a:xfrm>
            <a:custGeom>
              <a:avLst/>
              <a:gdLst>
                <a:gd name="T0" fmla="*/ 0 w 2101"/>
                <a:gd name="T1" fmla="*/ 5 h 1313"/>
                <a:gd name="T2" fmla="*/ 0 w 2101"/>
                <a:gd name="T3" fmla="*/ 0 h 1313"/>
                <a:gd name="T4" fmla="*/ 2 w 2101"/>
                <a:gd name="T5" fmla="*/ 0 h 1313"/>
                <a:gd name="T6" fmla="*/ 4 w 2101"/>
                <a:gd name="T7" fmla="*/ 0 h 1313"/>
                <a:gd name="T8" fmla="*/ 7 w 2101"/>
                <a:gd name="T9" fmla="*/ 0 h 1313"/>
                <a:gd name="T10" fmla="*/ 7 w 2101"/>
                <a:gd name="T11" fmla="*/ 0 h 1313"/>
                <a:gd name="T12" fmla="*/ 8 w 2101"/>
                <a:gd name="T13" fmla="*/ 1 h 1313"/>
                <a:gd name="T14" fmla="*/ 7 w 2101"/>
                <a:gd name="T15" fmla="*/ 1 h 1313"/>
                <a:gd name="T16" fmla="*/ 7 w 2101"/>
                <a:gd name="T17" fmla="*/ 1 h 1313"/>
                <a:gd name="T18" fmla="*/ 7 w 2101"/>
                <a:gd name="T19" fmla="*/ 1 h 1313"/>
                <a:gd name="T20" fmla="*/ 8 w 2101"/>
                <a:gd name="T21" fmla="*/ 2 h 1313"/>
                <a:gd name="T22" fmla="*/ 8 w 2101"/>
                <a:gd name="T23" fmla="*/ 2 h 1313"/>
                <a:gd name="T24" fmla="*/ 8 w 2101"/>
                <a:gd name="T25" fmla="*/ 3 h 1313"/>
                <a:gd name="T26" fmla="*/ 8 w 2101"/>
                <a:gd name="T27" fmla="*/ 3 h 1313"/>
                <a:gd name="T28" fmla="*/ 8 w 2101"/>
                <a:gd name="T29" fmla="*/ 4 h 1313"/>
                <a:gd name="T30" fmla="*/ 8 w 2101"/>
                <a:gd name="T31" fmla="*/ 4 h 1313"/>
                <a:gd name="T32" fmla="*/ 8 w 2101"/>
                <a:gd name="T33" fmla="*/ 4 h 1313"/>
                <a:gd name="T34" fmla="*/ 8 w 2101"/>
                <a:gd name="T35" fmla="*/ 5 h 1313"/>
                <a:gd name="T36" fmla="*/ 8 w 2101"/>
                <a:gd name="T37" fmla="*/ 5 h 1313"/>
                <a:gd name="T38" fmla="*/ 8 w 2101"/>
                <a:gd name="T39" fmla="*/ 5 h 1313"/>
                <a:gd name="T40" fmla="*/ 0 w 2101"/>
                <a:gd name="T41" fmla="*/ 5 h 1313"/>
                <a:gd name="T42" fmla="*/ 0 w 2101"/>
                <a:gd name="T43" fmla="*/ 5 h 13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01" h="1313">
                  <a:moveTo>
                    <a:pt x="0" y="1222"/>
                  </a:moveTo>
                  <a:lnTo>
                    <a:pt x="101" y="0"/>
                  </a:lnTo>
                  <a:lnTo>
                    <a:pt x="643" y="39"/>
                  </a:lnTo>
                  <a:lnTo>
                    <a:pt x="1028" y="67"/>
                  </a:lnTo>
                  <a:lnTo>
                    <a:pt x="1934" y="92"/>
                  </a:lnTo>
                  <a:lnTo>
                    <a:pt x="1937" y="124"/>
                  </a:lnTo>
                  <a:lnTo>
                    <a:pt x="1965" y="218"/>
                  </a:lnTo>
                  <a:lnTo>
                    <a:pt x="1956" y="247"/>
                  </a:lnTo>
                  <a:lnTo>
                    <a:pt x="1947" y="313"/>
                  </a:lnTo>
                  <a:lnTo>
                    <a:pt x="1950" y="426"/>
                  </a:lnTo>
                  <a:lnTo>
                    <a:pt x="1974" y="556"/>
                  </a:lnTo>
                  <a:lnTo>
                    <a:pt x="2009" y="593"/>
                  </a:lnTo>
                  <a:lnTo>
                    <a:pt x="2032" y="710"/>
                  </a:lnTo>
                  <a:lnTo>
                    <a:pt x="2038" y="912"/>
                  </a:lnTo>
                  <a:lnTo>
                    <a:pt x="2051" y="954"/>
                  </a:lnTo>
                  <a:lnTo>
                    <a:pt x="2051" y="1026"/>
                  </a:lnTo>
                  <a:lnTo>
                    <a:pt x="2054" y="1058"/>
                  </a:lnTo>
                  <a:lnTo>
                    <a:pt x="2101" y="1199"/>
                  </a:lnTo>
                  <a:lnTo>
                    <a:pt x="2094" y="1253"/>
                  </a:lnTo>
                  <a:lnTo>
                    <a:pt x="2098" y="1313"/>
                  </a:lnTo>
                  <a:lnTo>
                    <a:pt x="0" y="1222"/>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95" name="Freeform 1122"/>
            <p:cNvSpPr>
              <a:spLocks/>
            </p:cNvSpPr>
            <p:nvPr/>
          </p:nvSpPr>
          <p:spPr bwMode="auto">
            <a:xfrm>
              <a:off x="943" y="702"/>
              <a:ext cx="531" cy="390"/>
            </a:xfrm>
            <a:custGeom>
              <a:avLst/>
              <a:gdLst>
                <a:gd name="T0" fmla="*/ 7 w 2126"/>
                <a:gd name="T1" fmla="*/ 6 h 1559"/>
                <a:gd name="T2" fmla="*/ 7 w 2126"/>
                <a:gd name="T3" fmla="*/ 6 h 1559"/>
                <a:gd name="T4" fmla="*/ 5 w 2126"/>
                <a:gd name="T5" fmla="*/ 6 h 1559"/>
                <a:gd name="T6" fmla="*/ 5 w 2126"/>
                <a:gd name="T7" fmla="*/ 6 h 1559"/>
                <a:gd name="T8" fmla="*/ 4 w 2126"/>
                <a:gd name="T9" fmla="*/ 6 h 1559"/>
                <a:gd name="T10" fmla="*/ 4 w 2126"/>
                <a:gd name="T11" fmla="*/ 6 h 1559"/>
                <a:gd name="T12" fmla="*/ 4 w 2126"/>
                <a:gd name="T13" fmla="*/ 6 h 1559"/>
                <a:gd name="T14" fmla="*/ 4 w 2126"/>
                <a:gd name="T15" fmla="*/ 6 h 1559"/>
                <a:gd name="T16" fmla="*/ 3 w 2126"/>
                <a:gd name="T17" fmla="*/ 6 h 1559"/>
                <a:gd name="T18" fmla="*/ 3 w 2126"/>
                <a:gd name="T19" fmla="*/ 6 h 1559"/>
                <a:gd name="T20" fmla="*/ 2 w 2126"/>
                <a:gd name="T21" fmla="*/ 5 h 1559"/>
                <a:gd name="T22" fmla="*/ 2 w 2126"/>
                <a:gd name="T23" fmla="*/ 5 h 1559"/>
                <a:gd name="T24" fmla="*/ 1 w 2126"/>
                <a:gd name="T25" fmla="*/ 5 h 1559"/>
                <a:gd name="T26" fmla="*/ 1 w 2126"/>
                <a:gd name="T27" fmla="*/ 5 h 1559"/>
                <a:gd name="T28" fmla="*/ 1 w 2126"/>
                <a:gd name="T29" fmla="*/ 4 h 1559"/>
                <a:gd name="T30" fmla="*/ 0 w 2126"/>
                <a:gd name="T31" fmla="*/ 4 h 1559"/>
                <a:gd name="T32" fmla="*/ 0 w 2126"/>
                <a:gd name="T33" fmla="*/ 4 h 1559"/>
                <a:gd name="T34" fmla="*/ 0 w 2126"/>
                <a:gd name="T35" fmla="*/ 4 h 1559"/>
                <a:gd name="T36" fmla="*/ 0 w 2126"/>
                <a:gd name="T37" fmla="*/ 4 h 1559"/>
                <a:gd name="T38" fmla="*/ 0 w 2126"/>
                <a:gd name="T39" fmla="*/ 4 h 1559"/>
                <a:gd name="T40" fmla="*/ 0 w 2126"/>
                <a:gd name="T41" fmla="*/ 4 h 1559"/>
                <a:gd name="T42" fmla="*/ 0 w 2126"/>
                <a:gd name="T43" fmla="*/ 3 h 1559"/>
                <a:gd name="T44" fmla="*/ 0 w 2126"/>
                <a:gd name="T45" fmla="*/ 3 h 1559"/>
                <a:gd name="T46" fmla="*/ 0 w 2126"/>
                <a:gd name="T47" fmla="*/ 4 h 1559"/>
                <a:gd name="T48" fmla="*/ 0 w 2126"/>
                <a:gd name="T49" fmla="*/ 4 h 1559"/>
                <a:gd name="T50" fmla="*/ 0 w 2126"/>
                <a:gd name="T51" fmla="*/ 3 h 1559"/>
                <a:gd name="T52" fmla="*/ 0 w 2126"/>
                <a:gd name="T53" fmla="*/ 3 h 1559"/>
                <a:gd name="T54" fmla="*/ 0 w 2126"/>
                <a:gd name="T55" fmla="*/ 3 h 1559"/>
                <a:gd name="T56" fmla="*/ 0 w 2126"/>
                <a:gd name="T57" fmla="*/ 3 h 1559"/>
                <a:gd name="T58" fmla="*/ 0 w 2126"/>
                <a:gd name="T59" fmla="*/ 3 h 1559"/>
                <a:gd name="T60" fmla="*/ 0 w 2126"/>
                <a:gd name="T61" fmla="*/ 3 h 1559"/>
                <a:gd name="T62" fmla="*/ 0 w 2126"/>
                <a:gd name="T63" fmla="*/ 3 h 1559"/>
                <a:gd name="T64" fmla="*/ 0 w 2126"/>
                <a:gd name="T65" fmla="*/ 3 h 1559"/>
                <a:gd name="T66" fmla="*/ 0 w 2126"/>
                <a:gd name="T67" fmla="*/ 2 h 1559"/>
                <a:gd name="T68" fmla="*/ 0 w 2126"/>
                <a:gd name="T69" fmla="*/ 2 h 1559"/>
                <a:gd name="T70" fmla="*/ 0 w 2126"/>
                <a:gd name="T71" fmla="*/ 2 h 1559"/>
                <a:gd name="T72" fmla="*/ 0 w 2126"/>
                <a:gd name="T73" fmla="*/ 1 h 1559"/>
                <a:gd name="T74" fmla="*/ 0 w 2126"/>
                <a:gd name="T75" fmla="*/ 0 h 1559"/>
                <a:gd name="T76" fmla="*/ 1 w 2126"/>
                <a:gd name="T77" fmla="*/ 1 h 1559"/>
                <a:gd name="T78" fmla="*/ 2 w 2126"/>
                <a:gd name="T79" fmla="*/ 1 h 1559"/>
                <a:gd name="T80" fmla="*/ 2 w 2126"/>
                <a:gd name="T81" fmla="*/ 1 h 1559"/>
                <a:gd name="T82" fmla="*/ 2 w 2126"/>
                <a:gd name="T83" fmla="*/ 2 h 1559"/>
                <a:gd name="T84" fmla="*/ 2 w 2126"/>
                <a:gd name="T85" fmla="*/ 2 h 1559"/>
                <a:gd name="T86" fmla="*/ 2 w 2126"/>
                <a:gd name="T87" fmla="*/ 2 h 1559"/>
                <a:gd name="T88" fmla="*/ 2 w 2126"/>
                <a:gd name="T89" fmla="*/ 3 h 1559"/>
                <a:gd name="T90" fmla="*/ 2 w 2126"/>
                <a:gd name="T91" fmla="*/ 3 h 1559"/>
                <a:gd name="T92" fmla="*/ 2 w 2126"/>
                <a:gd name="T93" fmla="*/ 3 h 1559"/>
                <a:gd name="T94" fmla="*/ 2 w 2126"/>
                <a:gd name="T95" fmla="*/ 2 h 1559"/>
                <a:gd name="T96" fmla="*/ 3 w 2126"/>
                <a:gd name="T97" fmla="*/ 2 h 1559"/>
                <a:gd name="T98" fmla="*/ 2 w 2126"/>
                <a:gd name="T99" fmla="*/ 2 h 1559"/>
                <a:gd name="T100" fmla="*/ 2 w 2126"/>
                <a:gd name="T101" fmla="*/ 1 h 1559"/>
                <a:gd name="T102" fmla="*/ 2 w 2126"/>
                <a:gd name="T103" fmla="*/ 1 h 1559"/>
                <a:gd name="T104" fmla="*/ 2 w 2126"/>
                <a:gd name="T105" fmla="*/ 1 h 1559"/>
                <a:gd name="T106" fmla="*/ 2 w 2126"/>
                <a:gd name="T107" fmla="*/ 0 h 1559"/>
                <a:gd name="T108" fmla="*/ 4 w 2126"/>
                <a:gd name="T109" fmla="*/ 1 h 1559"/>
                <a:gd name="T110" fmla="*/ 8 w 2126"/>
                <a:gd name="T111" fmla="*/ 2 h 1559"/>
                <a:gd name="T112" fmla="*/ 7 w 2126"/>
                <a:gd name="T113" fmla="*/ 6 h 1559"/>
                <a:gd name="T114" fmla="*/ 7 w 2126"/>
                <a:gd name="T115" fmla="*/ 6 h 15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26" h="1559">
                  <a:moveTo>
                    <a:pt x="1912" y="1467"/>
                  </a:moveTo>
                  <a:lnTo>
                    <a:pt x="1905" y="1488"/>
                  </a:lnTo>
                  <a:lnTo>
                    <a:pt x="1893" y="1507"/>
                  </a:lnTo>
                  <a:lnTo>
                    <a:pt x="1896" y="1559"/>
                  </a:lnTo>
                  <a:lnTo>
                    <a:pt x="1334" y="1426"/>
                  </a:lnTo>
                  <a:lnTo>
                    <a:pt x="1294" y="1445"/>
                  </a:lnTo>
                  <a:lnTo>
                    <a:pt x="1265" y="1445"/>
                  </a:lnTo>
                  <a:lnTo>
                    <a:pt x="1237" y="1435"/>
                  </a:lnTo>
                  <a:lnTo>
                    <a:pt x="1199" y="1432"/>
                  </a:lnTo>
                  <a:lnTo>
                    <a:pt x="1177" y="1422"/>
                  </a:lnTo>
                  <a:lnTo>
                    <a:pt x="1148" y="1422"/>
                  </a:lnTo>
                  <a:lnTo>
                    <a:pt x="1117" y="1432"/>
                  </a:lnTo>
                  <a:lnTo>
                    <a:pt x="1076" y="1422"/>
                  </a:lnTo>
                  <a:lnTo>
                    <a:pt x="1041" y="1422"/>
                  </a:lnTo>
                  <a:lnTo>
                    <a:pt x="1001" y="1442"/>
                  </a:lnTo>
                  <a:lnTo>
                    <a:pt x="969" y="1448"/>
                  </a:lnTo>
                  <a:lnTo>
                    <a:pt x="900" y="1438"/>
                  </a:lnTo>
                  <a:lnTo>
                    <a:pt x="881" y="1426"/>
                  </a:lnTo>
                  <a:lnTo>
                    <a:pt x="839" y="1410"/>
                  </a:lnTo>
                  <a:lnTo>
                    <a:pt x="710" y="1426"/>
                  </a:lnTo>
                  <a:lnTo>
                    <a:pt x="685" y="1391"/>
                  </a:lnTo>
                  <a:lnTo>
                    <a:pt x="578" y="1360"/>
                  </a:lnTo>
                  <a:lnTo>
                    <a:pt x="528" y="1353"/>
                  </a:lnTo>
                  <a:lnTo>
                    <a:pt x="461" y="1360"/>
                  </a:lnTo>
                  <a:lnTo>
                    <a:pt x="363" y="1353"/>
                  </a:lnTo>
                  <a:lnTo>
                    <a:pt x="281" y="1309"/>
                  </a:lnTo>
                  <a:lnTo>
                    <a:pt x="265" y="1277"/>
                  </a:lnTo>
                  <a:lnTo>
                    <a:pt x="271" y="1176"/>
                  </a:lnTo>
                  <a:lnTo>
                    <a:pt x="278" y="1158"/>
                  </a:lnTo>
                  <a:lnTo>
                    <a:pt x="268" y="1094"/>
                  </a:lnTo>
                  <a:lnTo>
                    <a:pt x="209" y="1050"/>
                  </a:lnTo>
                  <a:lnTo>
                    <a:pt x="164" y="1044"/>
                  </a:lnTo>
                  <a:lnTo>
                    <a:pt x="158" y="1031"/>
                  </a:lnTo>
                  <a:lnTo>
                    <a:pt x="133" y="1006"/>
                  </a:lnTo>
                  <a:lnTo>
                    <a:pt x="82" y="983"/>
                  </a:lnTo>
                  <a:lnTo>
                    <a:pt x="76" y="978"/>
                  </a:lnTo>
                  <a:lnTo>
                    <a:pt x="26" y="946"/>
                  </a:lnTo>
                  <a:lnTo>
                    <a:pt x="10" y="943"/>
                  </a:lnTo>
                  <a:lnTo>
                    <a:pt x="0" y="940"/>
                  </a:lnTo>
                  <a:lnTo>
                    <a:pt x="0" y="924"/>
                  </a:lnTo>
                  <a:lnTo>
                    <a:pt x="13" y="877"/>
                  </a:lnTo>
                  <a:lnTo>
                    <a:pt x="23" y="855"/>
                  </a:lnTo>
                  <a:lnTo>
                    <a:pt x="23" y="836"/>
                  </a:lnTo>
                  <a:lnTo>
                    <a:pt x="23" y="823"/>
                  </a:lnTo>
                  <a:lnTo>
                    <a:pt x="32" y="820"/>
                  </a:lnTo>
                  <a:lnTo>
                    <a:pt x="39" y="823"/>
                  </a:lnTo>
                  <a:lnTo>
                    <a:pt x="42" y="852"/>
                  </a:lnTo>
                  <a:lnTo>
                    <a:pt x="39" y="868"/>
                  </a:lnTo>
                  <a:lnTo>
                    <a:pt x="35" y="877"/>
                  </a:lnTo>
                  <a:lnTo>
                    <a:pt x="39" y="889"/>
                  </a:lnTo>
                  <a:lnTo>
                    <a:pt x="76" y="855"/>
                  </a:lnTo>
                  <a:lnTo>
                    <a:pt x="73" y="842"/>
                  </a:lnTo>
                  <a:lnTo>
                    <a:pt x="73" y="823"/>
                  </a:lnTo>
                  <a:lnTo>
                    <a:pt x="89" y="804"/>
                  </a:lnTo>
                  <a:lnTo>
                    <a:pt x="76" y="779"/>
                  </a:lnTo>
                  <a:lnTo>
                    <a:pt x="54" y="773"/>
                  </a:lnTo>
                  <a:lnTo>
                    <a:pt x="50" y="712"/>
                  </a:lnTo>
                  <a:lnTo>
                    <a:pt x="60" y="706"/>
                  </a:lnTo>
                  <a:lnTo>
                    <a:pt x="82" y="712"/>
                  </a:lnTo>
                  <a:lnTo>
                    <a:pt x="89" y="703"/>
                  </a:lnTo>
                  <a:lnTo>
                    <a:pt x="130" y="693"/>
                  </a:lnTo>
                  <a:lnTo>
                    <a:pt x="101" y="669"/>
                  </a:lnTo>
                  <a:lnTo>
                    <a:pt x="101" y="662"/>
                  </a:lnTo>
                  <a:lnTo>
                    <a:pt x="92" y="653"/>
                  </a:lnTo>
                  <a:lnTo>
                    <a:pt x="63" y="672"/>
                  </a:lnTo>
                  <a:lnTo>
                    <a:pt x="63" y="627"/>
                  </a:lnTo>
                  <a:lnTo>
                    <a:pt x="63" y="602"/>
                  </a:lnTo>
                  <a:lnTo>
                    <a:pt x="73" y="552"/>
                  </a:lnTo>
                  <a:lnTo>
                    <a:pt x="66" y="514"/>
                  </a:lnTo>
                  <a:lnTo>
                    <a:pt x="63" y="480"/>
                  </a:lnTo>
                  <a:lnTo>
                    <a:pt x="73" y="397"/>
                  </a:lnTo>
                  <a:lnTo>
                    <a:pt x="79" y="363"/>
                  </a:lnTo>
                  <a:lnTo>
                    <a:pt x="44" y="252"/>
                  </a:lnTo>
                  <a:lnTo>
                    <a:pt x="47" y="177"/>
                  </a:lnTo>
                  <a:lnTo>
                    <a:pt x="60" y="135"/>
                  </a:lnTo>
                  <a:lnTo>
                    <a:pt x="69" y="79"/>
                  </a:lnTo>
                  <a:lnTo>
                    <a:pt x="268" y="217"/>
                  </a:lnTo>
                  <a:lnTo>
                    <a:pt x="372" y="274"/>
                  </a:lnTo>
                  <a:lnTo>
                    <a:pt x="454" y="299"/>
                  </a:lnTo>
                  <a:lnTo>
                    <a:pt x="502" y="328"/>
                  </a:lnTo>
                  <a:lnTo>
                    <a:pt x="543" y="328"/>
                  </a:lnTo>
                  <a:lnTo>
                    <a:pt x="558" y="337"/>
                  </a:lnTo>
                  <a:lnTo>
                    <a:pt x="574" y="363"/>
                  </a:lnTo>
                  <a:lnTo>
                    <a:pt x="581" y="461"/>
                  </a:lnTo>
                  <a:lnTo>
                    <a:pt x="574" y="483"/>
                  </a:lnTo>
                  <a:lnTo>
                    <a:pt x="543" y="504"/>
                  </a:lnTo>
                  <a:lnTo>
                    <a:pt x="531" y="549"/>
                  </a:lnTo>
                  <a:lnTo>
                    <a:pt x="531" y="584"/>
                  </a:lnTo>
                  <a:lnTo>
                    <a:pt x="533" y="602"/>
                  </a:lnTo>
                  <a:lnTo>
                    <a:pt x="531" y="621"/>
                  </a:lnTo>
                  <a:lnTo>
                    <a:pt x="521" y="637"/>
                  </a:lnTo>
                  <a:lnTo>
                    <a:pt x="521" y="653"/>
                  </a:lnTo>
                  <a:lnTo>
                    <a:pt x="539" y="669"/>
                  </a:lnTo>
                  <a:lnTo>
                    <a:pt x="578" y="650"/>
                  </a:lnTo>
                  <a:lnTo>
                    <a:pt x="603" y="561"/>
                  </a:lnTo>
                  <a:lnTo>
                    <a:pt x="619" y="542"/>
                  </a:lnTo>
                  <a:lnTo>
                    <a:pt x="634" y="501"/>
                  </a:lnTo>
                  <a:lnTo>
                    <a:pt x="688" y="448"/>
                  </a:lnTo>
                  <a:lnTo>
                    <a:pt x="691" y="425"/>
                  </a:lnTo>
                  <a:lnTo>
                    <a:pt x="669" y="347"/>
                  </a:lnTo>
                  <a:lnTo>
                    <a:pt x="628" y="236"/>
                  </a:lnTo>
                  <a:lnTo>
                    <a:pt x="625" y="217"/>
                  </a:lnTo>
                  <a:lnTo>
                    <a:pt x="637" y="211"/>
                  </a:lnTo>
                  <a:lnTo>
                    <a:pt x="659" y="217"/>
                  </a:lnTo>
                  <a:lnTo>
                    <a:pt x="685" y="167"/>
                  </a:lnTo>
                  <a:lnTo>
                    <a:pt x="682" y="110"/>
                  </a:lnTo>
                  <a:lnTo>
                    <a:pt x="647" y="110"/>
                  </a:lnTo>
                  <a:lnTo>
                    <a:pt x="644" y="73"/>
                  </a:lnTo>
                  <a:lnTo>
                    <a:pt x="640" y="0"/>
                  </a:lnTo>
                  <a:lnTo>
                    <a:pt x="1063" y="116"/>
                  </a:lnTo>
                  <a:lnTo>
                    <a:pt x="1464" y="223"/>
                  </a:lnTo>
                  <a:lnTo>
                    <a:pt x="2126" y="388"/>
                  </a:lnTo>
                  <a:lnTo>
                    <a:pt x="1905" y="1384"/>
                  </a:lnTo>
                  <a:lnTo>
                    <a:pt x="1893" y="1400"/>
                  </a:lnTo>
                  <a:lnTo>
                    <a:pt x="1893" y="1435"/>
                  </a:lnTo>
                  <a:lnTo>
                    <a:pt x="1912" y="1467"/>
                  </a:lnTo>
                  <a:close/>
                </a:path>
              </a:pathLst>
            </a:custGeom>
            <a:noFill/>
            <a:ln w="9525">
              <a:solidFill>
                <a:schemeClr val="tx1"/>
              </a:solidFill>
              <a:round/>
              <a:headEnd/>
              <a:tailEnd/>
            </a:ln>
          </p:spPr>
          <p:txBody>
            <a:bodyPr/>
            <a:lstStyle/>
            <a:p>
              <a:endParaRPr lang="en-US"/>
            </a:p>
          </p:txBody>
        </p:sp>
        <p:sp>
          <p:nvSpPr>
            <p:cNvPr id="16496" name="Freeform 1123"/>
            <p:cNvSpPr>
              <a:spLocks/>
            </p:cNvSpPr>
            <p:nvPr/>
          </p:nvSpPr>
          <p:spPr bwMode="auto">
            <a:xfrm>
              <a:off x="943" y="702"/>
              <a:ext cx="531" cy="390"/>
            </a:xfrm>
            <a:custGeom>
              <a:avLst/>
              <a:gdLst>
                <a:gd name="T0" fmla="*/ 7 w 2126"/>
                <a:gd name="T1" fmla="*/ 6 h 1559"/>
                <a:gd name="T2" fmla="*/ 7 w 2126"/>
                <a:gd name="T3" fmla="*/ 6 h 1559"/>
                <a:gd name="T4" fmla="*/ 5 w 2126"/>
                <a:gd name="T5" fmla="*/ 6 h 1559"/>
                <a:gd name="T6" fmla="*/ 5 w 2126"/>
                <a:gd name="T7" fmla="*/ 6 h 1559"/>
                <a:gd name="T8" fmla="*/ 4 w 2126"/>
                <a:gd name="T9" fmla="*/ 6 h 1559"/>
                <a:gd name="T10" fmla="*/ 4 w 2126"/>
                <a:gd name="T11" fmla="*/ 6 h 1559"/>
                <a:gd name="T12" fmla="*/ 4 w 2126"/>
                <a:gd name="T13" fmla="*/ 6 h 1559"/>
                <a:gd name="T14" fmla="*/ 4 w 2126"/>
                <a:gd name="T15" fmla="*/ 6 h 1559"/>
                <a:gd name="T16" fmla="*/ 3 w 2126"/>
                <a:gd name="T17" fmla="*/ 6 h 1559"/>
                <a:gd name="T18" fmla="*/ 3 w 2126"/>
                <a:gd name="T19" fmla="*/ 6 h 1559"/>
                <a:gd name="T20" fmla="*/ 2 w 2126"/>
                <a:gd name="T21" fmla="*/ 5 h 1559"/>
                <a:gd name="T22" fmla="*/ 2 w 2126"/>
                <a:gd name="T23" fmla="*/ 5 h 1559"/>
                <a:gd name="T24" fmla="*/ 1 w 2126"/>
                <a:gd name="T25" fmla="*/ 5 h 1559"/>
                <a:gd name="T26" fmla="*/ 1 w 2126"/>
                <a:gd name="T27" fmla="*/ 5 h 1559"/>
                <a:gd name="T28" fmla="*/ 1 w 2126"/>
                <a:gd name="T29" fmla="*/ 4 h 1559"/>
                <a:gd name="T30" fmla="*/ 0 w 2126"/>
                <a:gd name="T31" fmla="*/ 4 h 1559"/>
                <a:gd name="T32" fmla="*/ 0 w 2126"/>
                <a:gd name="T33" fmla="*/ 4 h 1559"/>
                <a:gd name="T34" fmla="*/ 0 w 2126"/>
                <a:gd name="T35" fmla="*/ 4 h 1559"/>
                <a:gd name="T36" fmla="*/ 0 w 2126"/>
                <a:gd name="T37" fmla="*/ 4 h 1559"/>
                <a:gd name="T38" fmla="*/ 0 w 2126"/>
                <a:gd name="T39" fmla="*/ 4 h 1559"/>
                <a:gd name="T40" fmla="*/ 0 w 2126"/>
                <a:gd name="T41" fmla="*/ 4 h 1559"/>
                <a:gd name="T42" fmla="*/ 0 w 2126"/>
                <a:gd name="T43" fmla="*/ 3 h 1559"/>
                <a:gd name="T44" fmla="*/ 0 w 2126"/>
                <a:gd name="T45" fmla="*/ 3 h 1559"/>
                <a:gd name="T46" fmla="*/ 0 w 2126"/>
                <a:gd name="T47" fmla="*/ 4 h 1559"/>
                <a:gd name="T48" fmla="*/ 0 w 2126"/>
                <a:gd name="T49" fmla="*/ 4 h 1559"/>
                <a:gd name="T50" fmla="*/ 0 w 2126"/>
                <a:gd name="T51" fmla="*/ 3 h 1559"/>
                <a:gd name="T52" fmla="*/ 0 w 2126"/>
                <a:gd name="T53" fmla="*/ 3 h 1559"/>
                <a:gd name="T54" fmla="*/ 0 w 2126"/>
                <a:gd name="T55" fmla="*/ 3 h 1559"/>
                <a:gd name="T56" fmla="*/ 0 w 2126"/>
                <a:gd name="T57" fmla="*/ 3 h 1559"/>
                <a:gd name="T58" fmla="*/ 0 w 2126"/>
                <a:gd name="T59" fmla="*/ 3 h 1559"/>
                <a:gd name="T60" fmla="*/ 0 w 2126"/>
                <a:gd name="T61" fmla="*/ 3 h 1559"/>
                <a:gd name="T62" fmla="*/ 0 w 2126"/>
                <a:gd name="T63" fmla="*/ 3 h 1559"/>
                <a:gd name="T64" fmla="*/ 0 w 2126"/>
                <a:gd name="T65" fmla="*/ 3 h 1559"/>
                <a:gd name="T66" fmla="*/ 0 w 2126"/>
                <a:gd name="T67" fmla="*/ 2 h 1559"/>
                <a:gd name="T68" fmla="*/ 0 w 2126"/>
                <a:gd name="T69" fmla="*/ 2 h 1559"/>
                <a:gd name="T70" fmla="*/ 0 w 2126"/>
                <a:gd name="T71" fmla="*/ 2 h 1559"/>
                <a:gd name="T72" fmla="*/ 0 w 2126"/>
                <a:gd name="T73" fmla="*/ 1 h 1559"/>
                <a:gd name="T74" fmla="*/ 0 w 2126"/>
                <a:gd name="T75" fmla="*/ 0 h 1559"/>
                <a:gd name="T76" fmla="*/ 1 w 2126"/>
                <a:gd name="T77" fmla="*/ 1 h 1559"/>
                <a:gd name="T78" fmla="*/ 2 w 2126"/>
                <a:gd name="T79" fmla="*/ 1 h 1559"/>
                <a:gd name="T80" fmla="*/ 2 w 2126"/>
                <a:gd name="T81" fmla="*/ 1 h 1559"/>
                <a:gd name="T82" fmla="*/ 2 w 2126"/>
                <a:gd name="T83" fmla="*/ 2 h 1559"/>
                <a:gd name="T84" fmla="*/ 2 w 2126"/>
                <a:gd name="T85" fmla="*/ 2 h 1559"/>
                <a:gd name="T86" fmla="*/ 2 w 2126"/>
                <a:gd name="T87" fmla="*/ 2 h 1559"/>
                <a:gd name="T88" fmla="*/ 2 w 2126"/>
                <a:gd name="T89" fmla="*/ 3 h 1559"/>
                <a:gd name="T90" fmla="*/ 2 w 2126"/>
                <a:gd name="T91" fmla="*/ 3 h 1559"/>
                <a:gd name="T92" fmla="*/ 2 w 2126"/>
                <a:gd name="T93" fmla="*/ 3 h 1559"/>
                <a:gd name="T94" fmla="*/ 2 w 2126"/>
                <a:gd name="T95" fmla="*/ 2 h 1559"/>
                <a:gd name="T96" fmla="*/ 3 w 2126"/>
                <a:gd name="T97" fmla="*/ 2 h 1559"/>
                <a:gd name="T98" fmla="*/ 2 w 2126"/>
                <a:gd name="T99" fmla="*/ 2 h 1559"/>
                <a:gd name="T100" fmla="*/ 2 w 2126"/>
                <a:gd name="T101" fmla="*/ 1 h 1559"/>
                <a:gd name="T102" fmla="*/ 2 w 2126"/>
                <a:gd name="T103" fmla="*/ 1 h 1559"/>
                <a:gd name="T104" fmla="*/ 2 w 2126"/>
                <a:gd name="T105" fmla="*/ 1 h 1559"/>
                <a:gd name="T106" fmla="*/ 2 w 2126"/>
                <a:gd name="T107" fmla="*/ 0 h 1559"/>
                <a:gd name="T108" fmla="*/ 4 w 2126"/>
                <a:gd name="T109" fmla="*/ 1 h 1559"/>
                <a:gd name="T110" fmla="*/ 8 w 2126"/>
                <a:gd name="T111" fmla="*/ 2 h 1559"/>
                <a:gd name="T112" fmla="*/ 7 w 2126"/>
                <a:gd name="T113" fmla="*/ 6 h 1559"/>
                <a:gd name="T114" fmla="*/ 7 w 2126"/>
                <a:gd name="T115" fmla="*/ 6 h 155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26" h="1559">
                  <a:moveTo>
                    <a:pt x="1912" y="1467"/>
                  </a:moveTo>
                  <a:lnTo>
                    <a:pt x="1905" y="1488"/>
                  </a:lnTo>
                  <a:lnTo>
                    <a:pt x="1893" y="1507"/>
                  </a:lnTo>
                  <a:lnTo>
                    <a:pt x="1896" y="1559"/>
                  </a:lnTo>
                  <a:lnTo>
                    <a:pt x="1334" y="1426"/>
                  </a:lnTo>
                  <a:lnTo>
                    <a:pt x="1294" y="1445"/>
                  </a:lnTo>
                  <a:lnTo>
                    <a:pt x="1265" y="1445"/>
                  </a:lnTo>
                  <a:lnTo>
                    <a:pt x="1237" y="1435"/>
                  </a:lnTo>
                  <a:lnTo>
                    <a:pt x="1199" y="1432"/>
                  </a:lnTo>
                  <a:lnTo>
                    <a:pt x="1177" y="1422"/>
                  </a:lnTo>
                  <a:lnTo>
                    <a:pt x="1148" y="1422"/>
                  </a:lnTo>
                  <a:lnTo>
                    <a:pt x="1117" y="1432"/>
                  </a:lnTo>
                  <a:lnTo>
                    <a:pt x="1076" y="1422"/>
                  </a:lnTo>
                  <a:lnTo>
                    <a:pt x="1041" y="1422"/>
                  </a:lnTo>
                  <a:lnTo>
                    <a:pt x="1001" y="1442"/>
                  </a:lnTo>
                  <a:lnTo>
                    <a:pt x="969" y="1448"/>
                  </a:lnTo>
                  <a:lnTo>
                    <a:pt x="900" y="1438"/>
                  </a:lnTo>
                  <a:lnTo>
                    <a:pt x="881" y="1426"/>
                  </a:lnTo>
                  <a:lnTo>
                    <a:pt x="839" y="1410"/>
                  </a:lnTo>
                  <a:lnTo>
                    <a:pt x="710" y="1426"/>
                  </a:lnTo>
                  <a:lnTo>
                    <a:pt x="685" y="1391"/>
                  </a:lnTo>
                  <a:lnTo>
                    <a:pt x="578" y="1360"/>
                  </a:lnTo>
                  <a:lnTo>
                    <a:pt x="528" y="1353"/>
                  </a:lnTo>
                  <a:lnTo>
                    <a:pt x="461" y="1360"/>
                  </a:lnTo>
                  <a:lnTo>
                    <a:pt x="363" y="1353"/>
                  </a:lnTo>
                  <a:lnTo>
                    <a:pt x="281" y="1309"/>
                  </a:lnTo>
                  <a:lnTo>
                    <a:pt x="265" y="1277"/>
                  </a:lnTo>
                  <a:lnTo>
                    <a:pt x="271" y="1176"/>
                  </a:lnTo>
                  <a:lnTo>
                    <a:pt x="278" y="1158"/>
                  </a:lnTo>
                  <a:lnTo>
                    <a:pt x="268" y="1094"/>
                  </a:lnTo>
                  <a:lnTo>
                    <a:pt x="209" y="1050"/>
                  </a:lnTo>
                  <a:lnTo>
                    <a:pt x="164" y="1044"/>
                  </a:lnTo>
                  <a:lnTo>
                    <a:pt x="158" y="1031"/>
                  </a:lnTo>
                  <a:lnTo>
                    <a:pt x="133" y="1006"/>
                  </a:lnTo>
                  <a:lnTo>
                    <a:pt x="82" y="983"/>
                  </a:lnTo>
                  <a:lnTo>
                    <a:pt x="76" y="978"/>
                  </a:lnTo>
                  <a:lnTo>
                    <a:pt x="26" y="946"/>
                  </a:lnTo>
                  <a:lnTo>
                    <a:pt x="10" y="943"/>
                  </a:lnTo>
                  <a:lnTo>
                    <a:pt x="0" y="940"/>
                  </a:lnTo>
                  <a:lnTo>
                    <a:pt x="0" y="924"/>
                  </a:lnTo>
                  <a:lnTo>
                    <a:pt x="13" y="877"/>
                  </a:lnTo>
                  <a:lnTo>
                    <a:pt x="23" y="855"/>
                  </a:lnTo>
                  <a:lnTo>
                    <a:pt x="23" y="836"/>
                  </a:lnTo>
                  <a:lnTo>
                    <a:pt x="23" y="823"/>
                  </a:lnTo>
                  <a:lnTo>
                    <a:pt x="32" y="820"/>
                  </a:lnTo>
                  <a:lnTo>
                    <a:pt x="39" y="823"/>
                  </a:lnTo>
                  <a:lnTo>
                    <a:pt x="42" y="852"/>
                  </a:lnTo>
                  <a:lnTo>
                    <a:pt x="39" y="868"/>
                  </a:lnTo>
                  <a:lnTo>
                    <a:pt x="35" y="877"/>
                  </a:lnTo>
                  <a:lnTo>
                    <a:pt x="39" y="889"/>
                  </a:lnTo>
                  <a:lnTo>
                    <a:pt x="76" y="855"/>
                  </a:lnTo>
                  <a:lnTo>
                    <a:pt x="73" y="842"/>
                  </a:lnTo>
                  <a:lnTo>
                    <a:pt x="73" y="823"/>
                  </a:lnTo>
                  <a:lnTo>
                    <a:pt x="89" y="804"/>
                  </a:lnTo>
                  <a:lnTo>
                    <a:pt x="76" y="779"/>
                  </a:lnTo>
                  <a:lnTo>
                    <a:pt x="54" y="773"/>
                  </a:lnTo>
                  <a:lnTo>
                    <a:pt x="50" y="712"/>
                  </a:lnTo>
                  <a:lnTo>
                    <a:pt x="60" y="706"/>
                  </a:lnTo>
                  <a:lnTo>
                    <a:pt x="82" y="712"/>
                  </a:lnTo>
                  <a:lnTo>
                    <a:pt x="89" y="703"/>
                  </a:lnTo>
                  <a:lnTo>
                    <a:pt x="130" y="693"/>
                  </a:lnTo>
                  <a:lnTo>
                    <a:pt x="101" y="669"/>
                  </a:lnTo>
                  <a:lnTo>
                    <a:pt x="101" y="662"/>
                  </a:lnTo>
                  <a:lnTo>
                    <a:pt x="92" y="653"/>
                  </a:lnTo>
                  <a:lnTo>
                    <a:pt x="63" y="672"/>
                  </a:lnTo>
                  <a:lnTo>
                    <a:pt x="63" y="627"/>
                  </a:lnTo>
                  <a:lnTo>
                    <a:pt x="63" y="602"/>
                  </a:lnTo>
                  <a:lnTo>
                    <a:pt x="73" y="552"/>
                  </a:lnTo>
                  <a:lnTo>
                    <a:pt x="66" y="514"/>
                  </a:lnTo>
                  <a:lnTo>
                    <a:pt x="63" y="480"/>
                  </a:lnTo>
                  <a:lnTo>
                    <a:pt x="73" y="397"/>
                  </a:lnTo>
                  <a:lnTo>
                    <a:pt x="79" y="363"/>
                  </a:lnTo>
                  <a:lnTo>
                    <a:pt x="44" y="252"/>
                  </a:lnTo>
                  <a:lnTo>
                    <a:pt x="47" y="177"/>
                  </a:lnTo>
                  <a:lnTo>
                    <a:pt x="60" y="135"/>
                  </a:lnTo>
                  <a:lnTo>
                    <a:pt x="69" y="79"/>
                  </a:lnTo>
                  <a:lnTo>
                    <a:pt x="268" y="217"/>
                  </a:lnTo>
                  <a:lnTo>
                    <a:pt x="372" y="274"/>
                  </a:lnTo>
                  <a:lnTo>
                    <a:pt x="454" y="299"/>
                  </a:lnTo>
                  <a:lnTo>
                    <a:pt x="502" y="328"/>
                  </a:lnTo>
                  <a:lnTo>
                    <a:pt x="543" y="328"/>
                  </a:lnTo>
                  <a:lnTo>
                    <a:pt x="558" y="337"/>
                  </a:lnTo>
                  <a:lnTo>
                    <a:pt x="574" y="363"/>
                  </a:lnTo>
                  <a:lnTo>
                    <a:pt x="581" y="461"/>
                  </a:lnTo>
                  <a:lnTo>
                    <a:pt x="574" y="483"/>
                  </a:lnTo>
                  <a:lnTo>
                    <a:pt x="543" y="504"/>
                  </a:lnTo>
                  <a:lnTo>
                    <a:pt x="531" y="549"/>
                  </a:lnTo>
                  <a:lnTo>
                    <a:pt x="531" y="584"/>
                  </a:lnTo>
                  <a:lnTo>
                    <a:pt x="533" y="602"/>
                  </a:lnTo>
                  <a:lnTo>
                    <a:pt x="531" y="621"/>
                  </a:lnTo>
                  <a:lnTo>
                    <a:pt x="521" y="637"/>
                  </a:lnTo>
                  <a:lnTo>
                    <a:pt x="521" y="653"/>
                  </a:lnTo>
                  <a:lnTo>
                    <a:pt x="539" y="669"/>
                  </a:lnTo>
                  <a:lnTo>
                    <a:pt x="578" y="650"/>
                  </a:lnTo>
                  <a:lnTo>
                    <a:pt x="603" y="561"/>
                  </a:lnTo>
                  <a:lnTo>
                    <a:pt x="619" y="542"/>
                  </a:lnTo>
                  <a:lnTo>
                    <a:pt x="634" y="501"/>
                  </a:lnTo>
                  <a:lnTo>
                    <a:pt x="688" y="448"/>
                  </a:lnTo>
                  <a:lnTo>
                    <a:pt x="691" y="425"/>
                  </a:lnTo>
                  <a:lnTo>
                    <a:pt x="669" y="347"/>
                  </a:lnTo>
                  <a:lnTo>
                    <a:pt x="628" y="236"/>
                  </a:lnTo>
                  <a:lnTo>
                    <a:pt x="625" y="217"/>
                  </a:lnTo>
                  <a:lnTo>
                    <a:pt x="637" y="211"/>
                  </a:lnTo>
                  <a:lnTo>
                    <a:pt x="659" y="217"/>
                  </a:lnTo>
                  <a:lnTo>
                    <a:pt x="685" y="167"/>
                  </a:lnTo>
                  <a:lnTo>
                    <a:pt x="682" y="110"/>
                  </a:lnTo>
                  <a:lnTo>
                    <a:pt x="647" y="110"/>
                  </a:lnTo>
                  <a:lnTo>
                    <a:pt x="644" y="73"/>
                  </a:lnTo>
                  <a:lnTo>
                    <a:pt x="640" y="0"/>
                  </a:lnTo>
                  <a:lnTo>
                    <a:pt x="1063" y="116"/>
                  </a:lnTo>
                  <a:lnTo>
                    <a:pt x="1464" y="223"/>
                  </a:lnTo>
                  <a:lnTo>
                    <a:pt x="2126" y="388"/>
                  </a:lnTo>
                  <a:lnTo>
                    <a:pt x="1905" y="1384"/>
                  </a:lnTo>
                  <a:lnTo>
                    <a:pt x="1893" y="1400"/>
                  </a:lnTo>
                  <a:lnTo>
                    <a:pt x="1893" y="1435"/>
                  </a:lnTo>
                  <a:lnTo>
                    <a:pt x="1912" y="1467"/>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97" name="Freeform 1124"/>
            <p:cNvSpPr>
              <a:spLocks/>
            </p:cNvSpPr>
            <p:nvPr/>
          </p:nvSpPr>
          <p:spPr bwMode="auto">
            <a:xfrm>
              <a:off x="4079" y="1159"/>
              <a:ext cx="603" cy="462"/>
            </a:xfrm>
            <a:custGeom>
              <a:avLst/>
              <a:gdLst>
                <a:gd name="T0" fmla="*/ 7 w 2413"/>
                <a:gd name="T1" fmla="*/ 6 h 1849"/>
                <a:gd name="T2" fmla="*/ 7 w 2413"/>
                <a:gd name="T3" fmla="*/ 7 h 1849"/>
                <a:gd name="T4" fmla="*/ 7 w 2413"/>
                <a:gd name="T5" fmla="*/ 7 h 1849"/>
                <a:gd name="T6" fmla="*/ 7 w 2413"/>
                <a:gd name="T7" fmla="*/ 7 h 1849"/>
                <a:gd name="T8" fmla="*/ 7 w 2413"/>
                <a:gd name="T9" fmla="*/ 7 h 1849"/>
                <a:gd name="T10" fmla="*/ 7 w 2413"/>
                <a:gd name="T11" fmla="*/ 7 h 1849"/>
                <a:gd name="T12" fmla="*/ 8 w 2413"/>
                <a:gd name="T13" fmla="*/ 7 h 1849"/>
                <a:gd name="T14" fmla="*/ 9 w 2413"/>
                <a:gd name="T15" fmla="*/ 6 h 1849"/>
                <a:gd name="T16" fmla="*/ 9 w 2413"/>
                <a:gd name="T17" fmla="*/ 6 h 1849"/>
                <a:gd name="T18" fmla="*/ 9 w 2413"/>
                <a:gd name="T19" fmla="*/ 5 h 1849"/>
                <a:gd name="T20" fmla="*/ 9 w 2413"/>
                <a:gd name="T21" fmla="*/ 6 h 1849"/>
                <a:gd name="T22" fmla="*/ 9 w 2413"/>
                <a:gd name="T23" fmla="*/ 6 h 1849"/>
                <a:gd name="T24" fmla="*/ 9 w 2413"/>
                <a:gd name="T25" fmla="*/ 6 h 1849"/>
                <a:gd name="T26" fmla="*/ 9 w 2413"/>
                <a:gd name="T27" fmla="*/ 5 h 1849"/>
                <a:gd name="T28" fmla="*/ 9 w 2413"/>
                <a:gd name="T29" fmla="*/ 6 h 1849"/>
                <a:gd name="T30" fmla="*/ 8 w 2413"/>
                <a:gd name="T31" fmla="*/ 6 h 1849"/>
                <a:gd name="T32" fmla="*/ 7 w 2413"/>
                <a:gd name="T33" fmla="*/ 6 h 1849"/>
                <a:gd name="T34" fmla="*/ 7 w 2413"/>
                <a:gd name="T35" fmla="*/ 6 h 1849"/>
                <a:gd name="T36" fmla="*/ 7 w 2413"/>
                <a:gd name="T37" fmla="*/ 6 h 1849"/>
                <a:gd name="T38" fmla="*/ 7 w 2413"/>
                <a:gd name="T39" fmla="*/ 4 h 1849"/>
                <a:gd name="T40" fmla="*/ 7 w 2413"/>
                <a:gd name="T41" fmla="*/ 3 h 1849"/>
                <a:gd name="T42" fmla="*/ 7 w 2413"/>
                <a:gd name="T43" fmla="*/ 2 h 1849"/>
                <a:gd name="T44" fmla="*/ 7 w 2413"/>
                <a:gd name="T45" fmla="*/ 2 h 1849"/>
                <a:gd name="T46" fmla="*/ 7 w 2413"/>
                <a:gd name="T47" fmla="*/ 2 h 1849"/>
                <a:gd name="T48" fmla="*/ 6 w 2413"/>
                <a:gd name="T49" fmla="*/ 1 h 1849"/>
                <a:gd name="T50" fmla="*/ 6 w 2413"/>
                <a:gd name="T51" fmla="*/ 0 h 1849"/>
                <a:gd name="T52" fmla="*/ 6 w 2413"/>
                <a:gd name="T53" fmla="*/ 0 h 1849"/>
                <a:gd name="T54" fmla="*/ 5 w 2413"/>
                <a:gd name="T55" fmla="*/ 0 h 1849"/>
                <a:gd name="T56" fmla="*/ 4 w 2413"/>
                <a:gd name="T57" fmla="*/ 1 h 1849"/>
                <a:gd name="T58" fmla="*/ 4 w 2413"/>
                <a:gd name="T59" fmla="*/ 1 h 1849"/>
                <a:gd name="T60" fmla="*/ 3 w 2413"/>
                <a:gd name="T61" fmla="*/ 2 h 1849"/>
                <a:gd name="T62" fmla="*/ 3 w 2413"/>
                <a:gd name="T63" fmla="*/ 2 h 1849"/>
                <a:gd name="T64" fmla="*/ 3 w 2413"/>
                <a:gd name="T65" fmla="*/ 2 h 1849"/>
                <a:gd name="T66" fmla="*/ 3 w 2413"/>
                <a:gd name="T67" fmla="*/ 3 h 1849"/>
                <a:gd name="T68" fmla="*/ 3 w 2413"/>
                <a:gd name="T69" fmla="*/ 3 h 1849"/>
                <a:gd name="T70" fmla="*/ 2 w 2413"/>
                <a:gd name="T71" fmla="*/ 3 h 1849"/>
                <a:gd name="T72" fmla="*/ 1 w 2413"/>
                <a:gd name="T73" fmla="*/ 4 h 1849"/>
                <a:gd name="T74" fmla="*/ 0 w 2413"/>
                <a:gd name="T75" fmla="*/ 4 h 1849"/>
                <a:gd name="T76" fmla="*/ 1 w 2413"/>
                <a:gd name="T77" fmla="*/ 5 h 1849"/>
                <a:gd name="T78" fmla="*/ 0 w 2413"/>
                <a:gd name="T79" fmla="*/ 5 h 1849"/>
                <a:gd name="T80" fmla="*/ 0 w 2413"/>
                <a:gd name="T81" fmla="*/ 6 h 1849"/>
                <a:gd name="T82" fmla="*/ 5 w 2413"/>
                <a:gd name="T83" fmla="*/ 5 h 1849"/>
                <a:gd name="T84" fmla="*/ 5 w 2413"/>
                <a:gd name="T85" fmla="*/ 5 h 1849"/>
                <a:gd name="T86" fmla="*/ 5 w 2413"/>
                <a:gd name="T87" fmla="*/ 6 h 1849"/>
                <a:gd name="T88" fmla="*/ 6 w 2413"/>
                <a:gd name="T89" fmla="*/ 6 h 184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3" h="1849">
                  <a:moveTo>
                    <a:pt x="1565" y="1524"/>
                  </a:moveTo>
                  <a:lnTo>
                    <a:pt x="1826" y="1615"/>
                  </a:lnTo>
                  <a:lnTo>
                    <a:pt x="1845" y="1660"/>
                  </a:lnTo>
                  <a:lnTo>
                    <a:pt x="1826" y="1679"/>
                  </a:lnTo>
                  <a:lnTo>
                    <a:pt x="1813" y="1694"/>
                  </a:lnTo>
                  <a:lnTo>
                    <a:pt x="1807" y="1719"/>
                  </a:lnTo>
                  <a:lnTo>
                    <a:pt x="1810" y="1764"/>
                  </a:lnTo>
                  <a:lnTo>
                    <a:pt x="1792" y="1767"/>
                  </a:lnTo>
                  <a:lnTo>
                    <a:pt x="1779" y="1777"/>
                  </a:lnTo>
                  <a:lnTo>
                    <a:pt x="1757" y="1827"/>
                  </a:lnTo>
                  <a:lnTo>
                    <a:pt x="1757" y="1846"/>
                  </a:lnTo>
                  <a:lnTo>
                    <a:pt x="1763" y="1849"/>
                  </a:lnTo>
                  <a:lnTo>
                    <a:pt x="1776" y="1842"/>
                  </a:lnTo>
                  <a:lnTo>
                    <a:pt x="1783" y="1827"/>
                  </a:lnTo>
                  <a:lnTo>
                    <a:pt x="1823" y="1788"/>
                  </a:lnTo>
                  <a:lnTo>
                    <a:pt x="1848" y="1791"/>
                  </a:lnTo>
                  <a:lnTo>
                    <a:pt x="1905" y="1791"/>
                  </a:lnTo>
                  <a:lnTo>
                    <a:pt x="1924" y="1777"/>
                  </a:lnTo>
                  <a:lnTo>
                    <a:pt x="1978" y="1764"/>
                  </a:lnTo>
                  <a:lnTo>
                    <a:pt x="2022" y="1741"/>
                  </a:lnTo>
                  <a:lnTo>
                    <a:pt x="2054" y="1726"/>
                  </a:lnTo>
                  <a:lnTo>
                    <a:pt x="2089" y="1690"/>
                  </a:lnTo>
                  <a:lnTo>
                    <a:pt x="2233" y="1593"/>
                  </a:lnTo>
                  <a:lnTo>
                    <a:pt x="2272" y="1568"/>
                  </a:lnTo>
                  <a:lnTo>
                    <a:pt x="2302" y="1543"/>
                  </a:lnTo>
                  <a:lnTo>
                    <a:pt x="2328" y="1533"/>
                  </a:lnTo>
                  <a:lnTo>
                    <a:pt x="2344" y="1514"/>
                  </a:lnTo>
                  <a:lnTo>
                    <a:pt x="2376" y="1495"/>
                  </a:lnTo>
                  <a:lnTo>
                    <a:pt x="2394" y="1483"/>
                  </a:lnTo>
                  <a:lnTo>
                    <a:pt x="2410" y="1448"/>
                  </a:lnTo>
                  <a:lnTo>
                    <a:pt x="2413" y="1435"/>
                  </a:lnTo>
                  <a:lnTo>
                    <a:pt x="2407" y="1429"/>
                  </a:lnTo>
                  <a:lnTo>
                    <a:pt x="2376" y="1461"/>
                  </a:lnTo>
                  <a:lnTo>
                    <a:pt x="2344" y="1470"/>
                  </a:lnTo>
                  <a:lnTo>
                    <a:pt x="2306" y="1486"/>
                  </a:lnTo>
                  <a:lnTo>
                    <a:pt x="2284" y="1504"/>
                  </a:lnTo>
                  <a:lnTo>
                    <a:pt x="2272" y="1530"/>
                  </a:lnTo>
                  <a:lnTo>
                    <a:pt x="2236" y="1546"/>
                  </a:lnTo>
                  <a:lnTo>
                    <a:pt x="2230" y="1536"/>
                  </a:lnTo>
                  <a:lnTo>
                    <a:pt x="2243" y="1511"/>
                  </a:lnTo>
                  <a:lnTo>
                    <a:pt x="2268" y="1483"/>
                  </a:lnTo>
                  <a:lnTo>
                    <a:pt x="2296" y="1435"/>
                  </a:lnTo>
                  <a:lnTo>
                    <a:pt x="2287" y="1426"/>
                  </a:lnTo>
                  <a:lnTo>
                    <a:pt x="2262" y="1451"/>
                  </a:lnTo>
                  <a:lnTo>
                    <a:pt x="2246" y="1477"/>
                  </a:lnTo>
                  <a:lnTo>
                    <a:pt x="2224" y="1498"/>
                  </a:lnTo>
                  <a:lnTo>
                    <a:pt x="2142" y="1543"/>
                  </a:lnTo>
                  <a:lnTo>
                    <a:pt x="2038" y="1596"/>
                  </a:lnTo>
                  <a:lnTo>
                    <a:pt x="1953" y="1637"/>
                  </a:lnTo>
                  <a:lnTo>
                    <a:pt x="1921" y="1653"/>
                  </a:lnTo>
                  <a:lnTo>
                    <a:pt x="1890" y="1697"/>
                  </a:lnTo>
                  <a:lnTo>
                    <a:pt x="1871" y="1685"/>
                  </a:lnTo>
                  <a:lnTo>
                    <a:pt x="1864" y="1653"/>
                  </a:lnTo>
                  <a:lnTo>
                    <a:pt x="1877" y="1615"/>
                  </a:lnTo>
                  <a:lnTo>
                    <a:pt x="1905" y="1593"/>
                  </a:lnTo>
                  <a:lnTo>
                    <a:pt x="1874" y="1562"/>
                  </a:lnTo>
                  <a:lnTo>
                    <a:pt x="1921" y="1511"/>
                  </a:lnTo>
                  <a:lnTo>
                    <a:pt x="1924" y="1490"/>
                  </a:lnTo>
                  <a:lnTo>
                    <a:pt x="1903" y="1464"/>
                  </a:lnTo>
                  <a:lnTo>
                    <a:pt x="1864" y="1167"/>
                  </a:lnTo>
                  <a:lnTo>
                    <a:pt x="1852" y="1158"/>
                  </a:lnTo>
                  <a:lnTo>
                    <a:pt x="1855" y="880"/>
                  </a:lnTo>
                  <a:lnTo>
                    <a:pt x="1823" y="814"/>
                  </a:lnTo>
                  <a:lnTo>
                    <a:pt x="1802" y="748"/>
                  </a:lnTo>
                  <a:lnTo>
                    <a:pt x="1802" y="691"/>
                  </a:lnTo>
                  <a:lnTo>
                    <a:pt x="1783" y="593"/>
                  </a:lnTo>
                  <a:lnTo>
                    <a:pt x="1751" y="542"/>
                  </a:lnTo>
                  <a:lnTo>
                    <a:pt x="1732" y="542"/>
                  </a:lnTo>
                  <a:lnTo>
                    <a:pt x="1738" y="555"/>
                  </a:lnTo>
                  <a:lnTo>
                    <a:pt x="1728" y="558"/>
                  </a:lnTo>
                  <a:lnTo>
                    <a:pt x="1719" y="542"/>
                  </a:lnTo>
                  <a:lnTo>
                    <a:pt x="1725" y="489"/>
                  </a:lnTo>
                  <a:lnTo>
                    <a:pt x="1675" y="376"/>
                  </a:lnTo>
                  <a:lnTo>
                    <a:pt x="1672" y="331"/>
                  </a:lnTo>
                  <a:lnTo>
                    <a:pt x="1691" y="291"/>
                  </a:lnTo>
                  <a:lnTo>
                    <a:pt x="1675" y="206"/>
                  </a:lnTo>
                  <a:lnTo>
                    <a:pt x="1631" y="89"/>
                  </a:lnTo>
                  <a:lnTo>
                    <a:pt x="1627" y="76"/>
                  </a:lnTo>
                  <a:lnTo>
                    <a:pt x="1611" y="57"/>
                  </a:lnTo>
                  <a:lnTo>
                    <a:pt x="1621" y="38"/>
                  </a:lnTo>
                  <a:lnTo>
                    <a:pt x="1600" y="0"/>
                  </a:lnTo>
                  <a:lnTo>
                    <a:pt x="1221" y="95"/>
                  </a:lnTo>
                  <a:lnTo>
                    <a:pt x="1215" y="82"/>
                  </a:lnTo>
                  <a:lnTo>
                    <a:pt x="1199" y="89"/>
                  </a:lnTo>
                  <a:lnTo>
                    <a:pt x="1170" y="105"/>
                  </a:lnTo>
                  <a:lnTo>
                    <a:pt x="1079" y="199"/>
                  </a:lnTo>
                  <a:lnTo>
                    <a:pt x="987" y="325"/>
                  </a:lnTo>
                  <a:lnTo>
                    <a:pt x="971" y="347"/>
                  </a:lnTo>
                  <a:lnTo>
                    <a:pt x="981" y="366"/>
                  </a:lnTo>
                  <a:lnTo>
                    <a:pt x="965" y="417"/>
                  </a:lnTo>
                  <a:lnTo>
                    <a:pt x="946" y="435"/>
                  </a:lnTo>
                  <a:lnTo>
                    <a:pt x="851" y="530"/>
                  </a:lnTo>
                  <a:lnTo>
                    <a:pt x="842" y="549"/>
                  </a:lnTo>
                  <a:lnTo>
                    <a:pt x="855" y="587"/>
                  </a:lnTo>
                  <a:lnTo>
                    <a:pt x="864" y="593"/>
                  </a:lnTo>
                  <a:lnTo>
                    <a:pt x="890" y="590"/>
                  </a:lnTo>
                  <a:lnTo>
                    <a:pt x="909" y="603"/>
                  </a:lnTo>
                  <a:lnTo>
                    <a:pt x="912" y="621"/>
                  </a:lnTo>
                  <a:lnTo>
                    <a:pt x="893" y="643"/>
                  </a:lnTo>
                  <a:lnTo>
                    <a:pt x="902" y="675"/>
                  </a:lnTo>
                  <a:lnTo>
                    <a:pt x="925" y="710"/>
                  </a:lnTo>
                  <a:lnTo>
                    <a:pt x="918" y="767"/>
                  </a:lnTo>
                  <a:lnTo>
                    <a:pt x="858" y="792"/>
                  </a:lnTo>
                  <a:lnTo>
                    <a:pt x="770" y="887"/>
                  </a:lnTo>
                  <a:lnTo>
                    <a:pt x="704" y="909"/>
                  </a:lnTo>
                  <a:lnTo>
                    <a:pt x="552" y="953"/>
                  </a:lnTo>
                  <a:lnTo>
                    <a:pt x="502" y="934"/>
                  </a:lnTo>
                  <a:lnTo>
                    <a:pt x="454" y="924"/>
                  </a:lnTo>
                  <a:lnTo>
                    <a:pt x="375" y="934"/>
                  </a:lnTo>
                  <a:lnTo>
                    <a:pt x="293" y="950"/>
                  </a:lnTo>
                  <a:lnTo>
                    <a:pt x="205" y="985"/>
                  </a:lnTo>
                  <a:lnTo>
                    <a:pt x="164" y="1012"/>
                  </a:lnTo>
                  <a:lnTo>
                    <a:pt x="149" y="1060"/>
                  </a:lnTo>
                  <a:lnTo>
                    <a:pt x="149" y="1095"/>
                  </a:lnTo>
                  <a:lnTo>
                    <a:pt x="208" y="1161"/>
                  </a:lnTo>
                  <a:lnTo>
                    <a:pt x="218" y="1171"/>
                  </a:lnTo>
                  <a:lnTo>
                    <a:pt x="224" y="1203"/>
                  </a:lnTo>
                  <a:lnTo>
                    <a:pt x="215" y="1227"/>
                  </a:lnTo>
                  <a:lnTo>
                    <a:pt x="192" y="1243"/>
                  </a:lnTo>
                  <a:lnTo>
                    <a:pt x="170" y="1300"/>
                  </a:lnTo>
                  <a:lnTo>
                    <a:pt x="48" y="1426"/>
                  </a:lnTo>
                  <a:lnTo>
                    <a:pt x="0" y="1461"/>
                  </a:lnTo>
                  <a:lnTo>
                    <a:pt x="22" y="1565"/>
                  </a:lnTo>
                  <a:lnTo>
                    <a:pt x="1316" y="1306"/>
                  </a:lnTo>
                  <a:lnTo>
                    <a:pt x="1337" y="1322"/>
                  </a:lnTo>
                  <a:lnTo>
                    <a:pt x="1347" y="1344"/>
                  </a:lnTo>
                  <a:lnTo>
                    <a:pt x="1356" y="1353"/>
                  </a:lnTo>
                  <a:lnTo>
                    <a:pt x="1366" y="1350"/>
                  </a:lnTo>
                  <a:lnTo>
                    <a:pt x="1379" y="1363"/>
                  </a:lnTo>
                  <a:lnTo>
                    <a:pt x="1398" y="1369"/>
                  </a:lnTo>
                  <a:lnTo>
                    <a:pt x="1438" y="1445"/>
                  </a:lnTo>
                  <a:lnTo>
                    <a:pt x="1448" y="1474"/>
                  </a:lnTo>
                  <a:lnTo>
                    <a:pt x="1460" y="1486"/>
                  </a:lnTo>
                  <a:lnTo>
                    <a:pt x="1464" y="1495"/>
                  </a:lnTo>
                  <a:lnTo>
                    <a:pt x="1539" y="1501"/>
                  </a:lnTo>
                  <a:lnTo>
                    <a:pt x="1565" y="1524"/>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98" name="Freeform 1125"/>
            <p:cNvSpPr>
              <a:spLocks/>
            </p:cNvSpPr>
            <p:nvPr/>
          </p:nvSpPr>
          <p:spPr bwMode="auto">
            <a:xfrm>
              <a:off x="4079" y="1159"/>
              <a:ext cx="603" cy="462"/>
            </a:xfrm>
            <a:custGeom>
              <a:avLst/>
              <a:gdLst>
                <a:gd name="T0" fmla="*/ 7 w 2413"/>
                <a:gd name="T1" fmla="*/ 6 h 1849"/>
                <a:gd name="T2" fmla="*/ 7 w 2413"/>
                <a:gd name="T3" fmla="*/ 7 h 1849"/>
                <a:gd name="T4" fmla="*/ 7 w 2413"/>
                <a:gd name="T5" fmla="*/ 7 h 1849"/>
                <a:gd name="T6" fmla="*/ 7 w 2413"/>
                <a:gd name="T7" fmla="*/ 7 h 1849"/>
                <a:gd name="T8" fmla="*/ 7 w 2413"/>
                <a:gd name="T9" fmla="*/ 7 h 1849"/>
                <a:gd name="T10" fmla="*/ 7 w 2413"/>
                <a:gd name="T11" fmla="*/ 7 h 1849"/>
                <a:gd name="T12" fmla="*/ 8 w 2413"/>
                <a:gd name="T13" fmla="*/ 7 h 1849"/>
                <a:gd name="T14" fmla="*/ 9 w 2413"/>
                <a:gd name="T15" fmla="*/ 6 h 1849"/>
                <a:gd name="T16" fmla="*/ 9 w 2413"/>
                <a:gd name="T17" fmla="*/ 6 h 1849"/>
                <a:gd name="T18" fmla="*/ 9 w 2413"/>
                <a:gd name="T19" fmla="*/ 5 h 1849"/>
                <a:gd name="T20" fmla="*/ 9 w 2413"/>
                <a:gd name="T21" fmla="*/ 6 h 1849"/>
                <a:gd name="T22" fmla="*/ 9 w 2413"/>
                <a:gd name="T23" fmla="*/ 6 h 1849"/>
                <a:gd name="T24" fmla="*/ 9 w 2413"/>
                <a:gd name="T25" fmla="*/ 6 h 1849"/>
                <a:gd name="T26" fmla="*/ 9 w 2413"/>
                <a:gd name="T27" fmla="*/ 5 h 1849"/>
                <a:gd name="T28" fmla="*/ 9 w 2413"/>
                <a:gd name="T29" fmla="*/ 6 h 1849"/>
                <a:gd name="T30" fmla="*/ 8 w 2413"/>
                <a:gd name="T31" fmla="*/ 6 h 1849"/>
                <a:gd name="T32" fmla="*/ 7 w 2413"/>
                <a:gd name="T33" fmla="*/ 6 h 1849"/>
                <a:gd name="T34" fmla="*/ 7 w 2413"/>
                <a:gd name="T35" fmla="*/ 6 h 1849"/>
                <a:gd name="T36" fmla="*/ 7 w 2413"/>
                <a:gd name="T37" fmla="*/ 6 h 1849"/>
                <a:gd name="T38" fmla="*/ 7 w 2413"/>
                <a:gd name="T39" fmla="*/ 4 h 1849"/>
                <a:gd name="T40" fmla="*/ 7 w 2413"/>
                <a:gd name="T41" fmla="*/ 3 h 1849"/>
                <a:gd name="T42" fmla="*/ 7 w 2413"/>
                <a:gd name="T43" fmla="*/ 2 h 1849"/>
                <a:gd name="T44" fmla="*/ 7 w 2413"/>
                <a:gd name="T45" fmla="*/ 2 h 1849"/>
                <a:gd name="T46" fmla="*/ 7 w 2413"/>
                <a:gd name="T47" fmla="*/ 2 h 1849"/>
                <a:gd name="T48" fmla="*/ 6 w 2413"/>
                <a:gd name="T49" fmla="*/ 1 h 1849"/>
                <a:gd name="T50" fmla="*/ 6 w 2413"/>
                <a:gd name="T51" fmla="*/ 0 h 1849"/>
                <a:gd name="T52" fmla="*/ 6 w 2413"/>
                <a:gd name="T53" fmla="*/ 0 h 1849"/>
                <a:gd name="T54" fmla="*/ 5 w 2413"/>
                <a:gd name="T55" fmla="*/ 0 h 1849"/>
                <a:gd name="T56" fmla="*/ 4 w 2413"/>
                <a:gd name="T57" fmla="*/ 1 h 1849"/>
                <a:gd name="T58" fmla="*/ 4 w 2413"/>
                <a:gd name="T59" fmla="*/ 1 h 1849"/>
                <a:gd name="T60" fmla="*/ 3 w 2413"/>
                <a:gd name="T61" fmla="*/ 2 h 1849"/>
                <a:gd name="T62" fmla="*/ 3 w 2413"/>
                <a:gd name="T63" fmla="*/ 2 h 1849"/>
                <a:gd name="T64" fmla="*/ 3 w 2413"/>
                <a:gd name="T65" fmla="*/ 2 h 1849"/>
                <a:gd name="T66" fmla="*/ 3 w 2413"/>
                <a:gd name="T67" fmla="*/ 3 h 1849"/>
                <a:gd name="T68" fmla="*/ 3 w 2413"/>
                <a:gd name="T69" fmla="*/ 3 h 1849"/>
                <a:gd name="T70" fmla="*/ 2 w 2413"/>
                <a:gd name="T71" fmla="*/ 3 h 1849"/>
                <a:gd name="T72" fmla="*/ 1 w 2413"/>
                <a:gd name="T73" fmla="*/ 4 h 1849"/>
                <a:gd name="T74" fmla="*/ 0 w 2413"/>
                <a:gd name="T75" fmla="*/ 4 h 1849"/>
                <a:gd name="T76" fmla="*/ 1 w 2413"/>
                <a:gd name="T77" fmla="*/ 4 h 1849"/>
                <a:gd name="T78" fmla="*/ 1 w 2413"/>
                <a:gd name="T79" fmla="*/ 5 h 1849"/>
                <a:gd name="T80" fmla="*/ 0 w 2413"/>
                <a:gd name="T81" fmla="*/ 6 h 1849"/>
                <a:gd name="T82" fmla="*/ 5 w 2413"/>
                <a:gd name="T83" fmla="*/ 5 h 1849"/>
                <a:gd name="T84" fmla="*/ 5 w 2413"/>
                <a:gd name="T85" fmla="*/ 5 h 1849"/>
                <a:gd name="T86" fmla="*/ 5 w 2413"/>
                <a:gd name="T87" fmla="*/ 5 h 1849"/>
                <a:gd name="T88" fmla="*/ 6 w 2413"/>
                <a:gd name="T89" fmla="*/ 6 h 1849"/>
                <a:gd name="T90" fmla="*/ 6 w 2413"/>
                <a:gd name="T91" fmla="*/ 6 h 18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13" h="1849">
                  <a:moveTo>
                    <a:pt x="1565" y="1524"/>
                  </a:moveTo>
                  <a:lnTo>
                    <a:pt x="1826" y="1615"/>
                  </a:lnTo>
                  <a:lnTo>
                    <a:pt x="1845" y="1660"/>
                  </a:lnTo>
                  <a:lnTo>
                    <a:pt x="1826" y="1679"/>
                  </a:lnTo>
                  <a:lnTo>
                    <a:pt x="1813" y="1694"/>
                  </a:lnTo>
                  <a:lnTo>
                    <a:pt x="1807" y="1719"/>
                  </a:lnTo>
                  <a:lnTo>
                    <a:pt x="1810" y="1764"/>
                  </a:lnTo>
                  <a:lnTo>
                    <a:pt x="1792" y="1767"/>
                  </a:lnTo>
                  <a:lnTo>
                    <a:pt x="1779" y="1777"/>
                  </a:lnTo>
                  <a:lnTo>
                    <a:pt x="1757" y="1827"/>
                  </a:lnTo>
                  <a:lnTo>
                    <a:pt x="1757" y="1846"/>
                  </a:lnTo>
                  <a:lnTo>
                    <a:pt x="1763" y="1849"/>
                  </a:lnTo>
                  <a:lnTo>
                    <a:pt x="1776" y="1842"/>
                  </a:lnTo>
                  <a:lnTo>
                    <a:pt x="1783" y="1827"/>
                  </a:lnTo>
                  <a:lnTo>
                    <a:pt x="1823" y="1788"/>
                  </a:lnTo>
                  <a:lnTo>
                    <a:pt x="1848" y="1791"/>
                  </a:lnTo>
                  <a:lnTo>
                    <a:pt x="1905" y="1791"/>
                  </a:lnTo>
                  <a:lnTo>
                    <a:pt x="1924" y="1777"/>
                  </a:lnTo>
                  <a:lnTo>
                    <a:pt x="1978" y="1764"/>
                  </a:lnTo>
                  <a:lnTo>
                    <a:pt x="2022" y="1741"/>
                  </a:lnTo>
                  <a:lnTo>
                    <a:pt x="2054" y="1726"/>
                  </a:lnTo>
                  <a:lnTo>
                    <a:pt x="2089" y="1690"/>
                  </a:lnTo>
                  <a:lnTo>
                    <a:pt x="2233" y="1593"/>
                  </a:lnTo>
                  <a:lnTo>
                    <a:pt x="2272" y="1568"/>
                  </a:lnTo>
                  <a:lnTo>
                    <a:pt x="2302" y="1543"/>
                  </a:lnTo>
                  <a:lnTo>
                    <a:pt x="2328" y="1533"/>
                  </a:lnTo>
                  <a:lnTo>
                    <a:pt x="2344" y="1514"/>
                  </a:lnTo>
                  <a:lnTo>
                    <a:pt x="2376" y="1495"/>
                  </a:lnTo>
                  <a:lnTo>
                    <a:pt x="2394" y="1483"/>
                  </a:lnTo>
                  <a:lnTo>
                    <a:pt x="2410" y="1448"/>
                  </a:lnTo>
                  <a:lnTo>
                    <a:pt x="2413" y="1435"/>
                  </a:lnTo>
                  <a:lnTo>
                    <a:pt x="2407" y="1429"/>
                  </a:lnTo>
                  <a:lnTo>
                    <a:pt x="2376" y="1461"/>
                  </a:lnTo>
                  <a:lnTo>
                    <a:pt x="2344" y="1470"/>
                  </a:lnTo>
                  <a:lnTo>
                    <a:pt x="2306" y="1486"/>
                  </a:lnTo>
                  <a:lnTo>
                    <a:pt x="2284" y="1504"/>
                  </a:lnTo>
                  <a:lnTo>
                    <a:pt x="2272" y="1530"/>
                  </a:lnTo>
                  <a:lnTo>
                    <a:pt x="2236" y="1546"/>
                  </a:lnTo>
                  <a:lnTo>
                    <a:pt x="2230" y="1536"/>
                  </a:lnTo>
                  <a:lnTo>
                    <a:pt x="2243" y="1511"/>
                  </a:lnTo>
                  <a:lnTo>
                    <a:pt x="2268" y="1483"/>
                  </a:lnTo>
                  <a:lnTo>
                    <a:pt x="2296" y="1435"/>
                  </a:lnTo>
                  <a:lnTo>
                    <a:pt x="2287" y="1426"/>
                  </a:lnTo>
                  <a:lnTo>
                    <a:pt x="2262" y="1451"/>
                  </a:lnTo>
                  <a:lnTo>
                    <a:pt x="2246" y="1477"/>
                  </a:lnTo>
                  <a:lnTo>
                    <a:pt x="2224" y="1498"/>
                  </a:lnTo>
                  <a:lnTo>
                    <a:pt x="2142" y="1543"/>
                  </a:lnTo>
                  <a:lnTo>
                    <a:pt x="2038" y="1596"/>
                  </a:lnTo>
                  <a:lnTo>
                    <a:pt x="1953" y="1637"/>
                  </a:lnTo>
                  <a:lnTo>
                    <a:pt x="1921" y="1653"/>
                  </a:lnTo>
                  <a:lnTo>
                    <a:pt x="1890" y="1697"/>
                  </a:lnTo>
                  <a:lnTo>
                    <a:pt x="1871" y="1685"/>
                  </a:lnTo>
                  <a:lnTo>
                    <a:pt x="1864" y="1653"/>
                  </a:lnTo>
                  <a:lnTo>
                    <a:pt x="1877" y="1615"/>
                  </a:lnTo>
                  <a:lnTo>
                    <a:pt x="1905" y="1593"/>
                  </a:lnTo>
                  <a:lnTo>
                    <a:pt x="1874" y="1562"/>
                  </a:lnTo>
                  <a:lnTo>
                    <a:pt x="1921" y="1511"/>
                  </a:lnTo>
                  <a:lnTo>
                    <a:pt x="1924" y="1490"/>
                  </a:lnTo>
                  <a:lnTo>
                    <a:pt x="1903" y="1464"/>
                  </a:lnTo>
                  <a:lnTo>
                    <a:pt x="1864" y="1167"/>
                  </a:lnTo>
                  <a:lnTo>
                    <a:pt x="1852" y="1158"/>
                  </a:lnTo>
                  <a:lnTo>
                    <a:pt x="1855" y="880"/>
                  </a:lnTo>
                  <a:lnTo>
                    <a:pt x="1823" y="814"/>
                  </a:lnTo>
                  <a:lnTo>
                    <a:pt x="1802" y="748"/>
                  </a:lnTo>
                  <a:lnTo>
                    <a:pt x="1802" y="691"/>
                  </a:lnTo>
                  <a:lnTo>
                    <a:pt x="1783" y="593"/>
                  </a:lnTo>
                  <a:lnTo>
                    <a:pt x="1751" y="542"/>
                  </a:lnTo>
                  <a:lnTo>
                    <a:pt x="1732" y="542"/>
                  </a:lnTo>
                  <a:lnTo>
                    <a:pt x="1738" y="555"/>
                  </a:lnTo>
                  <a:lnTo>
                    <a:pt x="1728" y="558"/>
                  </a:lnTo>
                  <a:lnTo>
                    <a:pt x="1719" y="542"/>
                  </a:lnTo>
                  <a:lnTo>
                    <a:pt x="1725" y="489"/>
                  </a:lnTo>
                  <a:lnTo>
                    <a:pt x="1675" y="376"/>
                  </a:lnTo>
                  <a:lnTo>
                    <a:pt x="1672" y="331"/>
                  </a:lnTo>
                  <a:lnTo>
                    <a:pt x="1691" y="291"/>
                  </a:lnTo>
                  <a:lnTo>
                    <a:pt x="1675" y="206"/>
                  </a:lnTo>
                  <a:lnTo>
                    <a:pt x="1631" y="89"/>
                  </a:lnTo>
                  <a:lnTo>
                    <a:pt x="1627" y="76"/>
                  </a:lnTo>
                  <a:lnTo>
                    <a:pt x="1611" y="57"/>
                  </a:lnTo>
                  <a:lnTo>
                    <a:pt x="1621" y="38"/>
                  </a:lnTo>
                  <a:lnTo>
                    <a:pt x="1600" y="0"/>
                  </a:lnTo>
                  <a:lnTo>
                    <a:pt x="1221" y="95"/>
                  </a:lnTo>
                  <a:lnTo>
                    <a:pt x="1215" y="82"/>
                  </a:lnTo>
                  <a:lnTo>
                    <a:pt x="1199" y="89"/>
                  </a:lnTo>
                  <a:lnTo>
                    <a:pt x="1170" y="105"/>
                  </a:lnTo>
                  <a:lnTo>
                    <a:pt x="1079" y="199"/>
                  </a:lnTo>
                  <a:lnTo>
                    <a:pt x="987" y="325"/>
                  </a:lnTo>
                  <a:lnTo>
                    <a:pt x="971" y="347"/>
                  </a:lnTo>
                  <a:lnTo>
                    <a:pt x="981" y="366"/>
                  </a:lnTo>
                  <a:lnTo>
                    <a:pt x="965" y="417"/>
                  </a:lnTo>
                  <a:lnTo>
                    <a:pt x="946" y="435"/>
                  </a:lnTo>
                  <a:lnTo>
                    <a:pt x="851" y="530"/>
                  </a:lnTo>
                  <a:lnTo>
                    <a:pt x="842" y="549"/>
                  </a:lnTo>
                  <a:lnTo>
                    <a:pt x="855" y="587"/>
                  </a:lnTo>
                  <a:lnTo>
                    <a:pt x="864" y="593"/>
                  </a:lnTo>
                  <a:lnTo>
                    <a:pt x="890" y="590"/>
                  </a:lnTo>
                  <a:lnTo>
                    <a:pt x="909" y="603"/>
                  </a:lnTo>
                  <a:lnTo>
                    <a:pt x="912" y="621"/>
                  </a:lnTo>
                  <a:lnTo>
                    <a:pt x="893" y="643"/>
                  </a:lnTo>
                  <a:lnTo>
                    <a:pt x="902" y="675"/>
                  </a:lnTo>
                  <a:lnTo>
                    <a:pt x="925" y="710"/>
                  </a:lnTo>
                  <a:lnTo>
                    <a:pt x="918" y="767"/>
                  </a:lnTo>
                  <a:lnTo>
                    <a:pt x="858" y="792"/>
                  </a:lnTo>
                  <a:lnTo>
                    <a:pt x="770" y="887"/>
                  </a:lnTo>
                  <a:lnTo>
                    <a:pt x="704" y="909"/>
                  </a:lnTo>
                  <a:lnTo>
                    <a:pt x="552" y="953"/>
                  </a:lnTo>
                  <a:lnTo>
                    <a:pt x="502" y="934"/>
                  </a:lnTo>
                  <a:lnTo>
                    <a:pt x="454" y="924"/>
                  </a:lnTo>
                  <a:lnTo>
                    <a:pt x="375" y="934"/>
                  </a:lnTo>
                  <a:lnTo>
                    <a:pt x="293" y="950"/>
                  </a:lnTo>
                  <a:lnTo>
                    <a:pt x="205" y="985"/>
                  </a:lnTo>
                  <a:lnTo>
                    <a:pt x="164" y="1012"/>
                  </a:lnTo>
                  <a:lnTo>
                    <a:pt x="149" y="1060"/>
                  </a:lnTo>
                  <a:lnTo>
                    <a:pt x="149" y="1095"/>
                  </a:lnTo>
                  <a:lnTo>
                    <a:pt x="208" y="1161"/>
                  </a:lnTo>
                  <a:lnTo>
                    <a:pt x="218" y="1171"/>
                  </a:lnTo>
                  <a:lnTo>
                    <a:pt x="224" y="1203"/>
                  </a:lnTo>
                  <a:lnTo>
                    <a:pt x="215" y="1227"/>
                  </a:lnTo>
                  <a:lnTo>
                    <a:pt x="192" y="1243"/>
                  </a:lnTo>
                  <a:lnTo>
                    <a:pt x="170" y="1300"/>
                  </a:lnTo>
                  <a:lnTo>
                    <a:pt x="48" y="1426"/>
                  </a:lnTo>
                  <a:lnTo>
                    <a:pt x="0" y="1461"/>
                  </a:lnTo>
                  <a:lnTo>
                    <a:pt x="22" y="1565"/>
                  </a:lnTo>
                  <a:lnTo>
                    <a:pt x="1316" y="1306"/>
                  </a:lnTo>
                  <a:lnTo>
                    <a:pt x="1337" y="1322"/>
                  </a:lnTo>
                  <a:lnTo>
                    <a:pt x="1347" y="1344"/>
                  </a:lnTo>
                  <a:lnTo>
                    <a:pt x="1356" y="1353"/>
                  </a:lnTo>
                  <a:lnTo>
                    <a:pt x="1366" y="1350"/>
                  </a:lnTo>
                  <a:lnTo>
                    <a:pt x="1379" y="1363"/>
                  </a:lnTo>
                  <a:lnTo>
                    <a:pt x="1398" y="1369"/>
                  </a:lnTo>
                  <a:lnTo>
                    <a:pt x="1438" y="1445"/>
                  </a:lnTo>
                  <a:lnTo>
                    <a:pt x="1448" y="1474"/>
                  </a:lnTo>
                  <a:lnTo>
                    <a:pt x="1460" y="1486"/>
                  </a:lnTo>
                  <a:lnTo>
                    <a:pt x="1464" y="1495"/>
                  </a:lnTo>
                  <a:lnTo>
                    <a:pt x="1539" y="1501"/>
                  </a:lnTo>
                  <a:lnTo>
                    <a:pt x="1565" y="1524"/>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499" name="Freeform 1126"/>
            <p:cNvSpPr>
              <a:spLocks/>
            </p:cNvSpPr>
            <p:nvPr/>
          </p:nvSpPr>
          <p:spPr bwMode="auto">
            <a:xfrm>
              <a:off x="1957" y="2990"/>
              <a:ext cx="53" cy="30"/>
            </a:xfrm>
            <a:custGeom>
              <a:avLst/>
              <a:gdLst>
                <a:gd name="T0" fmla="*/ 0 w 214"/>
                <a:gd name="T1" fmla="*/ 0 h 118"/>
                <a:gd name="T2" fmla="*/ 1 w 214"/>
                <a:gd name="T3" fmla="*/ 0 h 118"/>
                <a:gd name="T4" fmla="*/ 1 w 214"/>
                <a:gd name="T5" fmla="*/ 0 h 118"/>
                <a:gd name="T6" fmla="*/ 1 w 214"/>
                <a:gd name="T7" fmla="*/ 1 h 118"/>
                <a:gd name="T8" fmla="*/ 0 w 214"/>
                <a:gd name="T9" fmla="*/ 1 h 118"/>
                <a:gd name="T10" fmla="*/ 0 w 214"/>
                <a:gd name="T11" fmla="*/ 1 h 118"/>
                <a:gd name="T12" fmla="*/ 0 w 214"/>
                <a:gd name="T13" fmla="*/ 0 h 118"/>
                <a:gd name="T14" fmla="*/ 0 w 214"/>
                <a:gd name="T15" fmla="*/ 0 h 118"/>
                <a:gd name="T16" fmla="*/ 0 w 214"/>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 h="118">
                  <a:moveTo>
                    <a:pt x="118" y="0"/>
                  </a:moveTo>
                  <a:lnTo>
                    <a:pt x="190" y="24"/>
                  </a:lnTo>
                  <a:lnTo>
                    <a:pt x="190" y="47"/>
                  </a:lnTo>
                  <a:lnTo>
                    <a:pt x="214" y="95"/>
                  </a:lnTo>
                  <a:lnTo>
                    <a:pt x="142" y="118"/>
                  </a:lnTo>
                  <a:lnTo>
                    <a:pt x="47" y="118"/>
                  </a:lnTo>
                  <a:lnTo>
                    <a:pt x="0" y="71"/>
                  </a:lnTo>
                  <a:lnTo>
                    <a:pt x="71" y="0"/>
                  </a:lnTo>
                  <a:lnTo>
                    <a:pt x="118" y="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0" name="Freeform 1127"/>
            <p:cNvSpPr>
              <a:spLocks/>
            </p:cNvSpPr>
            <p:nvPr/>
          </p:nvSpPr>
          <p:spPr bwMode="auto">
            <a:xfrm>
              <a:off x="1957" y="2990"/>
              <a:ext cx="53" cy="30"/>
            </a:xfrm>
            <a:custGeom>
              <a:avLst/>
              <a:gdLst>
                <a:gd name="T0" fmla="*/ 0 w 214"/>
                <a:gd name="T1" fmla="*/ 0 h 118"/>
                <a:gd name="T2" fmla="*/ 1 w 214"/>
                <a:gd name="T3" fmla="*/ 0 h 118"/>
                <a:gd name="T4" fmla="*/ 1 w 214"/>
                <a:gd name="T5" fmla="*/ 0 h 118"/>
                <a:gd name="T6" fmla="*/ 1 w 214"/>
                <a:gd name="T7" fmla="*/ 1 h 118"/>
                <a:gd name="T8" fmla="*/ 0 w 214"/>
                <a:gd name="T9" fmla="*/ 1 h 118"/>
                <a:gd name="T10" fmla="*/ 0 w 214"/>
                <a:gd name="T11" fmla="*/ 1 h 118"/>
                <a:gd name="T12" fmla="*/ 0 w 214"/>
                <a:gd name="T13" fmla="*/ 0 h 118"/>
                <a:gd name="T14" fmla="*/ 0 w 214"/>
                <a:gd name="T15" fmla="*/ 0 h 118"/>
                <a:gd name="T16" fmla="*/ 0 w 214"/>
                <a:gd name="T17" fmla="*/ 0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4" h="118">
                  <a:moveTo>
                    <a:pt x="118" y="0"/>
                  </a:moveTo>
                  <a:lnTo>
                    <a:pt x="190" y="24"/>
                  </a:lnTo>
                  <a:lnTo>
                    <a:pt x="190" y="47"/>
                  </a:lnTo>
                  <a:lnTo>
                    <a:pt x="214" y="95"/>
                  </a:lnTo>
                  <a:lnTo>
                    <a:pt x="142" y="118"/>
                  </a:lnTo>
                  <a:lnTo>
                    <a:pt x="47" y="118"/>
                  </a:lnTo>
                  <a:lnTo>
                    <a:pt x="0" y="71"/>
                  </a:lnTo>
                  <a:lnTo>
                    <a:pt x="71" y="0"/>
                  </a:lnTo>
                  <a:lnTo>
                    <a:pt x="118"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1" name="Freeform 1128"/>
            <p:cNvSpPr>
              <a:spLocks/>
            </p:cNvSpPr>
            <p:nvPr/>
          </p:nvSpPr>
          <p:spPr bwMode="auto">
            <a:xfrm>
              <a:off x="2105" y="3038"/>
              <a:ext cx="66" cy="47"/>
            </a:xfrm>
            <a:custGeom>
              <a:avLst/>
              <a:gdLst>
                <a:gd name="T0" fmla="*/ 1 w 262"/>
                <a:gd name="T1" fmla="*/ 0 h 190"/>
                <a:gd name="T2" fmla="*/ 1 w 262"/>
                <a:gd name="T3" fmla="*/ 0 h 190"/>
                <a:gd name="T4" fmla="*/ 1 w 262"/>
                <a:gd name="T5" fmla="*/ 0 h 190"/>
                <a:gd name="T6" fmla="*/ 1 w 262"/>
                <a:gd name="T7" fmla="*/ 0 h 190"/>
                <a:gd name="T8" fmla="*/ 1 w 262"/>
                <a:gd name="T9" fmla="*/ 0 h 190"/>
                <a:gd name="T10" fmla="*/ 1 w 262"/>
                <a:gd name="T11" fmla="*/ 1 h 190"/>
                <a:gd name="T12" fmla="*/ 1 w 262"/>
                <a:gd name="T13" fmla="*/ 0 h 190"/>
                <a:gd name="T14" fmla="*/ 0 w 262"/>
                <a:gd name="T15" fmla="*/ 0 h 190"/>
                <a:gd name="T16" fmla="*/ 0 w 262"/>
                <a:gd name="T17" fmla="*/ 0 h 190"/>
                <a:gd name="T18" fmla="*/ 0 w 262"/>
                <a:gd name="T19" fmla="*/ 0 h 190"/>
                <a:gd name="T20" fmla="*/ 0 w 262"/>
                <a:gd name="T21" fmla="*/ 0 h 190"/>
                <a:gd name="T22" fmla="*/ 0 w 262"/>
                <a:gd name="T23" fmla="*/ 0 h 190"/>
                <a:gd name="T24" fmla="*/ 0 w 262"/>
                <a:gd name="T25" fmla="*/ 0 h 190"/>
                <a:gd name="T26" fmla="*/ 1 w 262"/>
                <a:gd name="T27" fmla="*/ 0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2" h="190">
                  <a:moveTo>
                    <a:pt x="119" y="0"/>
                  </a:moveTo>
                  <a:lnTo>
                    <a:pt x="167" y="72"/>
                  </a:lnTo>
                  <a:lnTo>
                    <a:pt x="190" y="95"/>
                  </a:lnTo>
                  <a:lnTo>
                    <a:pt x="238" y="95"/>
                  </a:lnTo>
                  <a:lnTo>
                    <a:pt x="238" y="166"/>
                  </a:lnTo>
                  <a:lnTo>
                    <a:pt x="262" y="190"/>
                  </a:lnTo>
                  <a:lnTo>
                    <a:pt x="96" y="166"/>
                  </a:lnTo>
                  <a:lnTo>
                    <a:pt x="48" y="166"/>
                  </a:lnTo>
                  <a:lnTo>
                    <a:pt x="48" y="118"/>
                  </a:lnTo>
                  <a:lnTo>
                    <a:pt x="0" y="47"/>
                  </a:lnTo>
                  <a:lnTo>
                    <a:pt x="24" y="47"/>
                  </a:lnTo>
                  <a:lnTo>
                    <a:pt x="48" y="47"/>
                  </a:lnTo>
                  <a:lnTo>
                    <a:pt x="71" y="47"/>
                  </a:lnTo>
                  <a:lnTo>
                    <a:pt x="119" y="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2" name="Freeform 1129"/>
            <p:cNvSpPr>
              <a:spLocks/>
            </p:cNvSpPr>
            <p:nvPr/>
          </p:nvSpPr>
          <p:spPr bwMode="auto">
            <a:xfrm>
              <a:off x="2105" y="3038"/>
              <a:ext cx="66" cy="47"/>
            </a:xfrm>
            <a:custGeom>
              <a:avLst/>
              <a:gdLst>
                <a:gd name="T0" fmla="*/ 1 w 262"/>
                <a:gd name="T1" fmla="*/ 0 h 190"/>
                <a:gd name="T2" fmla="*/ 1 w 262"/>
                <a:gd name="T3" fmla="*/ 0 h 190"/>
                <a:gd name="T4" fmla="*/ 1 w 262"/>
                <a:gd name="T5" fmla="*/ 0 h 190"/>
                <a:gd name="T6" fmla="*/ 1 w 262"/>
                <a:gd name="T7" fmla="*/ 0 h 190"/>
                <a:gd name="T8" fmla="*/ 1 w 262"/>
                <a:gd name="T9" fmla="*/ 0 h 190"/>
                <a:gd name="T10" fmla="*/ 1 w 262"/>
                <a:gd name="T11" fmla="*/ 1 h 190"/>
                <a:gd name="T12" fmla="*/ 1 w 262"/>
                <a:gd name="T13" fmla="*/ 0 h 190"/>
                <a:gd name="T14" fmla="*/ 0 w 262"/>
                <a:gd name="T15" fmla="*/ 0 h 190"/>
                <a:gd name="T16" fmla="*/ 0 w 262"/>
                <a:gd name="T17" fmla="*/ 0 h 190"/>
                <a:gd name="T18" fmla="*/ 0 w 262"/>
                <a:gd name="T19" fmla="*/ 0 h 190"/>
                <a:gd name="T20" fmla="*/ 0 w 262"/>
                <a:gd name="T21" fmla="*/ 0 h 190"/>
                <a:gd name="T22" fmla="*/ 0 w 262"/>
                <a:gd name="T23" fmla="*/ 0 h 190"/>
                <a:gd name="T24" fmla="*/ 0 w 262"/>
                <a:gd name="T25" fmla="*/ 0 h 190"/>
                <a:gd name="T26" fmla="*/ 1 w 262"/>
                <a:gd name="T27" fmla="*/ 0 h 1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62" h="190">
                  <a:moveTo>
                    <a:pt x="119" y="0"/>
                  </a:moveTo>
                  <a:lnTo>
                    <a:pt x="167" y="72"/>
                  </a:lnTo>
                  <a:lnTo>
                    <a:pt x="190" y="95"/>
                  </a:lnTo>
                  <a:lnTo>
                    <a:pt x="238" y="95"/>
                  </a:lnTo>
                  <a:lnTo>
                    <a:pt x="238" y="166"/>
                  </a:lnTo>
                  <a:lnTo>
                    <a:pt x="262" y="190"/>
                  </a:lnTo>
                  <a:lnTo>
                    <a:pt x="96" y="166"/>
                  </a:lnTo>
                  <a:lnTo>
                    <a:pt x="48" y="166"/>
                  </a:lnTo>
                  <a:lnTo>
                    <a:pt x="48" y="118"/>
                  </a:lnTo>
                  <a:lnTo>
                    <a:pt x="0" y="47"/>
                  </a:lnTo>
                  <a:lnTo>
                    <a:pt x="24" y="47"/>
                  </a:lnTo>
                  <a:lnTo>
                    <a:pt x="48" y="47"/>
                  </a:lnTo>
                  <a:lnTo>
                    <a:pt x="71" y="47"/>
                  </a:lnTo>
                  <a:lnTo>
                    <a:pt x="119"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3" name="Freeform 1130"/>
            <p:cNvSpPr>
              <a:spLocks/>
            </p:cNvSpPr>
            <p:nvPr/>
          </p:nvSpPr>
          <p:spPr bwMode="auto">
            <a:xfrm>
              <a:off x="2260" y="3103"/>
              <a:ext cx="65" cy="42"/>
            </a:xfrm>
            <a:custGeom>
              <a:avLst/>
              <a:gdLst>
                <a:gd name="T0" fmla="*/ 0 w 261"/>
                <a:gd name="T1" fmla="*/ 0 h 167"/>
                <a:gd name="T2" fmla="*/ 0 w 261"/>
                <a:gd name="T3" fmla="*/ 0 h 167"/>
                <a:gd name="T4" fmla="*/ 1 w 261"/>
                <a:gd name="T5" fmla="*/ 0 h 167"/>
                <a:gd name="T6" fmla="*/ 1 w 261"/>
                <a:gd name="T7" fmla="*/ 0 h 167"/>
                <a:gd name="T8" fmla="*/ 1 w 261"/>
                <a:gd name="T9" fmla="*/ 1 h 167"/>
                <a:gd name="T10" fmla="*/ 1 w 261"/>
                <a:gd name="T11" fmla="*/ 1 h 167"/>
                <a:gd name="T12" fmla="*/ 1 w 261"/>
                <a:gd name="T13" fmla="*/ 1 h 167"/>
                <a:gd name="T14" fmla="*/ 0 w 261"/>
                <a:gd name="T15" fmla="*/ 1 h 167"/>
                <a:gd name="T16" fmla="*/ 0 w 261"/>
                <a:gd name="T17" fmla="*/ 1 h 167"/>
                <a:gd name="T18" fmla="*/ 0 w 261"/>
                <a:gd name="T19" fmla="*/ 0 h 167"/>
                <a:gd name="T20" fmla="*/ 0 w 261"/>
                <a:gd name="T21" fmla="*/ 0 h 167"/>
                <a:gd name="T22" fmla="*/ 0 w 261"/>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1" h="167">
                  <a:moveTo>
                    <a:pt x="47" y="0"/>
                  </a:moveTo>
                  <a:lnTo>
                    <a:pt x="119" y="48"/>
                  </a:lnTo>
                  <a:lnTo>
                    <a:pt x="190" y="48"/>
                  </a:lnTo>
                  <a:lnTo>
                    <a:pt x="213" y="71"/>
                  </a:lnTo>
                  <a:lnTo>
                    <a:pt x="261" y="119"/>
                  </a:lnTo>
                  <a:lnTo>
                    <a:pt x="238" y="142"/>
                  </a:lnTo>
                  <a:lnTo>
                    <a:pt x="190" y="142"/>
                  </a:lnTo>
                  <a:lnTo>
                    <a:pt x="95" y="167"/>
                  </a:lnTo>
                  <a:lnTo>
                    <a:pt x="95" y="119"/>
                  </a:lnTo>
                  <a:lnTo>
                    <a:pt x="0" y="71"/>
                  </a:lnTo>
                  <a:lnTo>
                    <a:pt x="24" y="0"/>
                  </a:lnTo>
                  <a:lnTo>
                    <a:pt x="47" y="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4" name="Freeform 1131"/>
            <p:cNvSpPr>
              <a:spLocks/>
            </p:cNvSpPr>
            <p:nvPr/>
          </p:nvSpPr>
          <p:spPr bwMode="auto">
            <a:xfrm>
              <a:off x="2260" y="3103"/>
              <a:ext cx="65" cy="42"/>
            </a:xfrm>
            <a:custGeom>
              <a:avLst/>
              <a:gdLst>
                <a:gd name="T0" fmla="*/ 0 w 261"/>
                <a:gd name="T1" fmla="*/ 0 h 167"/>
                <a:gd name="T2" fmla="*/ 0 w 261"/>
                <a:gd name="T3" fmla="*/ 0 h 167"/>
                <a:gd name="T4" fmla="*/ 1 w 261"/>
                <a:gd name="T5" fmla="*/ 0 h 167"/>
                <a:gd name="T6" fmla="*/ 1 w 261"/>
                <a:gd name="T7" fmla="*/ 0 h 167"/>
                <a:gd name="T8" fmla="*/ 1 w 261"/>
                <a:gd name="T9" fmla="*/ 1 h 167"/>
                <a:gd name="T10" fmla="*/ 1 w 261"/>
                <a:gd name="T11" fmla="*/ 1 h 167"/>
                <a:gd name="T12" fmla="*/ 1 w 261"/>
                <a:gd name="T13" fmla="*/ 1 h 167"/>
                <a:gd name="T14" fmla="*/ 0 w 261"/>
                <a:gd name="T15" fmla="*/ 1 h 167"/>
                <a:gd name="T16" fmla="*/ 0 w 261"/>
                <a:gd name="T17" fmla="*/ 1 h 167"/>
                <a:gd name="T18" fmla="*/ 0 w 261"/>
                <a:gd name="T19" fmla="*/ 0 h 167"/>
                <a:gd name="T20" fmla="*/ 0 w 261"/>
                <a:gd name="T21" fmla="*/ 0 h 167"/>
                <a:gd name="T22" fmla="*/ 0 w 261"/>
                <a:gd name="T23" fmla="*/ 0 h 16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1" h="167">
                  <a:moveTo>
                    <a:pt x="47" y="0"/>
                  </a:moveTo>
                  <a:lnTo>
                    <a:pt x="119" y="48"/>
                  </a:lnTo>
                  <a:lnTo>
                    <a:pt x="190" y="48"/>
                  </a:lnTo>
                  <a:lnTo>
                    <a:pt x="213" y="71"/>
                  </a:lnTo>
                  <a:lnTo>
                    <a:pt x="261" y="119"/>
                  </a:lnTo>
                  <a:lnTo>
                    <a:pt x="238" y="142"/>
                  </a:lnTo>
                  <a:lnTo>
                    <a:pt x="190" y="142"/>
                  </a:lnTo>
                  <a:lnTo>
                    <a:pt x="95" y="167"/>
                  </a:lnTo>
                  <a:lnTo>
                    <a:pt x="95" y="119"/>
                  </a:lnTo>
                  <a:lnTo>
                    <a:pt x="0" y="71"/>
                  </a:lnTo>
                  <a:lnTo>
                    <a:pt x="24" y="0"/>
                  </a:lnTo>
                  <a:lnTo>
                    <a:pt x="47"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5" name="Freeform 1132"/>
            <p:cNvSpPr>
              <a:spLocks/>
            </p:cNvSpPr>
            <p:nvPr/>
          </p:nvSpPr>
          <p:spPr bwMode="auto">
            <a:xfrm>
              <a:off x="2224" y="3121"/>
              <a:ext cx="24" cy="18"/>
            </a:xfrm>
            <a:custGeom>
              <a:avLst/>
              <a:gdLst>
                <a:gd name="T0" fmla="*/ 0 w 96"/>
                <a:gd name="T1" fmla="*/ 0 h 71"/>
                <a:gd name="T2" fmla="*/ 0 w 96"/>
                <a:gd name="T3" fmla="*/ 0 h 71"/>
                <a:gd name="T4" fmla="*/ 1 w 96"/>
                <a:gd name="T5" fmla="*/ 0 h 71"/>
                <a:gd name="T6" fmla="*/ 0 w 96"/>
                <a:gd name="T7" fmla="*/ 0 h 71"/>
                <a:gd name="T8" fmla="*/ 0 w 96"/>
                <a:gd name="T9" fmla="*/ 0 h 71"/>
                <a:gd name="T10" fmla="*/ 0 w 96"/>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1">
                  <a:moveTo>
                    <a:pt x="0" y="0"/>
                  </a:moveTo>
                  <a:lnTo>
                    <a:pt x="71" y="0"/>
                  </a:lnTo>
                  <a:lnTo>
                    <a:pt x="96" y="48"/>
                  </a:lnTo>
                  <a:lnTo>
                    <a:pt x="25" y="71"/>
                  </a:lnTo>
                  <a:lnTo>
                    <a:pt x="25" y="25"/>
                  </a:lnTo>
                  <a:lnTo>
                    <a:pt x="0" y="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6" name="Freeform 1133"/>
            <p:cNvSpPr>
              <a:spLocks/>
            </p:cNvSpPr>
            <p:nvPr/>
          </p:nvSpPr>
          <p:spPr bwMode="auto">
            <a:xfrm>
              <a:off x="2224" y="3121"/>
              <a:ext cx="24" cy="18"/>
            </a:xfrm>
            <a:custGeom>
              <a:avLst/>
              <a:gdLst>
                <a:gd name="T0" fmla="*/ 0 w 96"/>
                <a:gd name="T1" fmla="*/ 0 h 71"/>
                <a:gd name="T2" fmla="*/ 0 w 96"/>
                <a:gd name="T3" fmla="*/ 0 h 71"/>
                <a:gd name="T4" fmla="*/ 1 w 96"/>
                <a:gd name="T5" fmla="*/ 0 h 71"/>
                <a:gd name="T6" fmla="*/ 0 w 96"/>
                <a:gd name="T7" fmla="*/ 0 h 71"/>
                <a:gd name="T8" fmla="*/ 0 w 96"/>
                <a:gd name="T9" fmla="*/ 0 h 71"/>
                <a:gd name="T10" fmla="*/ 0 w 96"/>
                <a:gd name="T11" fmla="*/ 0 h 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6" h="71">
                  <a:moveTo>
                    <a:pt x="0" y="0"/>
                  </a:moveTo>
                  <a:lnTo>
                    <a:pt x="71" y="0"/>
                  </a:lnTo>
                  <a:lnTo>
                    <a:pt x="96" y="48"/>
                  </a:lnTo>
                  <a:lnTo>
                    <a:pt x="25" y="71"/>
                  </a:lnTo>
                  <a:lnTo>
                    <a:pt x="25" y="25"/>
                  </a:lnTo>
                  <a:lnTo>
                    <a:pt x="0"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7" name="Freeform 1134"/>
            <p:cNvSpPr>
              <a:spLocks/>
            </p:cNvSpPr>
            <p:nvPr/>
          </p:nvSpPr>
          <p:spPr bwMode="auto">
            <a:xfrm>
              <a:off x="2313" y="3180"/>
              <a:ext cx="125" cy="137"/>
            </a:xfrm>
            <a:custGeom>
              <a:avLst/>
              <a:gdLst>
                <a:gd name="T0" fmla="*/ 1 w 500"/>
                <a:gd name="T1" fmla="*/ 0 h 547"/>
                <a:gd name="T2" fmla="*/ 1 w 500"/>
                <a:gd name="T3" fmla="*/ 0 h 547"/>
                <a:gd name="T4" fmla="*/ 1 w 500"/>
                <a:gd name="T5" fmla="*/ 0 h 547"/>
                <a:gd name="T6" fmla="*/ 2 w 500"/>
                <a:gd name="T7" fmla="*/ 1 h 547"/>
                <a:gd name="T8" fmla="*/ 2 w 500"/>
                <a:gd name="T9" fmla="*/ 1 h 547"/>
                <a:gd name="T10" fmla="*/ 2 w 500"/>
                <a:gd name="T11" fmla="*/ 1 h 547"/>
                <a:gd name="T12" fmla="*/ 2 w 500"/>
                <a:gd name="T13" fmla="*/ 1 h 547"/>
                <a:gd name="T14" fmla="*/ 2 w 500"/>
                <a:gd name="T15" fmla="*/ 1 h 547"/>
                <a:gd name="T16" fmla="*/ 2 w 500"/>
                <a:gd name="T17" fmla="*/ 2 h 547"/>
                <a:gd name="T18" fmla="*/ 1 w 500"/>
                <a:gd name="T19" fmla="*/ 2 h 547"/>
                <a:gd name="T20" fmla="*/ 1 w 500"/>
                <a:gd name="T21" fmla="*/ 2 h 547"/>
                <a:gd name="T22" fmla="*/ 1 w 500"/>
                <a:gd name="T23" fmla="*/ 2 h 547"/>
                <a:gd name="T24" fmla="*/ 0 w 500"/>
                <a:gd name="T25" fmla="*/ 2 h 547"/>
                <a:gd name="T26" fmla="*/ 0 w 500"/>
                <a:gd name="T27" fmla="*/ 2 h 547"/>
                <a:gd name="T28" fmla="*/ 0 w 500"/>
                <a:gd name="T29" fmla="*/ 1 h 547"/>
                <a:gd name="T30" fmla="*/ 0 w 500"/>
                <a:gd name="T31" fmla="*/ 1 h 547"/>
                <a:gd name="T32" fmla="*/ 0 w 500"/>
                <a:gd name="T33" fmla="*/ 1 h 547"/>
                <a:gd name="T34" fmla="*/ 1 w 500"/>
                <a:gd name="T35" fmla="*/ 1 h 547"/>
                <a:gd name="T36" fmla="*/ 0 w 500"/>
                <a:gd name="T37" fmla="*/ 0 h 547"/>
                <a:gd name="T38" fmla="*/ 1 w 500"/>
                <a:gd name="T39" fmla="*/ 0 h 547"/>
                <a:gd name="T40" fmla="*/ 1 w 500"/>
                <a:gd name="T41" fmla="*/ 0 h 5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0" h="547">
                  <a:moveTo>
                    <a:pt x="96" y="0"/>
                  </a:moveTo>
                  <a:lnTo>
                    <a:pt x="238" y="71"/>
                  </a:lnTo>
                  <a:lnTo>
                    <a:pt x="262" y="71"/>
                  </a:lnTo>
                  <a:lnTo>
                    <a:pt x="404" y="166"/>
                  </a:lnTo>
                  <a:lnTo>
                    <a:pt x="429" y="237"/>
                  </a:lnTo>
                  <a:lnTo>
                    <a:pt x="475" y="285"/>
                  </a:lnTo>
                  <a:lnTo>
                    <a:pt x="500" y="308"/>
                  </a:lnTo>
                  <a:lnTo>
                    <a:pt x="500" y="333"/>
                  </a:lnTo>
                  <a:lnTo>
                    <a:pt x="452" y="404"/>
                  </a:lnTo>
                  <a:lnTo>
                    <a:pt x="333" y="404"/>
                  </a:lnTo>
                  <a:lnTo>
                    <a:pt x="238" y="475"/>
                  </a:lnTo>
                  <a:lnTo>
                    <a:pt x="215" y="547"/>
                  </a:lnTo>
                  <a:lnTo>
                    <a:pt x="73" y="475"/>
                  </a:lnTo>
                  <a:lnTo>
                    <a:pt x="73" y="404"/>
                  </a:lnTo>
                  <a:lnTo>
                    <a:pt x="73" y="333"/>
                  </a:lnTo>
                  <a:lnTo>
                    <a:pt x="0" y="237"/>
                  </a:lnTo>
                  <a:lnTo>
                    <a:pt x="25" y="214"/>
                  </a:lnTo>
                  <a:lnTo>
                    <a:pt x="119" y="119"/>
                  </a:lnTo>
                  <a:lnTo>
                    <a:pt x="73" y="24"/>
                  </a:lnTo>
                  <a:lnTo>
                    <a:pt x="96" y="24"/>
                  </a:lnTo>
                  <a:lnTo>
                    <a:pt x="96" y="0"/>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8" name="Freeform 1135"/>
            <p:cNvSpPr>
              <a:spLocks/>
            </p:cNvSpPr>
            <p:nvPr/>
          </p:nvSpPr>
          <p:spPr bwMode="auto">
            <a:xfrm>
              <a:off x="2313" y="3180"/>
              <a:ext cx="125" cy="137"/>
            </a:xfrm>
            <a:custGeom>
              <a:avLst/>
              <a:gdLst>
                <a:gd name="T0" fmla="*/ 1 w 500"/>
                <a:gd name="T1" fmla="*/ 0 h 547"/>
                <a:gd name="T2" fmla="*/ 1 w 500"/>
                <a:gd name="T3" fmla="*/ 0 h 547"/>
                <a:gd name="T4" fmla="*/ 1 w 500"/>
                <a:gd name="T5" fmla="*/ 0 h 547"/>
                <a:gd name="T6" fmla="*/ 2 w 500"/>
                <a:gd name="T7" fmla="*/ 1 h 547"/>
                <a:gd name="T8" fmla="*/ 2 w 500"/>
                <a:gd name="T9" fmla="*/ 1 h 547"/>
                <a:gd name="T10" fmla="*/ 2 w 500"/>
                <a:gd name="T11" fmla="*/ 1 h 547"/>
                <a:gd name="T12" fmla="*/ 2 w 500"/>
                <a:gd name="T13" fmla="*/ 1 h 547"/>
                <a:gd name="T14" fmla="*/ 2 w 500"/>
                <a:gd name="T15" fmla="*/ 1 h 547"/>
                <a:gd name="T16" fmla="*/ 2 w 500"/>
                <a:gd name="T17" fmla="*/ 2 h 547"/>
                <a:gd name="T18" fmla="*/ 1 w 500"/>
                <a:gd name="T19" fmla="*/ 2 h 547"/>
                <a:gd name="T20" fmla="*/ 1 w 500"/>
                <a:gd name="T21" fmla="*/ 2 h 547"/>
                <a:gd name="T22" fmla="*/ 1 w 500"/>
                <a:gd name="T23" fmla="*/ 2 h 547"/>
                <a:gd name="T24" fmla="*/ 0 w 500"/>
                <a:gd name="T25" fmla="*/ 2 h 547"/>
                <a:gd name="T26" fmla="*/ 0 w 500"/>
                <a:gd name="T27" fmla="*/ 2 h 547"/>
                <a:gd name="T28" fmla="*/ 0 w 500"/>
                <a:gd name="T29" fmla="*/ 1 h 547"/>
                <a:gd name="T30" fmla="*/ 0 w 500"/>
                <a:gd name="T31" fmla="*/ 1 h 547"/>
                <a:gd name="T32" fmla="*/ 0 w 500"/>
                <a:gd name="T33" fmla="*/ 1 h 547"/>
                <a:gd name="T34" fmla="*/ 1 w 500"/>
                <a:gd name="T35" fmla="*/ 1 h 547"/>
                <a:gd name="T36" fmla="*/ 0 w 500"/>
                <a:gd name="T37" fmla="*/ 0 h 547"/>
                <a:gd name="T38" fmla="*/ 1 w 500"/>
                <a:gd name="T39" fmla="*/ 0 h 547"/>
                <a:gd name="T40" fmla="*/ 1 w 500"/>
                <a:gd name="T41" fmla="*/ 0 h 54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0" h="547">
                  <a:moveTo>
                    <a:pt x="96" y="0"/>
                  </a:moveTo>
                  <a:lnTo>
                    <a:pt x="238" y="71"/>
                  </a:lnTo>
                  <a:lnTo>
                    <a:pt x="262" y="71"/>
                  </a:lnTo>
                  <a:lnTo>
                    <a:pt x="404" y="166"/>
                  </a:lnTo>
                  <a:lnTo>
                    <a:pt x="429" y="237"/>
                  </a:lnTo>
                  <a:lnTo>
                    <a:pt x="475" y="285"/>
                  </a:lnTo>
                  <a:lnTo>
                    <a:pt x="500" y="308"/>
                  </a:lnTo>
                  <a:lnTo>
                    <a:pt x="500" y="333"/>
                  </a:lnTo>
                  <a:lnTo>
                    <a:pt x="452" y="404"/>
                  </a:lnTo>
                  <a:lnTo>
                    <a:pt x="333" y="404"/>
                  </a:lnTo>
                  <a:lnTo>
                    <a:pt x="238" y="475"/>
                  </a:lnTo>
                  <a:lnTo>
                    <a:pt x="215" y="547"/>
                  </a:lnTo>
                  <a:lnTo>
                    <a:pt x="73" y="475"/>
                  </a:lnTo>
                  <a:lnTo>
                    <a:pt x="73" y="404"/>
                  </a:lnTo>
                  <a:lnTo>
                    <a:pt x="73" y="333"/>
                  </a:lnTo>
                  <a:lnTo>
                    <a:pt x="0" y="237"/>
                  </a:lnTo>
                  <a:lnTo>
                    <a:pt x="25" y="214"/>
                  </a:lnTo>
                  <a:lnTo>
                    <a:pt x="119" y="119"/>
                  </a:lnTo>
                  <a:lnTo>
                    <a:pt x="73" y="24"/>
                  </a:lnTo>
                  <a:lnTo>
                    <a:pt x="96" y="24"/>
                  </a:lnTo>
                  <a:lnTo>
                    <a:pt x="96" y="0"/>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09" name="Freeform 1136"/>
            <p:cNvSpPr>
              <a:spLocks/>
            </p:cNvSpPr>
            <p:nvPr/>
          </p:nvSpPr>
          <p:spPr bwMode="auto">
            <a:xfrm>
              <a:off x="1909" y="3020"/>
              <a:ext cx="18" cy="18"/>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w 71"/>
                <a:gd name="T13" fmla="*/ 0 h 72"/>
                <a:gd name="T14" fmla="*/ 0 w 71"/>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72">
                  <a:moveTo>
                    <a:pt x="23" y="25"/>
                  </a:moveTo>
                  <a:lnTo>
                    <a:pt x="0" y="72"/>
                  </a:lnTo>
                  <a:lnTo>
                    <a:pt x="47" y="48"/>
                  </a:lnTo>
                  <a:lnTo>
                    <a:pt x="71" y="0"/>
                  </a:lnTo>
                  <a:lnTo>
                    <a:pt x="47" y="0"/>
                  </a:lnTo>
                  <a:lnTo>
                    <a:pt x="23" y="25"/>
                  </a:lnTo>
                  <a:lnTo>
                    <a:pt x="0" y="72"/>
                  </a:lnTo>
                  <a:lnTo>
                    <a:pt x="23" y="25"/>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10" name="Freeform 1137"/>
            <p:cNvSpPr>
              <a:spLocks/>
            </p:cNvSpPr>
            <p:nvPr/>
          </p:nvSpPr>
          <p:spPr bwMode="auto">
            <a:xfrm>
              <a:off x="1909" y="3020"/>
              <a:ext cx="18" cy="18"/>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w 71"/>
                <a:gd name="T13" fmla="*/ 0 h 72"/>
                <a:gd name="T14" fmla="*/ 0 w 71"/>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72">
                  <a:moveTo>
                    <a:pt x="23" y="25"/>
                  </a:moveTo>
                  <a:lnTo>
                    <a:pt x="0" y="72"/>
                  </a:lnTo>
                  <a:lnTo>
                    <a:pt x="47" y="48"/>
                  </a:lnTo>
                  <a:lnTo>
                    <a:pt x="71" y="0"/>
                  </a:lnTo>
                  <a:lnTo>
                    <a:pt x="47" y="0"/>
                  </a:lnTo>
                  <a:lnTo>
                    <a:pt x="23" y="25"/>
                  </a:lnTo>
                  <a:lnTo>
                    <a:pt x="0" y="72"/>
                  </a:lnTo>
                  <a:lnTo>
                    <a:pt x="23" y="25"/>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11" name="Freeform 1138"/>
            <p:cNvSpPr>
              <a:spLocks/>
            </p:cNvSpPr>
            <p:nvPr/>
          </p:nvSpPr>
          <p:spPr bwMode="auto">
            <a:xfrm>
              <a:off x="1909" y="3020"/>
              <a:ext cx="18" cy="18"/>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w 71"/>
                <a:gd name="T13" fmla="*/ 0 h 72"/>
                <a:gd name="T14" fmla="*/ 0 w 71"/>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72">
                  <a:moveTo>
                    <a:pt x="23" y="25"/>
                  </a:moveTo>
                  <a:lnTo>
                    <a:pt x="0" y="72"/>
                  </a:lnTo>
                  <a:lnTo>
                    <a:pt x="47" y="48"/>
                  </a:lnTo>
                  <a:lnTo>
                    <a:pt x="71" y="0"/>
                  </a:lnTo>
                  <a:lnTo>
                    <a:pt x="47" y="0"/>
                  </a:lnTo>
                  <a:lnTo>
                    <a:pt x="23" y="25"/>
                  </a:lnTo>
                  <a:lnTo>
                    <a:pt x="0" y="72"/>
                  </a:lnTo>
                  <a:lnTo>
                    <a:pt x="23" y="25"/>
                  </a:lnTo>
                  <a:close/>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12" name="Freeform 1139"/>
            <p:cNvSpPr>
              <a:spLocks/>
            </p:cNvSpPr>
            <p:nvPr/>
          </p:nvSpPr>
          <p:spPr bwMode="auto">
            <a:xfrm>
              <a:off x="1909" y="3020"/>
              <a:ext cx="18" cy="18"/>
            </a:xfrm>
            <a:custGeom>
              <a:avLst/>
              <a:gdLst>
                <a:gd name="T0" fmla="*/ 0 w 71"/>
                <a:gd name="T1" fmla="*/ 0 h 72"/>
                <a:gd name="T2" fmla="*/ 0 w 71"/>
                <a:gd name="T3" fmla="*/ 0 h 72"/>
                <a:gd name="T4" fmla="*/ 0 w 71"/>
                <a:gd name="T5" fmla="*/ 0 h 72"/>
                <a:gd name="T6" fmla="*/ 0 w 71"/>
                <a:gd name="T7" fmla="*/ 0 h 72"/>
                <a:gd name="T8" fmla="*/ 0 w 71"/>
                <a:gd name="T9" fmla="*/ 0 h 72"/>
                <a:gd name="T10" fmla="*/ 0 w 71"/>
                <a:gd name="T11" fmla="*/ 0 h 72"/>
                <a:gd name="T12" fmla="*/ 0 w 71"/>
                <a:gd name="T13" fmla="*/ 0 h 72"/>
                <a:gd name="T14" fmla="*/ 0 w 71"/>
                <a:gd name="T15" fmla="*/ 0 h 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 h="72">
                  <a:moveTo>
                    <a:pt x="23" y="25"/>
                  </a:moveTo>
                  <a:lnTo>
                    <a:pt x="0" y="72"/>
                  </a:lnTo>
                  <a:lnTo>
                    <a:pt x="47" y="48"/>
                  </a:lnTo>
                  <a:lnTo>
                    <a:pt x="71" y="0"/>
                  </a:lnTo>
                  <a:lnTo>
                    <a:pt x="47" y="0"/>
                  </a:lnTo>
                  <a:lnTo>
                    <a:pt x="23" y="25"/>
                  </a:lnTo>
                  <a:lnTo>
                    <a:pt x="0" y="72"/>
                  </a:lnTo>
                  <a:lnTo>
                    <a:pt x="23" y="25"/>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13" name="Freeform 1140"/>
            <p:cNvSpPr>
              <a:spLocks/>
            </p:cNvSpPr>
            <p:nvPr/>
          </p:nvSpPr>
          <p:spPr bwMode="auto">
            <a:xfrm>
              <a:off x="813" y="2843"/>
              <a:ext cx="47" cy="47"/>
            </a:xfrm>
            <a:custGeom>
              <a:avLst/>
              <a:gdLst>
                <a:gd name="T0" fmla="*/ 0 w 187"/>
                <a:gd name="T1" fmla="*/ 0 h 188"/>
                <a:gd name="T2" fmla="*/ 1 w 187"/>
                <a:gd name="T3" fmla="*/ 0 h 188"/>
                <a:gd name="T4" fmla="*/ 1 w 187"/>
                <a:gd name="T5" fmla="*/ 1 h 188"/>
                <a:gd name="T6" fmla="*/ 0 w 187"/>
                <a:gd name="T7" fmla="*/ 0 h 188"/>
                <a:gd name="T8" fmla="*/ 0 w 187"/>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188">
                  <a:moveTo>
                    <a:pt x="37" y="0"/>
                  </a:moveTo>
                  <a:lnTo>
                    <a:pt x="187" y="76"/>
                  </a:lnTo>
                  <a:lnTo>
                    <a:pt x="187" y="188"/>
                  </a:lnTo>
                  <a:lnTo>
                    <a:pt x="0" y="38"/>
                  </a:lnTo>
                  <a:lnTo>
                    <a:pt x="37" y="0"/>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514" name="Freeform 1141"/>
            <p:cNvSpPr>
              <a:spLocks/>
            </p:cNvSpPr>
            <p:nvPr/>
          </p:nvSpPr>
          <p:spPr bwMode="auto">
            <a:xfrm>
              <a:off x="813" y="2843"/>
              <a:ext cx="47" cy="47"/>
            </a:xfrm>
            <a:custGeom>
              <a:avLst/>
              <a:gdLst>
                <a:gd name="T0" fmla="*/ 0 w 187"/>
                <a:gd name="T1" fmla="*/ 0 h 188"/>
                <a:gd name="T2" fmla="*/ 1 w 187"/>
                <a:gd name="T3" fmla="*/ 0 h 188"/>
                <a:gd name="T4" fmla="*/ 1 w 187"/>
                <a:gd name="T5" fmla="*/ 1 h 188"/>
                <a:gd name="T6" fmla="*/ 0 w 187"/>
                <a:gd name="T7" fmla="*/ 0 h 188"/>
                <a:gd name="T8" fmla="*/ 0 w 187"/>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7" h="188">
                  <a:moveTo>
                    <a:pt x="37" y="0"/>
                  </a:moveTo>
                  <a:lnTo>
                    <a:pt x="187" y="76"/>
                  </a:lnTo>
                  <a:lnTo>
                    <a:pt x="187" y="188"/>
                  </a:lnTo>
                  <a:lnTo>
                    <a:pt x="0" y="38"/>
                  </a:lnTo>
                  <a:lnTo>
                    <a:pt x="37" y="0"/>
                  </a:lnTo>
                </a:path>
              </a:pathLst>
            </a:custGeom>
            <a:noFill/>
            <a:ln w="9525" cap="flat" cmpd="sng">
              <a:solidFill>
                <a:schemeClr val="tx1"/>
              </a:solidFill>
              <a:prstDash val="solid"/>
              <a:round/>
              <a:headEnd/>
              <a:tailEnd/>
            </a:ln>
            <a:effectLst/>
          </p:spPr>
          <p:txBody>
            <a:bodyPr wrap="none" anchor="ctr"/>
            <a:lstStyle/>
            <a:p>
              <a:endParaRPr lang="en-US"/>
            </a:p>
          </p:txBody>
        </p:sp>
        <p:sp>
          <p:nvSpPr>
            <p:cNvPr id="16515" name="Freeform 1142"/>
            <p:cNvSpPr>
              <a:spLocks/>
            </p:cNvSpPr>
            <p:nvPr/>
          </p:nvSpPr>
          <p:spPr bwMode="auto">
            <a:xfrm>
              <a:off x="879" y="2580"/>
              <a:ext cx="836" cy="686"/>
            </a:xfrm>
            <a:custGeom>
              <a:avLst/>
              <a:gdLst>
                <a:gd name="T0" fmla="*/ 5 w 3347"/>
                <a:gd name="T1" fmla="*/ 8 h 2745"/>
                <a:gd name="T2" fmla="*/ 6 w 3347"/>
                <a:gd name="T3" fmla="*/ 7 h 2745"/>
                <a:gd name="T4" fmla="*/ 6 w 3347"/>
                <a:gd name="T5" fmla="*/ 7 h 2745"/>
                <a:gd name="T6" fmla="*/ 7 w 3347"/>
                <a:gd name="T7" fmla="*/ 7 h 2745"/>
                <a:gd name="T8" fmla="*/ 7 w 3347"/>
                <a:gd name="T9" fmla="*/ 7 h 2745"/>
                <a:gd name="T10" fmla="*/ 9 w 3347"/>
                <a:gd name="T11" fmla="*/ 7 h 2745"/>
                <a:gd name="T12" fmla="*/ 11 w 3347"/>
                <a:gd name="T13" fmla="*/ 8 h 2745"/>
                <a:gd name="T14" fmla="*/ 11 w 3347"/>
                <a:gd name="T15" fmla="*/ 7 h 2745"/>
                <a:gd name="T16" fmla="*/ 12 w 3347"/>
                <a:gd name="T17" fmla="*/ 9 h 2745"/>
                <a:gd name="T18" fmla="*/ 13 w 3347"/>
                <a:gd name="T19" fmla="*/ 9 h 2745"/>
                <a:gd name="T20" fmla="*/ 11 w 3347"/>
                <a:gd name="T21" fmla="*/ 8 h 2745"/>
                <a:gd name="T22" fmla="*/ 10 w 3347"/>
                <a:gd name="T23" fmla="*/ 7 h 2745"/>
                <a:gd name="T24" fmla="*/ 9 w 3347"/>
                <a:gd name="T25" fmla="*/ 7 h 2745"/>
                <a:gd name="T26" fmla="*/ 9 w 3347"/>
                <a:gd name="T27" fmla="*/ 7 h 2745"/>
                <a:gd name="T28" fmla="*/ 7 w 3347"/>
                <a:gd name="T29" fmla="*/ 1 h 2745"/>
                <a:gd name="T30" fmla="*/ 6 w 3347"/>
                <a:gd name="T31" fmla="*/ 1 h 2745"/>
                <a:gd name="T32" fmla="*/ 4 w 3347"/>
                <a:gd name="T33" fmla="*/ 0 h 2745"/>
                <a:gd name="T34" fmla="*/ 4 w 3347"/>
                <a:gd name="T35" fmla="*/ 0 h 2745"/>
                <a:gd name="T36" fmla="*/ 3 w 3347"/>
                <a:gd name="T37" fmla="*/ 0 h 2745"/>
                <a:gd name="T38" fmla="*/ 2 w 3347"/>
                <a:gd name="T39" fmla="*/ 1 h 2745"/>
                <a:gd name="T40" fmla="*/ 1 w 3347"/>
                <a:gd name="T41" fmla="*/ 2 h 2745"/>
                <a:gd name="T42" fmla="*/ 2 w 3347"/>
                <a:gd name="T43" fmla="*/ 2 h 2745"/>
                <a:gd name="T44" fmla="*/ 2 w 3347"/>
                <a:gd name="T45" fmla="*/ 3 h 2745"/>
                <a:gd name="T46" fmla="*/ 1 w 3347"/>
                <a:gd name="T47" fmla="*/ 3 h 2745"/>
                <a:gd name="T48" fmla="*/ 1 w 3347"/>
                <a:gd name="T49" fmla="*/ 3 h 2745"/>
                <a:gd name="T50" fmla="*/ 1 w 3347"/>
                <a:gd name="T51" fmla="*/ 4 h 2745"/>
                <a:gd name="T52" fmla="*/ 2 w 3347"/>
                <a:gd name="T53" fmla="*/ 4 h 2745"/>
                <a:gd name="T54" fmla="*/ 2 w 3347"/>
                <a:gd name="T55" fmla="*/ 4 h 2745"/>
                <a:gd name="T56" fmla="*/ 2 w 3347"/>
                <a:gd name="T57" fmla="*/ 5 h 2745"/>
                <a:gd name="T58" fmla="*/ 0 w 3347"/>
                <a:gd name="T59" fmla="*/ 6 h 2745"/>
                <a:gd name="T60" fmla="*/ 1 w 3347"/>
                <a:gd name="T61" fmla="*/ 7 h 2745"/>
                <a:gd name="T62" fmla="*/ 1 w 3347"/>
                <a:gd name="T63" fmla="*/ 7 h 2745"/>
                <a:gd name="T64" fmla="*/ 2 w 3347"/>
                <a:gd name="T65" fmla="*/ 8 h 2745"/>
                <a:gd name="T66" fmla="*/ 2 w 3347"/>
                <a:gd name="T67" fmla="*/ 8 h 2745"/>
                <a:gd name="T68" fmla="*/ 3 w 3347"/>
                <a:gd name="T69" fmla="*/ 8 h 2745"/>
                <a:gd name="T70" fmla="*/ 2 w 3347"/>
                <a:gd name="T71" fmla="*/ 9 h 2745"/>
                <a:gd name="T72" fmla="*/ 1 w 3347"/>
                <a:gd name="T73" fmla="*/ 10 h 2745"/>
                <a:gd name="T74" fmla="*/ 0 w 3347"/>
                <a:gd name="T75" fmla="*/ 11 h 2745"/>
                <a:gd name="T76" fmla="*/ 2 w 3347"/>
                <a:gd name="T77" fmla="*/ 10 h 2745"/>
                <a:gd name="T78" fmla="*/ 4 w 3347"/>
                <a:gd name="T79" fmla="*/ 8 h 2745"/>
                <a:gd name="T80" fmla="*/ 4 w 3347"/>
                <a:gd name="T81" fmla="*/ 8 h 2745"/>
                <a:gd name="T82" fmla="*/ 5 w 3347"/>
                <a:gd name="T83" fmla="*/ 7 h 2745"/>
                <a:gd name="T84" fmla="*/ 5 w 3347"/>
                <a:gd name="T85" fmla="*/ 6 h 27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47" h="2745">
                  <a:moveTo>
                    <a:pt x="1392" y="1617"/>
                  </a:moveTo>
                  <a:lnTo>
                    <a:pt x="1279" y="1955"/>
                  </a:lnTo>
                  <a:lnTo>
                    <a:pt x="1279" y="2030"/>
                  </a:lnTo>
                  <a:lnTo>
                    <a:pt x="1429" y="1992"/>
                  </a:lnTo>
                  <a:lnTo>
                    <a:pt x="1467" y="1955"/>
                  </a:lnTo>
                  <a:lnTo>
                    <a:pt x="1504" y="1918"/>
                  </a:lnTo>
                  <a:lnTo>
                    <a:pt x="1580" y="1955"/>
                  </a:lnTo>
                  <a:lnTo>
                    <a:pt x="1580" y="1879"/>
                  </a:lnTo>
                  <a:lnTo>
                    <a:pt x="1580" y="1729"/>
                  </a:lnTo>
                  <a:lnTo>
                    <a:pt x="1692" y="1729"/>
                  </a:lnTo>
                  <a:lnTo>
                    <a:pt x="1730" y="1804"/>
                  </a:lnTo>
                  <a:lnTo>
                    <a:pt x="1767" y="1804"/>
                  </a:lnTo>
                  <a:lnTo>
                    <a:pt x="1842" y="1804"/>
                  </a:lnTo>
                  <a:lnTo>
                    <a:pt x="1881" y="1842"/>
                  </a:lnTo>
                  <a:lnTo>
                    <a:pt x="1955" y="1842"/>
                  </a:lnTo>
                  <a:lnTo>
                    <a:pt x="2031" y="1879"/>
                  </a:lnTo>
                  <a:lnTo>
                    <a:pt x="2331" y="1879"/>
                  </a:lnTo>
                  <a:lnTo>
                    <a:pt x="2331" y="1918"/>
                  </a:lnTo>
                  <a:lnTo>
                    <a:pt x="2669" y="2067"/>
                  </a:lnTo>
                  <a:lnTo>
                    <a:pt x="2669" y="1992"/>
                  </a:lnTo>
                  <a:lnTo>
                    <a:pt x="2745" y="1992"/>
                  </a:lnTo>
                  <a:lnTo>
                    <a:pt x="2745" y="1918"/>
                  </a:lnTo>
                  <a:lnTo>
                    <a:pt x="2708" y="1879"/>
                  </a:lnTo>
                  <a:lnTo>
                    <a:pt x="2782" y="1955"/>
                  </a:lnTo>
                  <a:lnTo>
                    <a:pt x="3158" y="2293"/>
                  </a:lnTo>
                  <a:lnTo>
                    <a:pt x="3158" y="2368"/>
                  </a:lnTo>
                  <a:lnTo>
                    <a:pt x="3234" y="2293"/>
                  </a:lnTo>
                  <a:lnTo>
                    <a:pt x="3309" y="2368"/>
                  </a:lnTo>
                  <a:lnTo>
                    <a:pt x="3347" y="2481"/>
                  </a:lnTo>
                  <a:lnTo>
                    <a:pt x="3347" y="2293"/>
                  </a:lnTo>
                  <a:lnTo>
                    <a:pt x="3271" y="2256"/>
                  </a:lnTo>
                  <a:lnTo>
                    <a:pt x="3083" y="2180"/>
                  </a:lnTo>
                  <a:lnTo>
                    <a:pt x="2970" y="1992"/>
                  </a:lnTo>
                  <a:lnTo>
                    <a:pt x="2708" y="1767"/>
                  </a:lnTo>
                  <a:lnTo>
                    <a:pt x="2669" y="1804"/>
                  </a:lnTo>
                  <a:lnTo>
                    <a:pt x="2557" y="1918"/>
                  </a:lnTo>
                  <a:lnTo>
                    <a:pt x="2520" y="1918"/>
                  </a:lnTo>
                  <a:lnTo>
                    <a:pt x="2481" y="1842"/>
                  </a:lnTo>
                  <a:lnTo>
                    <a:pt x="2407" y="1804"/>
                  </a:lnTo>
                  <a:lnTo>
                    <a:pt x="2369" y="1729"/>
                  </a:lnTo>
                  <a:lnTo>
                    <a:pt x="2331" y="1729"/>
                  </a:lnTo>
                  <a:lnTo>
                    <a:pt x="2256" y="1729"/>
                  </a:lnTo>
                  <a:lnTo>
                    <a:pt x="2219" y="1767"/>
                  </a:lnTo>
                  <a:lnTo>
                    <a:pt x="2143" y="1654"/>
                  </a:lnTo>
                  <a:lnTo>
                    <a:pt x="1881" y="188"/>
                  </a:lnTo>
                  <a:lnTo>
                    <a:pt x="1730" y="188"/>
                  </a:lnTo>
                  <a:lnTo>
                    <a:pt x="1692" y="225"/>
                  </a:lnTo>
                  <a:lnTo>
                    <a:pt x="1504" y="188"/>
                  </a:lnTo>
                  <a:lnTo>
                    <a:pt x="1279" y="150"/>
                  </a:lnTo>
                  <a:lnTo>
                    <a:pt x="1204" y="74"/>
                  </a:lnTo>
                  <a:lnTo>
                    <a:pt x="1128" y="74"/>
                  </a:lnTo>
                  <a:lnTo>
                    <a:pt x="1128" y="37"/>
                  </a:lnTo>
                  <a:lnTo>
                    <a:pt x="1053" y="113"/>
                  </a:lnTo>
                  <a:lnTo>
                    <a:pt x="1091" y="0"/>
                  </a:lnTo>
                  <a:lnTo>
                    <a:pt x="1015" y="0"/>
                  </a:lnTo>
                  <a:lnTo>
                    <a:pt x="903" y="74"/>
                  </a:lnTo>
                  <a:lnTo>
                    <a:pt x="790" y="74"/>
                  </a:lnTo>
                  <a:lnTo>
                    <a:pt x="753" y="150"/>
                  </a:lnTo>
                  <a:lnTo>
                    <a:pt x="677" y="188"/>
                  </a:lnTo>
                  <a:lnTo>
                    <a:pt x="526" y="338"/>
                  </a:lnTo>
                  <a:lnTo>
                    <a:pt x="377" y="375"/>
                  </a:lnTo>
                  <a:lnTo>
                    <a:pt x="338" y="414"/>
                  </a:lnTo>
                  <a:lnTo>
                    <a:pt x="377" y="451"/>
                  </a:lnTo>
                  <a:lnTo>
                    <a:pt x="452" y="489"/>
                  </a:lnTo>
                  <a:lnTo>
                    <a:pt x="452" y="563"/>
                  </a:lnTo>
                  <a:lnTo>
                    <a:pt x="565" y="676"/>
                  </a:lnTo>
                  <a:lnTo>
                    <a:pt x="677" y="752"/>
                  </a:lnTo>
                  <a:lnTo>
                    <a:pt x="565" y="752"/>
                  </a:lnTo>
                  <a:lnTo>
                    <a:pt x="602" y="789"/>
                  </a:lnTo>
                  <a:lnTo>
                    <a:pt x="639" y="827"/>
                  </a:lnTo>
                  <a:lnTo>
                    <a:pt x="414" y="827"/>
                  </a:lnTo>
                  <a:lnTo>
                    <a:pt x="414" y="752"/>
                  </a:lnTo>
                  <a:lnTo>
                    <a:pt x="264" y="752"/>
                  </a:lnTo>
                  <a:lnTo>
                    <a:pt x="113" y="827"/>
                  </a:lnTo>
                  <a:lnTo>
                    <a:pt x="188" y="902"/>
                  </a:lnTo>
                  <a:lnTo>
                    <a:pt x="188" y="977"/>
                  </a:lnTo>
                  <a:lnTo>
                    <a:pt x="226" y="1052"/>
                  </a:lnTo>
                  <a:lnTo>
                    <a:pt x="301" y="1052"/>
                  </a:lnTo>
                  <a:lnTo>
                    <a:pt x="414" y="1090"/>
                  </a:lnTo>
                  <a:lnTo>
                    <a:pt x="452" y="1090"/>
                  </a:lnTo>
                  <a:lnTo>
                    <a:pt x="489" y="1090"/>
                  </a:lnTo>
                  <a:lnTo>
                    <a:pt x="602" y="1052"/>
                  </a:lnTo>
                  <a:lnTo>
                    <a:pt x="602" y="1090"/>
                  </a:lnTo>
                  <a:lnTo>
                    <a:pt x="565" y="1128"/>
                  </a:lnTo>
                  <a:lnTo>
                    <a:pt x="639" y="1203"/>
                  </a:lnTo>
                  <a:lnTo>
                    <a:pt x="602" y="1278"/>
                  </a:lnTo>
                  <a:lnTo>
                    <a:pt x="489" y="1278"/>
                  </a:lnTo>
                  <a:lnTo>
                    <a:pt x="414" y="1353"/>
                  </a:lnTo>
                  <a:lnTo>
                    <a:pt x="301" y="1316"/>
                  </a:lnTo>
                  <a:lnTo>
                    <a:pt x="113" y="1541"/>
                  </a:lnTo>
                  <a:lnTo>
                    <a:pt x="188" y="1767"/>
                  </a:lnTo>
                  <a:lnTo>
                    <a:pt x="188" y="1842"/>
                  </a:lnTo>
                  <a:lnTo>
                    <a:pt x="264" y="1918"/>
                  </a:lnTo>
                  <a:lnTo>
                    <a:pt x="377" y="1804"/>
                  </a:lnTo>
                  <a:lnTo>
                    <a:pt x="377" y="1767"/>
                  </a:lnTo>
                  <a:lnTo>
                    <a:pt x="414" y="1804"/>
                  </a:lnTo>
                  <a:lnTo>
                    <a:pt x="414" y="1992"/>
                  </a:lnTo>
                  <a:lnTo>
                    <a:pt x="414" y="2105"/>
                  </a:lnTo>
                  <a:lnTo>
                    <a:pt x="452" y="2067"/>
                  </a:lnTo>
                  <a:lnTo>
                    <a:pt x="489" y="2067"/>
                  </a:lnTo>
                  <a:lnTo>
                    <a:pt x="565" y="2067"/>
                  </a:lnTo>
                  <a:lnTo>
                    <a:pt x="602" y="2105"/>
                  </a:lnTo>
                  <a:lnTo>
                    <a:pt x="639" y="2105"/>
                  </a:lnTo>
                  <a:lnTo>
                    <a:pt x="677" y="2180"/>
                  </a:lnTo>
                  <a:lnTo>
                    <a:pt x="715" y="2105"/>
                  </a:lnTo>
                  <a:lnTo>
                    <a:pt x="790" y="2105"/>
                  </a:lnTo>
                  <a:lnTo>
                    <a:pt x="865" y="2067"/>
                  </a:lnTo>
                  <a:lnTo>
                    <a:pt x="602" y="2444"/>
                  </a:lnTo>
                  <a:lnTo>
                    <a:pt x="377" y="2556"/>
                  </a:lnTo>
                  <a:lnTo>
                    <a:pt x="301" y="2556"/>
                  </a:lnTo>
                  <a:lnTo>
                    <a:pt x="264" y="2632"/>
                  </a:lnTo>
                  <a:lnTo>
                    <a:pt x="113" y="2706"/>
                  </a:lnTo>
                  <a:lnTo>
                    <a:pt x="76" y="2669"/>
                  </a:lnTo>
                  <a:lnTo>
                    <a:pt x="0" y="2745"/>
                  </a:lnTo>
                  <a:lnTo>
                    <a:pt x="338" y="2669"/>
                  </a:lnTo>
                  <a:lnTo>
                    <a:pt x="639" y="2556"/>
                  </a:lnTo>
                  <a:lnTo>
                    <a:pt x="677" y="2481"/>
                  </a:lnTo>
                  <a:lnTo>
                    <a:pt x="827" y="2444"/>
                  </a:lnTo>
                  <a:lnTo>
                    <a:pt x="865" y="2331"/>
                  </a:lnTo>
                  <a:lnTo>
                    <a:pt x="1053" y="2180"/>
                  </a:lnTo>
                  <a:lnTo>
                    <a:pt x="1091" y="2143"/>
                  </a:lnTo>
                  <a:lnTo>
                    <a:pt x="1166" y="2105"/>
                  </a:lnTo>
                  <a:lnTo>
                    <a:pt x="1128" y="2067"/>
                  </a:lnTo>
                  <a:lnTo>
                    <a:pt x="1053" y="2030"/>
                  </a:lnTo>
                  <a:lnTo>
                    <a:pt x="1128" y="1955"/>
                  </a:lnTo>
                  <a:lnTo>
                    <a:pt x="1204" y="1918"/>
                  </a:lnTo>
                  <a:lnTo>
                    <a:pt x="1204" y="1879"/>
                  </a:lnTo>
                  <a:lnTo>
                    <a:pt x="1279" y="1804"/>
                  </a:lnTo>
                  <a:lnTo>
                    <a:pt x="1392" y="1617"/>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516" name="Freeform 1143"/>
            <p:cNvSpPr>
              <a:spLocks/>
            </p:cNvSpPr>
            <p:nvPr/>
          </p:nvSpPr>
          <p:spPr bwMode="auto">
            <a:xfrm>
              <a:off x="879" y="2580"/>
              <a:ext cx="836" cy="686"/>
            </a:xfrm>
            <a:custGeom>
              <a:avLst/>
              <a:gdLst>
                <a:gd name="T0" fmla="*/ 5 w 3347"/>
                <a:gd name="T1" fmla="*/ 8 h 2745"/>
                <a:gd name="T2" fmla="*/ 6 w 3347"/>
                <a:gd name="T3" fmla="*/ 7 h 2745"/>
                <a:gd name="T4" fmla="*/ 6 w 3347"/>
                <a:gd name="T5" fmla="*/ 7 h 2745"/>
                <a:gd name="T6" fmla="*/ 7 w 3347"/>
                <a:gd name="T7" fmla="*/ 7 h 2745"/>
                <a:gd name="T8" fmla="*/ 7 w 3347"/>
                <a:gd name="T9" fmla="*/ 7 h 2745"/>
                <a:gd name="T10" fmla="*/ 9 w 3347"/>
                <a:gd name="T11" fmla="*/ 7 h 2745"/>
                <a:gd name="T12" fmla="*/ 11 w 3347"/>
                <a:gd name="T13" fmla="*/ 8 h 2745"/>
                <a:gd name="T14" fmla="*/ 11 w 3347"/>
                <a:gd name="T15" fmla="*/ 7 h 2745"/>
                <a:gd name="T16" fmla="*/ 12 w 3347"/>
                <a:gd name="T17" fmla="*/ 9 h 2745"/>
                <a:gd name="T18" fmla="*/ 13 w 3347"/>
                <a:gd name="T19" fmla="*/ 9 h 2745"/>
                <a:gd name="T20" fmla="*/ 11 w 3347"/>
                <a:gd name="T21" fmla="*/ 8 h 2745"/>
                <a:gd name="T22" fmla="*/ 10 w 3347"/>
                <a:gd name="T23" fmla="*/ 7 h 2745"/>
                <a:gd name="T24" fmla="*/ 9 w 3347"/>
                <a:gd name="T25" fmla="*/ 7 h 2745"/>
                <a:gd name="T26" fmla="*/ 9 w 3347"/>
                <a:gd name="T27" fmla="*/ 7 h 2745"/>
                <a:gd name="T28" fmla="*/ 7 w 3347"/>
                <a:gd name="T29" fmla="*/ 1 h 2745"/>
                <a:gd name="T30" fmla="*/ 6 w 3347"/>
                <a:gd name="T31" fmla="*/ 1 h 2745"/>
                <a:gd name="T32" fmla="*/ 4 w 3347"/>
                <a:gd name="T33" fmla="*/ 0 h 2745"/>
                <a:gd name="T34" fmla="*/ 4 w 3347"/>
                <a:gd name="T35" fmla="*/ 0 h 2745"/>
                <a:gd name="T36" fmla="*/ 3 w 3347"/>
                <a:gd name="T37" fmla="*/ 0 h 2745"/>
                <a:gd name="T38" fmla="*/ 2 w 3347"/>
                <a:gd name="T39" fmla="*/ 1 h 2745"/>
                <a:gd name="T40" fmla="*/ 1 w 3347"/>
                <a:gd name="T41" fmla="*/ 2 h 2745"/>
                <a:gd name="T42" fmla="*/ 2 w 3347"/>
                <a:gd name="T43" fmla="*/ 2 h 2745"/>
                <a:gd name="T44" fmla="*/ 2 w 3347"/>
                <a:gd name="T45" fmla="*/ 3 h 2745"/>
                <a:gd name="T46" fmla="*/ 1 w 3347"/>
                <a:gd name="T47" fmla="*/ 3 h 2745"/>
                <a:gd name="T48" fmla="*/ 1 w 3347"/>
                <a:gd name="T49" fmla="*/ 3 h 2745"/>
                <a:gd name="T50" fmla="*/ 1 w 3347"/>
                <a:gd name="T51" fmla="*/ 4 h 2745"/>
                <a:gd name="T52" fmla="*/ 2 w 3347"/>
                <a:gd name="T53" fmla="*/ 4 h 2745"/>
                <a:gd name="T54" fmla="*/ 2 w 3347"/>
                <a:gd name="T55" fmla="*/ 4 h 2745"/>
                <a:gd name="T56" fmla="*/ 2 w 3347"/>
                <a:gd name="T57" fmla="*/ 5 h 2745"/>
                <a:gd name="T58" fmla="*/ 0 w 3347"/>
                <a:gd name="T59" fmla="*/ 6 h 2745"/>
                <a:gd name="T60" fmla="*/ 1 w 3347"/>
                <a:gd name="T61" fmla="*/ 7 h 2745"/>
                <a:gd name="T62" fmla="*/ 1 w 3347"/>
                <a:gd name="T63" fmla="*/ 7 h 2745"/>
                <a:gd name="T64" fmla="*/ 2 w 3347"/>
                <a:gd name="T65" fmla="*/ 8 h 2745"/>
                <a:gd name="T66" fmla="*/ 2 w 3347"/>
                <a:gd name="T67" fmla="*/ 8 h 2745"/>
                <a:gd name="T68" fmla="*/ 3 w 3347"/>
                <a:gd name="T69" fmla="*/ 8 h 2745"/>
                <a:gd name="T70" fmla="*/ 2 w 3347"/>
                <a:gd name="T71" fmla="*/ 9 h 2745"/>
                <a:gd name="T72" fmla="*/ 1 w 3347"/>
                <a:gd name="T73" fmla="*/ 10 h 2745"/>
                <a:gd name="T74" fmla="*/ 0 w 3347"/>
                <a:gd name="T75" fmla="*/ 11 h 2745"/>
                <a:gd name="T76" fmla="*/ 2 w 3347"/>
                <a:gd name="T77" fmla="*/ 10 h 2745"/>
                <a:gd name="T78" fmla="*/ 4 w 3347"/>
                <a:gd name="T79" fmla="*/ 8 h 2745"/>
                <a:gd name="T80" fmla="*/ 4 w 3347"/>
                <a:gd name="T81" fmla="*/ 8 h 2745"/>
                <a:gd name="T82" fmla="*/ 5 w 3347"/>
                <a:gd name="T83" fmla="*/ 7 h 2745"/>
                <a:gd name="T84" fmla="*/ 5 w 3347"/>
                <a:gd name="T85" fmla="*/ 6 h 274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347" h="2745">
                  <a:moveTo>
                    <a:pt x="1392" y="1617"/>
                  </a:moveTo>
                  <a:lnTo>
                    <a:pt x="1279" y="1955"/>
                  </a:lnTo>
                  <a:lnTo>
                    <a:pt x="1279" y="2030"/>
                  </a:lnTo>
                  <a:lnTo>
                    <a:pt x="1429" y="1992"/>
                  </a:lnTo>
                  <a:lnTo>
                    <a:pt x="1467" y="1955"/>
                  </a:lnTo>
                  <a:lnTo>
                    <a:pt x="1504" y="1918"/>
                  </a:lnTo>
                  <a:lnTo>
                    <a:pt x="1580" y="1955"/>
                  </a:lnTo>
                  <a:lnTo>
                    <a:pt x="1580" y="1879"/>
                  </a:lnTo>
                  <a:lnTo>
                    <a:pt x="1580" y="1729"/>
                  </a:lnTo>
                  <a:lnTo>
                    <a:pt x="1692" y="1729"/>
                  </a:lnTo>
                  <a:lnTo>
                    <a:pt x="1730" y="1804"/>
                  </a:lnTo>
                  <a:lnTo>
                    <a:pt x="1767" y="1804"/>
                  </a:lnTo>
                  <a:lnTo>
                    <a:pt x="1842" y="1804"/>
                  </a:lnTo>
                  <a:lnTo>
                    <a:pt x="1881" y="1842"/>
                  </a:lnTo>
                  <a:lnTo>
                    <a:pt x="1955" y="1842"/>
                  </a:lnTo>
                  <a:lnTo>
                    <a:pt x="2031" y="1879"/>
                  </a:lnTo>
                  <a:lnTo>
                    <a:pt x="2331" y="1879"/>
                  </a:lnTo>
                  <a:lnTo>
                    <a:pt x="2331" y="1918"/>
                  </a:lnTo>
                  <a:lnTo>
                    <a:pt x="2669" y="2067"/>
                  </a:lnTo>
                  <a:lnTo>
                    <a:pt x="2669" y="1992"/>
                  </a:lnTo>
                  <a:lnTo>
                    <a:pt x="2745" y="1992"/>
                  </a:lnTo>
                  <a:lnTo>
                    <a:pt x="2745" y="1918"/>
                  </a:lnTo>
                  <a:lnTo>
                    <a:pt x="2708" y="1879"/>
                  </a:lnTo>
                  <a:lnTo>
                    <a:pt x="2782" y="1955"/>
                  </a:lnTo>
                  <a:lnTo>
                    <a:pt x="3158" y="2293"/>
                  </a:lnTo>
                  <a:lnTo>
                    <a:pt x="3158" y="2368"/>
                  </a:lnTo>
                  <a:lnTo>
                    <a:pt x="3234" y="2293"/>
                  </a:lnTo>
                  <a:lnTo>
                    <a:pt x="3309" y="2368"/>
                  </a:lnTo>
                  <a:lnTo>
                    <a:pt x="3347" y="2481"/>
                  </a:lnTo>
                  <a:lnTo>
                    <a:pt x="3347" y="2293"/>
                  </a:lnTo>
                  <a:lnTo>
                    <a:pt x="3271" y="2256"/>
                  </a:lnTo>
                  <a:lnTo>
                    <a:pt x="3083" y="2180"/>
                  </a:lnTo>
                  <a:lnTo>
                    <a:pt x="2970" y="1992"/>
                  </a:lnTo>
                  <a:lnTo>
                    <a:pt x="2708" y="1767"/>
                  </a:lnTo>
                  <a:lnTo>
                    <a:pt x="2669" y="1804"/>
                  </a:lnTo>
                  <a:lnTo>
                    <a:pt x="2557" y="1918"/>
                  </a:lnTo>
                  <a:lnTo>
                    <a:pt x="2520" y="1918"/>
                  </a:lnTo>
                  <a:lnTo>
                    <a:pt x="2481" y="1842"/>
                  </a:lnTo>
                  <a:lnTo>
                    <a:pt x="2407" y="1804"/>
                  </a:lnTo>
                  <a:lnTo>
                    <a:pt x="2369" y="1729"/>
                  </a:lnTo>
                  <a:lnTo>
                    <a:pt x="2331" y="1729"/>
                  </a:lnTo>
                  <a:lnTo>
                    <a:pt x="2256" y="1729"/>
                  </a:lnTo>
                  <a:lnTo>
                    <a:pt x="2219" y="1767"/>
                  </a:lnTo>
                  <a:lnTo>
                    <a:pt x="2143" y="1654"/>
                  </a:lnTo>
                  <a:lnTo>
                    <a:pt x="1881" y="188"/>
                  </a:lnTo>
                  <a:lnTo>
                    <a:pt x="1730" y="188"/>
                  </a:lnTo>
                  <a:lnTo>
                    <a:pt x="1692" y="225"/>
                  </a:lnTo>
                  <a:lnTo>
                    <a:pt x="1504" y="188"/>
                  </a:lnTo>
                  <a:lnTo>
                    <a:pt x="1279" y="150"/>
                  </a:lnTo>
                  <a:lnTo>
                    <a:pt x="1204" y="74"/>
                  </a:lnTo>
                  <a:lnTo>
                    <a:pt x="1128" y="74"/>
                  </a:lnTo>
                  <a:lnTo>
                    <a:pt x="1128" y="37"/>
                  </a:lnTo>
                  <a:lnTo>
                    <a:pt x="1053" y="113"/>
                  </a:lnTo>
                  <a:lnTo>
                    <a:pt x="1091" y="0"/>
                  </a:lnTo>
                  <a:lnTo>
                    <a:pt x="1015" y="0"/>
                  </a:lnTo>
                  <a:lnTo>
                    <a:pt x="903" y="74"/>
                  </a:lnTo>
                  <a:lnTo>
                    <a:pt x="790" y="74"/>
                  </a:lnTo>
                  <a:lnTo>
                    <a:pt x="753" y="150"/>
                  </a:lnTo>
                  <a:lnTo>
                    <a:pt x="677" y="188"/>
                  </a:lnTo>
                  <a:lnTo>
                    <a:pt x="526" y="338"/>
                  </a:lnTo>
                  <a:lnTo>
                    <a:pt x="377" y="375"/>
                  </a:lnTo>
                  <a:lnTo>
                    <a:pt x="338" y="414"/>
                  </a:lnTo>
                  <a:lnTo>
                    <a:pt x="377" y="451"/>
                  </a:lnTo>
                  <a:lnTo>
                    <a:pt x="452" y="489"/>
                  </a:lnTo>
                  <a:lnTo>
                    <a:pt x="452" y="563"/>
                  </a:lnTo>
                  <a:lnTo>
                    <a:pt x="565" y="676"/>
                  </a:lnTo>
                  <a:lnTo>
                    <a:pt x="677" y="752"/>
                  </a:lnTo>
                  <a:lnTo>
                    <a:pt x="565" y="752"/>
                  </a:lnTo>
                  <a:lnTo>
                    <a:pt x="602" y="789"/>
                  </a:lnTo>
                  <a:lnTo>
                    <a:pt x="639" y="827"/>
                  </a:lnTo>
                  <a:lnTo>
                    <a:pt x="414" y="827"/>
                  </a:lnTo>
                  <a:lnTo>
                    <a:pt x="414" y="752"/>
                  </a:lnTo>
                  <a:lnTo>
                    <a:pt x="264" y="752"/>
                  </a:lnTo>
                  <a:lnTo>
                    <a:pt x="113" y="827"/>
                  </a:lnTo>
                  <a:lnTo>
                    <a:pt x="188" y="902"/>
                  </a:lnTo>
                  <a:lnTo>
                    <a:pt x="188" y="977"/>
                  </a:lnTo>
                  <a:lnTo>
                    <a:pt x="226" y="1052"/>
                  </a:lnTo>
                  <a:lnTo>
                    <a:pt x="301" y="1052"/>
                  </a:lnTo>
                  <a:lnTo>
                    <a:pt x="414" y="1090"/>
                  </a:lnTo>
                  <a:lnTo>
                    <a:pt x="452" y="1090"/>
                  </a:lnTo>
                  <a:lnTo>
                    <a:pt x="489" y="1090"/>
                  </a:lnTo>
                  <a:lnTo>
                    <a:pt x="602" y="1052"/>
                  </a:lnTo>
                  <a:lnTo>
                    <a:pt x="602" y="1090"/>
                  </a:lnTo>
                  <a:lnTo>
                    <a:pt x="565" y="1128"/>
                  </a:lnTo>
                  <a:lnTo>
                    <a:pt x="639" y="1203"/>
                  </a:lnTo>
                  <a:lnTo>
                    <a:pt x="602" y="1278"/>
                  </a:lnTo>
                  <a:lnTo>
                    <a:pt x="489" y="1278"/>
                  </a:lnTo>
                  <a:lnTo>
                    <a:pt x="414" y="1353"/>
                  </a:lnTo>
                  <a:lnTo>
                    <a:pt x="301" y="1316"/>
                  </a:lnTo>
                  <a:lnTo>
                    <a:pt x="113" y="1541"/>
                  </a:lnTo>
                  <a:lnTo>
                    <a:pt x="188" y="1767"/>
                  </a:lnTo>
                  <a:lnTo>
                    <a:pt x="188" y="1842"/>
                  </a:lnTo>
                  <a:lnTo>
                    <a:pt x="264" y="1918"/>
                  </a:lnTo>
                  <a:lnTo>
                    <a:pt x="377" y="1804"/>
                  </a:lnTo>
                  <a:lnTo>
                    <a:pt x="377" y="1767"/>
                  </a:lnTo>
                  <a:lnTo>
                    <a:pt x="414" y="1804"/>
                  </a:lnTo>
                  <a:lnTo>
                    <a:pt x="414" y="1992"/>
                  </a:lnTo>
                  <a:lnTo>
                    <a:pt x="414" y="2105"/>
                  </a:lnTo>
                  <a:lnTo>
                    <a:pt x="452" y="2067"/>
                  </a:lnTo>
                  <a:lnTo>
                    <a:pt x="489" y="2067"/>
                  </a:lnTo>
                  <a:lnTo>
                    <a:pt x="565" y="2067"/>
                  </a:lnTo>
                  <a:lnTo>
                    <a:pt x="602" y="2105"/>
                  </a:lnTo>
                  <a:lnTo>
                    <a:pt x="639" y="2105"/>
                  </a:lnTo>
                  <a:lnTo>
                    <a:pt x="677" y="2180"/>
                  </a:lnTo>
                  <a:lnTo>
                    <a:pt x="715" y="2105"/>
                  </a:lnTo>
                  <a:lnTo>
                    <a:pt x="790" y="2105"/>
                  </a:lnTo>
                  <a:lnTo>
                    <a:pt x="865" y="2067"/>
                  </a:lnTo>
                  <a:lnTo>
                    <a:pt x="602" y="2444"/>
                  </a:lnTo>
                  <a:lnTo>
                    <a:pt x="377" y="2556"/>
                  </a:lnTo>
                  <a:lnTo>
                    <a:pt x="301" y="2556"/>
                  </a:lnTo>
                  <a:lnTo>
                    <a:pt x="264" y="2632"/>
                  </a:lnTo>
                  <a:lnTo>
                    <a:pt x="113" y="2706"/>
                  </a:lnTo>
                  <a:lnTo>
                    <a:pt x="76" y="2669"/>
                  </a:lnTo>
                  <a:lnTo>
                    <a:pt x="0" y="2745"/>
                  </a:lnTo>
                  <a:lnTo>
                    <a:pt x="338" y="2669"/>
                  </a:lnTo>
                  <a:lnTo>
                    <a:pt x="639" y="2556"/>
                  </a:lnTo>
                  <a:lnTo>
                    <a:pt x="677" y="2481"/>
                  </a:lnTo>
                  <a:lnTo>
                    <a:pt x="827" y="2444"/>
                  </a:lnTo>
                  <a:lnTo>
                    <a:pt x="865" y="2331"/>
                  </a:lnTo>
                  <a:lnTo>
                    <a:pt x="1053" y="2180"/>
                  </a:lnTo>
                  <a:lnTo>
                    <a:pt x="1091" y="2143"/>
                  </a:lnTo>
                  <a:lnTo>
                    <a:pt x="1166" y="2105"/>
                  </a:lnTo>
                  <a:lnTo>
                    <a:pt x="1128" y="2067"/>
                  </a:lnTo>
                  <a:lnTo>
                    <a:pt x="1053" y="2030"/>
                  </a:lnTo>
                  <a:lnTo>
                    <a:pt x="1128" y="1955"/>
                  </a:lnTo>
                  <a:lnTo>
                    <a:pt x="1204" y="1918"/>
                  </a:lnTo>
                  <a:lnTo>
                    <a:pt x="1204" y="1879"/>
                  </a:lnTo>
                  <a:lnTo>
                    <a:pt x="1279" y="1804"/>
                  </a:lnTo>
                  <a:lnTo>
                    <a:pt x="1392" y="1617"/>
                  </a:lnTo>
                </a:path>
              </a:pathLst>
            </a:custGeom>
            <a:noFill/>
            <a:ln w="9525" cap="flat" cmpd="sng">
              <a:solidFill>
                <a:schemeClr val="tx1"/>
              </a:solidFill>
              <a:prstDash val="solid"/>
              <a:round/>
              <a:headEnd type="none" w="med" len="med"/>
              <a:tailEnd type="none" w="med" len="med"/>
            </a:ln>
            <a:effectLst/>
          </p:spPr>
          <p:txBody>
            <a:bodyPr wrap="none" anchor="ctr"/>
            <a:lstStyle/>
            <a:p>
              <a:endParaRPr lang="en-US"/>
            </a:p>
          </p:txBody>
        </p:sp>
        <p:sp>
          <p:nvSpPr>
            <p:cNvPr id="16517" name="Freeform 1144"/>
            <p:cNvSpPr>
              <a:spLocks/>
            </p:cNvSpPr>
            <p:nvPr/>
          </p:nvSpPr>
          <p:spPr bwMode="auto">
            <a:xfrm>
              <a:off x="1132" y="3144"/>
              <a:ext cx="47" cy="47"/>
            </a:xfrm>
            <a:custGeom>
              <a:avLst/>
              <a:gdLst>
                <a:gd name="T0" fmla="*/ 0 w 189"/>
                <a:gd name="T1" fmla="*/ 0 h 188"/>
                <a:gd name="T2" fmla="*/ 1 w 189"/>
                <a:gd name="T3" fmla="*/ 0 h 188"/>
                <a:gd name="T4" fmla="*/ 0 w 189"/>
                <a:gd name="T5" fmla="*/ 1 h 188"/>
                <a:gd name="T6" fmla="*/ 0 w 189"/>
                <a:gd name="T7" fmla="*/ 0 h 188"/>
                <a:gd name="T8" fmla="*/ 0 w 189"/>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88">
                  <a:moveTo>
                    <a:pt x="113" y="0"/>
                  </a:moveTo>
                  <a:lnTo>
                    <a:pt x="189" y="37"/>
                  </a:lnTo>
                  <a:lnTo>
                    <a:pt x="76" y="188"/>
                  </a:lnTo>
                  <a:lnTo>
                    <a:pt x="0" y="37"/>
                  </a:lnTo>
                  <a:lnTo>
                    <a:pt x="113" y="0"/>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518" name="Freeform 1145"/>
            <p:cNvSpPr>
              <a:spLocks/>
            </p:cNvSpPr>
            <p:nvPr/>
          </p:nvSpPr>
          <p:spPr bwMode="auto">
            <a:xfrm>
              <a:off x="1132" y="3144"/>
              <a:ext cx="47" cy="47"/>
            </a:xfrm>
            <a:custGeom>
              <a:avLst/>
              <a:gdLst>
                <a:gd name="T0" fmla="*/ 0 w 189"/>
                <a:gd name="T1" fmla="*/ 0 h 188"/>
                <a:gd name="T2" fmla="*/ 1 w 189"/>
                <a:gd name="T3" fmla="*/ 0 h 188"/>
                <a:gd name="T4" fmla="*/ 0 w 189"/>
                <a:gd name="T5" fmla="*/ 1 h 188"/>
                <a:gd name="T6" fmla="*/ 0 w 189"/>
                <a:gd name="T7" fmla="*/ 0 h 188"/>
                <a:gd name="T8" fmla="*/ 0 w 189"/>
                <a:gd name="T9" fmla="*/ 0 h 1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9" h="188">
                  <a:moveTo>
                    <a:pt x="113" y="0"/>
                  </a:moveTo>
                  <a:lnTo>
                    <a:pt x="189" y="37"/>
                  </a:lnTo>
                  <a:lnTo>
                    <a:pt x="76" y="188"/>
                  </a:lnTo>
                  <a:lnTo>
                    <a:pt x="0" y="37"/>
                  </a:lnTo>
                  <a:lnTo>
                    <a:pt x="113" y="0"/>
                  </a:lnTo>
                </a:path>
              </a:pathLst>
            </a:custGeom>
            <a:noFill/>
            <a:ln w="9525" cap="flat" cmpd="sng">
              <a:solidFill>
                <a:schemeClr val="tx1"/>
              </a:solidFill>
              <a:prstDash val="solid"/>
              <a:round/>
              <a:headEnd/>
              <a:tailEnd/>
            </a:ln>
            <a:effectLst/>
          </p:spPr>
          <p:txBody>
            <a:bodyPr wrap="none" anchor="ctr"/>
            <a:lstStyle/>
            <a:p>
              <a:endParaRPr lang="en-US"/>
            </a:p>
          </p:txBody>
        </p:sp>
        <p:sp>
          <p:nvSpPr>
            <p:cNvPr id="16519" name="Freeform 1146"/>
            <p:cNvSpPr>
              <a:spLocks/>
            </p:cNvSpPr>
            <p:nvPr/>
          </p:nvSpPr>
          <p:spPr bwMode="auto">
            <a:xfrm>
              <a:off x="1649" y="3153"/>
              <a:ext cx="38" cy="47"/>
            </a:xfrm>
            <a:custGeom>
              <a:avLst/>
              <a:gdLst>
                <a:gd name="T0" fmla="*/ 0 w 151"/>
                <a:gd name="T1" fmla="*/ 0 h 188"/>
                <a:gd name="T2" fmla="*/ 0 w 151"/>
                <a:gd name="T3" fmla="*/ 1 h 188"/>
                <a:gd name="T4" fmla="*/ 1 w 151"/>
                <a:gd name="T5" fmla="*/ 1 h 188"/>
                <a:gd name="T6" fmla="*/ 1 w 151"/>
                <a:gd name="T7" fmla="*/ 1 h 188"/>
                <a:gd name="T8" fmla="*/ 0 w 151"/>
                <a:gd name="T9" fmla="*/ 1 h 188"/>
                <a:gd name="T10" fmla="*/ 0 w 151"/>
                <a:gd name="T11" fmla="*/ 0 h 188"/>
                <a:gd name="T12" fmla="*/ 0 w 151"/>
                <a:gd name="T13" fmla="*/ 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188">
                  <a:moveTo>
                    <a:pt x="0" y="0"/>
                  </a:moveTo>
                  <a:lnTo>
                    <a:pt x="75" y="151"/>
                  </a:lnTo>
                  <a:lnTo>
                    <a:pt x="151" y="151"/>
                  </a:lnTo>
                  <a:lnTo>
                    <a:pt x="113" y="188"/>
                  </a:lnTo>
                  <a:lnTo>
                    <a:pt x="0" y="112"/>
                  </a:lnTo>
                  <a:lnTo>
                    <a:pt x="0" y="75"/>
                  </a:lnTo>
                  <a:lnTo>
                    <a:pt x="0" y="0"/>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520" name="Freeform 1147"/>
            <p:cNvSpPr>
              <a:spLocks/>
            </p:cNvSpPr>
            <p:nvPr/>
          </p:nvSpPr>
          <p:spPr bwMode="auto">
            <a:xfrm>
              <a:off x="1649" y="3153"/>
              <a:ext cx="38" cy="47"/>
            </a:xfrm>
            <a:custGeom>
              <a:avLst/>
              <a:gdLst>
                <a:gd name="T0" fmla="*/ 0 w 151"/>
                <a:gd name="T1" fmla="*/ 0 h 188"/>
                <a:gd name="T2" fmla="*/ 0 w 151"/>
                <a:gd name="T3" fmla="*/ 1 h 188"/>
                <a:gd name="T4" fmla="*/ 1 w 151"/>
                <a:gd name="T5" fmla="*/ 1 h 188"/>
                <a:gd name="T6" fmla="*/ 1 w 151"/>
                <a:gd name="T7" fmla="*/ 1 h 188"/>
                <a:gd name="T8" fmla="*/ 0 w 151"/>
                <a:gd name="T9" fmla="*/ 1 h 188"/>
                <a:gd name="T10" fmla="*/ 0 w 151"/>
                <a:gd name="T11" fmla="*/ 0 h 188"/>
                <a:gd name="T12" fmla="*/ 0 w 151"/>
                <a:gd name="T13" fmla="*/ 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1" h="188">
                  <a:moveTo>
                    <a:pt x="0" y="0"/>
                  </a:moveTo>
                  <a:lnTo>
                    <a:pt x="75" y="151"/>
                  </a:lnTo>
                  <a:lnTo>
                    <a:pt x="151" y="151"/>
                  </a:lnTo>
                  <a:lnTo>
                    <a:pt x="113" y="188"/>
                  </a:lnTo>
                  <a:lnTo>
                    <a:pt x="0" y="112"/>
                  </a:lnTo>
                  <a:lnTo>
                    <a:pt x="0" y="75"/>
                  </a:lnTo>
                  <a:lnTo>
                    <a:pt x="0" y="0"/>
                  </a:lnTo>
                </a:path>
              </a:pathLst>
            </a:custGeom>
            <a:noFill/>
            <a:ln w="9525" cap="flat" cmpd="sng">
              <a:solidFill>
                <a:schemeClr val="tx1"/>
              </a:solidFill>
              <a:prstDash val="solid"/>
              <a:round/>
              <a:headEnd/>
              <a:tailEnd/>
            </a:ln>
            <a:effectLst/>
          </p:spPr>
          <p:txBody>
            <a:bodyPr wrap="none" anchor="ctr"/>
            <a:lstStyle/>
            <a:p>
              <a:endParaRPr lang="en-US"/>
            </a:p>
          </p:txBody>
        </p:sp>
        <p:sp>
          <p:nvSpPr>
            <p:cNvPr id="16521" name="Freeform 1148"/>
            <p:cNvSpPr>
              <a:spLocks/>
            </p:cNvSpPr>
            <p:nvPr/>
          </p:nvSpPr>
          <p:spPr bwMode="auto">
            <a:xfrm>
              <a:off x="784" y="3266"/>
              <a:ext cx="48" cy="28"/>
            </a:xfrm>
            <a:custGeom>
              <a:avLst/>
              <a:gdLst>
                <a:gd name="T0" fmla="*/ 1 w 188"/>
                <a:gd name="T1" fmla="*/ 0 h 112"/>
                <a:gd name="T2" fmla="*/ 1 w 188"/>
                <a:gd name="T3" fmla="*/ 0 h 112"/>
                <a:gd name="T4" fmla="*/ 1 w 188"/>
                <a:gd name="T5" fmla="*/ 1 h 112"/>
                <a:gd name="T6" fmla="*/ 0 w 188"/>
                <a:gd name="T7" fmla="*/ 1 h 112"/>
                <a:gd name="T8" fmla="*/ 1 w 188"/>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12">
                  <a:moveTo>
                    <a:pt x="151" y="0"/>
                  </a:moveTo>
                  <a:lnTo>
                    <a:pt x="188" y="37"/>
                  </a:lnTo>
                  <a:lnTo>
                    <a:pt x="151" y="112"/>
                  </a:lnTo>
                  <a:lnTo>
                    <a:pt x="0" y="112"/>
                  </a:lnTo>
                  <a:lnTo>
                    <a:pt x="151" y="0"/>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522" name="Freeform 1149"/>
            <p:cNvSpPr>
              <a:spLocks/>
            </p:cNvSpPr>
            <p:nvPr/>
          </p:nvSpPr>
          <p:spPr bwMode="auto">
            <a:xfrm>
              <a:off x="784" y="3266"/>
              <a:ext cx="48" cy="28"/>
            </a:xfrm>
            <a:custGeom>
              <a:avLst/>
              <a:gdLst>
                <a:gd name="T0" fmla="*/ 1 w 188"/>
                <a:gd name="T1" fmla="*/ 0 h 112"/>
                <a:gd name="T2" fmla="*/ 1 w 188"/>
                <a:gd name="T3" fmla="*/ 0 h 112"/>
                <a:gd name="T4" fmla="*/ 1 w 188"/>
                <a:gd name="T5" fmla="*/ 1 h 112"/>
                <a:gd name="T6" fmla="*/ 0 w 188"/>
                <a:gd name="T7" fmla="*/ 1 h 112"/>
                <a:gd name="T8" fmla="*/ 1 w 188"/>
                <a:gd name="T9" fmla="*/ 0 h 1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8" h="112">
                  <a:moveTo>
                    <a:pt x="151" y="0"/>
                  </a:moveTo>
                  <a:lnTo>
                    <a:pt x="188" y="37"/>
                  </a:lnTo>
                  <a:lnTo>
                    <a:pt x="151" y="112"/>
                  </a:lnTo>
                  <a:lnTo>
                    <a:pt x="0" y="112"/>
                  </a:lnTo>
                  <a:lnTo>
                    <a:pt x="151" y="0"/>
                  </a:lnTo>
                </a:path>
              </a:pathLst>
            </a:custGeom>
            <a:noFill/>
            <a:ln w="9525" cap="flat" cmpd="sng">
              <a:solidFill>
                <a:schemeClr val="tx1"/>
              </a:solidFill>
              <a:prstDash val="solid"/>
              <a:round/>
              <a:headEnd/>
              <a:tailEnd/>
            </a:ln>
            <a:effectLst/>
          </p:spPr>
          <p:txBody>
            <a:bodyPr wrap="none" anchor="ctr"/>
            <a:lstStyle/>
            <a:p>
              <a:endParaRPr lang="en-US"/>
            </a:p>
          </p:txBody>
        </p:sp>
        <p:sp>
          <p:nvSpPr>
            <p:cNvPr id="16523" name="Freeform 1150"/>
            <p:cNvSpPr>
              <a:spLocks/>
            </p:cNvSpPr>
            <p:nvPr/>
          </p:nvSpPr>
          <p:spPr bwMode="auto">
            <a:xfrm>
              <a:off x="672" y="3322"/>
              <a:ext cx="28" cy="38"/>
            </a:xfrm>
            <a:custGeom>
              <a:avLst/>
              <a:gdLst>
                <a:gd name="T0" fmla="*/ 0 w 113"/>
                <a:gd name="T1" fmla="*/ 0 h 150"/>
                <a:gd name="T2" fmla="*/ 0 w 113"/>
                <a:gd name="T3" fmla="*/ 0 h 150"/>
                <a:gd name="T4" fmla="*/ 0 w 113"/>
                <a:gd name="T5" fmla="*/ 1 h 150"/>
                <a:gd name="T6" fmla="*/ 0 w 113"/>
                <a:gd name="T7" fmla="*/ 1 h 150"/>
                <a:gd name="T8" fmla="*/ 0 w 113"/>
                <a:gd name="T9" fmla="*/ 0 h 150"/>
                <a:gd name="T10" fmla="*/ 0 w 113"/>
                <a:gd name="T11" fmla="*/ 0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50">
                  <a:moveTo>
                    <a:pt x="113" y="0"/>
                  </a:moveTo>
                  <a:lnTo>
                    <a:pt x="113" y="37"/>
                  </a:lnTo>
                  <a:lnTo>
                    <a:pt x="113" y="150"/>
                  </a:lnTo>
                  <a:lnTo>
                    <a:pt x="0" y="150"/>
                  </a:lnTo>
                  <a:lnTo>
                    <a:pt x="76" y="37"/>
                  </a:lnTo>
                  <a:lnTo>
                    <a:pt x="113" y="0"/>
                  </a:lnTo>
                  <a:close/>
                </a:path>
              </a:pathLst>
            </a:custGeom>
            <a:noFill/>
            <a:ln w="9525" cap="flat" cmpd="sng">
              <a:solidFill>
                <a:schemeClr val="tx1"/>
              </a:solidFill>
              <a:prstDash val="solid"/>
              <a:round/>
              <a:headEnd/>
              <a:tailEnd/>
            </a:ln>
            <a:effectLst/>
          </p:spPr>
          <p:txBody>
            <a:bodyPr wrap="none" anchor="ctr"/>
            <a:lstStyle/>
            <a:p>
              <a:endParaRPr lang="en-US"/>
            </a:p>
          </p:txBody>
        </p:sp>
        <p:sp>
          <p:nvSpPr>
            <p:cNvPr id="16524" name="Freeform 1151"/>
            <p:cNvSpPr>
              <a:spLocks/>
            </p:cNvSpPr>
            <p:nvPr/>
          </p:nvSpPr>
          <p:spPr bwMode="auto">
            <a:xfrm>
              <a:off x="672" y="3322"/>
              <a:ext cx="28" cy="38"/>
            </a:xfrm>
            <a:custGeom>
              <a:avLst/>
              <a:gdLst>
                <a:gd name="T0" fmla="*/ 0 w 113"/>
                <a:gd name="T1" fmla="*/ 0 h 150"/>
                <a:gd name="T2" fmla="*/ 0 w 113"/>
                <a:gd name="T3" fmla="*/ 0 h 150"/>
                <a:gd name="T4" fmla="*/ 0 w 113"/>
                <a:gd name="T5" fmla="*/ 1 h 150"/>
                <a:gd name="T6" fmla="*/ 0 w 113"/>
                <a:gd name="T7" fmla="*/ 1 h 150"/>
                <a:gd name="T8" fmla="*/ 0 w 113"/>
                <a:gd name="T9" fmla="*/ 0 h 150"/>
                <a:gd name="T10" fmla="*/ 0 w 113"/>
                <a:gd name="T11" fmla="*/ 0 h 1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3" h="150">
                  <a:moveTo>
                    <a:pt x="113" y="0"/>
                  </a:moveTo>
                  <a:lnTo>
                    <a:pt x="113" y="37"/>
                  </a:lnTo>
                  <a:lnTo>
                    <a:pt x="113" y="150"/>
                  </a:lnTo>
                  <a:lnTo>
                    <a:pt x="0" y="150"/>
                  </a:lnTo>
                  <a:lnTo>
                    <a:pt x="76" y="37"/>
                  </a:lnTo>
                  <a:lnTo>
                    <a:pt x="113" y="0"/>
                  </a:lnTo>
                </a:path>
              </a:pathLst>
            </a:custGeom>
            <a:noFill/>
            <a:ln w="9525" cap="flat" cmpd="sng">
              <a:solidFill>
                <a:schemeClr val="tx1"/>
              </a:solidFill>
              <a:prstDash val="solid"/>
              <a:round/>
              <a:headEnd/>
              <a:tailEnd/>
            </a:ln>
            <a:effectLst/>
          </p:spPr>
          <p:txBody>
            <a:bodyPr wrap="none" anchor="ctr"/>
            <a:lstStyle/>
            <a:p>
              <a:endParaRPr lang="en-US"/>
            </a:p>
          </p:txBody>
        </p:sp>
        <p:sp>
          <p:nvSpPr>
            <p:cNvPr id="16525" name="Rectangle 1152"/>
            <p:cNvSpPr>
              <a:spLocks noChangeArrowheads="1"/>
            </p:cNvSpPr>
            <p:nvPr/>
          </p:nvSpPr>
          <p:spPr bwMode="auto">
            <a:xfrm>
              <a:off x="4327" y="1816"/>
              <a:ext cx="29" cy="29"/>
            </a:xfrm>
            <a:prstGeom prst="rect">
              <a:avLst/>
            </a:prstGeom>
            <a:noFill/>
            <a:ln w="9525">
              <a:solidFill>
                <a:schemeClr val="tx1"/>
              </a:solidFill>
              <a:miter lim="800000"/>
              <a:headEnd/>
              <a:tailEnd/>
            </a:ln>
            <a:effectLst/>
          </p:spPr>
          <p:txBody>
            <a:bodyPr wrap="none" anchor="ctr"/>
            <a:lstStyle/>
            <a:p>
              <a:endParaRPr lang="en-US"/>
            </a:p>
          </p:txBody>
        </p:sp>
      </p:grpSp>
      <p:sp>
        <p:nvSpPr>
          <p:cNvPr id="86145" name="AutoShape 1153"/>
          <p:cNvSpPr>
            <a:spLocks noChangeArrowheads="1"/>
          </p:cNvSpPr>
          <p:nvPr/>
        </p:nvSpPr>
        <p:spPr bwMode="auto">
          <a:xfrm>
            <a:off x="5410200" y="32004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46" name="AutoShape 1154"/>
          <p:cNvSpPr>
            <a:spLocks noChangeArrowheads="1"/>
          </p:cNvSpPr>
          <p:nvPr/>
        </p:nvSpPr>
        <p:spPr bwMode="auto">
          <a:xfrm>
            <a:off x="5791200" y="32004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47" name="AutoShape 1155"/>
          <p:cNvSpPr>
            <a:spLocks noChangeArrowheads="1"/>
          </p:cNvSpPr>
          <p:nvPr/>
        </p:nvSpPr>
        <p:spPr bwMode="auto">
          <a:xfrm>
            <a:off x="1295400" y="42672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48" name="AutoShape 1156"/>
          <p:cNvSpPr>
            <a:spLocks noChangeArrowheads="1"/>
          </p:cNvSpPr>
          <p:nvPr/>
        </p:nvSpPr>
        <p:spPr bwMode="auto">
          <a:xfrm>
            <a:off x="7391400" y="27432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49" name="AutoShape 1157"/>
          <p:cNvSpPr>
            <a:spLocks noChangeArrowheads="1"/>
          </p:cNvSpPr>
          <p:nvPr/>
        </p:nvSpPr>
        <p:spPr bwMode="auto">
          <a:xfrm>
            <a:off x="7162800" y="35814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0" name="AutoShape 1158"/>
          <p:cNvSpPr>
            <a:spLocks noChangeArrowheads="1"/>
          </p:cNvSpPr>
          <p:nvPr/>
        </p:nvSpPr>
        <p:spPr bwMode="auto">
          <a:xfrm>
            <a:off x="5181600" y="36576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1" name="AutoShape 1159"/>
          <p:cNvSpPr>
            <a:spLocks noChangeArrowheads="1"/>
          </p:cNvSpPr>
          <p:nvPr/>
        </p:nvSpPr>
        <p:spPr bwMode="auto">
          <a:xfrm>
            <a:off x="6858000" y="40386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2" name="AutoShape 1160"/>
          <p:cNvSpPr>
            <a:spLocks noChangeArrowheads="1"/>
          </p:cNvSpPr>
          <p:nvPr/>
        </p:nvSpPr>
        <p:spPr bwMode="auto">
          <a:xfrm>
            <a:off x="6248400" y="32766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3" name="AutoShape 1161"/>
          <p:cNvSpPr>
            <a:spLocks noChangeArrowheads="1"/>
          </p:cNvSpPr>
          <p:nvPr/>
        </p:nvSpPr>
        <p:spPr bwMode="auto">
          <a:xfrm>
            <a:off x="7086600" y="26670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4" name="AutoShape 1162"/>
          <p:cNvSpPr>
            <a:spLocks noChangeArrowheads="1"/>
          </p:cNvSpPr>
          <p:nvPr/>
        </p:nvSpPr>
        <p:spPr bwMode="auto">
          <a:xfrm>
            <a:off x="7620000" y="28194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5" name="AutoShape 1163"/>
          <p:cNvSpPr>
            <a:spLocks noChangeArrowheads="1"/>
          </p:cNvSpPr>
          <p:nvPr/>
        </p:nvSpPr>
        <p:spPr bwMode="auto">
          <a:xfrm>
            <a:off x="7543800" y="24384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6" name="AutoShape 1164"/>
          <p:cNvSpPr>
            <a:spLocks noChangeArrowheads="1"/>
          </p:cNvSpPr>
          <p:nvPr/>
        </p:nvSpPr>
        <p:spPr bwMode="auto">
          <a:xfrm>
            <a:off x="7239000" y="25908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
        <p:nvSpPr>
          <p:cNvPr id="86157" name="AutoShape 1165"/>
          <p:cNvSpPr>
            <a:spLocks noChangeArrowheads="1"/>
          </p:cNvSpPr>
          <p:nvPr/>
        </p:nvSpPr>
        <p:spPr bwMode="auto">
          <a:xfrm>
            <a:off x="7278688" y="3416300"/>
            <a:ext cx="381000" cy="3048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a:defRPr/>
            </a:pPr>
            <a:endParaRPr lang="en-US"/>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Screening Compliance</a:t>
            </a:r>
          </a:p>
        </p:txBody>
      </p:sp>
      <p:sp>
        <p:nvSpPr>
          <p:cNvPr id="17411" name="Rectangle 3"/>
          <p:cNvSpPr>
            <a:spLocks noGrp="1" noChangeArrowheads="1"/>
          </p:cNvSpPr>
          <p:nvPr>
            <p:ph type="body" idx="1"/>
          </p:nvPr>
        </p:nvSpPr>
        <p:spPr/>
        <p:txBody>
          <a:bodyPr/>
          <a:lstStyle/>
          <a:p>
            <a:pPr eaLnBrk="1" hangingPunct="1">
              <a:lnSpc>
                <a:spcPct val="90000"/>
              </a:lnSpc>
            </a:pPr>
            <a:r>
              <a:rPr lang="en-US" sz="2800" smtClean="0"/>
              <a:t>American Cancer Society Recommendations</a:t>
            </a:r>
            <a:br>
              <a:rPr lang="en-US" sz="2800" smtClean="0"/>
            </a:br>
            <a:endParaRPr lang="en-US" sz="2800" smtClean="0"/>
          </a:p>
          <a:p>
            <a:pPr eaLnBrk="1" hangingPunct="1">
              <a:lnSpc>
                <a:spcPct val="90000"/>
              </a:lnSpc>
            </a:pPr>
            <a:r>
              <a:rPr lang="en-US" sz="2800" smtClean="0"/>
              <a:t>Women</a:t>
            </a:r>
          </a:p>
          <a:p>
            <a:pPr lvl="1" eaLnBrk="1" hangingPunct="1">
              <a:lnSpc>
                <a:spcPct val="90000"/>
              </a:lnSpc>
            </a:pPr>
            <a:r>
              <a:rPr lang="en-US" sz="2400" smtClean="0"/>
              <a:t>Breast</a:t>
            </a:r>
          </a:p>
          <a:p>
            <a:pPr lvl="1" eaLnBrk="1" hangingPunct="1">
              <a:lnSpc>
                <a:spcPct val="90000"/>
              </a:lnSpc>
            </a:pPr>
            <a:r>
              <a:rPr lang="en-US" sz="2400" smtClean="0"/>
              <a:t>Cervix</a:t>
            </a:r>
          </a:p>
          <a:p>
            <a:pPr lvl="1" eaLnBrk="1" hangingPunct="1">
              <a:lnSpc>
                <a:spcPct val="90000"/>
              </a:lnSpc>
            </a:pPr>
            <a:r>
              <a:rPr lang="en-US" sz="2400" smtClean="0"/>
              <a:t>Colon</a:t>
            </a:r>
            <a:br>
              <a:rPr lang="en-US" sz="2400" smtClean="0"/>
            </a:br>
            <a:endParaRPr lang="en-US" sz="2400" smtClean="0"/>
          </a:p>
          <a:p>
            <a:pPr eaLnBrk="1" hangingPunct="1">
              <a:lnSpc>
                <a:spcPct val="90000"/>
              </a:lnSpc>
            </a:pPr>
            <a:r>
              <a:rPr lang="en-US" sz="2800" smtClean="0"/>
              <a:t>Men</a:t>
            </a:r>
          </a:p>
          <a:p>
            <a:pPr lvl="1" eaLnBrk="1" hangingPunct="1">
              <a:lnSpc>
                <a:spcPct val="90000"/>
              </a:lnSpc>
            </a:pPr>
            <a:r>
              <a:rPr lang="en-US" sz="2400" smtClean="0"/>
              <a:t>Prostate</a:t>
            </a:r>
          </a:p>
          <a:p>
            <a:pPr lvl="1" eaLnBrk="1" hangingPunct="1">
              <a:lnSpc>
                <a:spcPct val="90000"/>
              </a:lnSpc>
            </a:pPr>
            <a:r>
              <a:rPr lang="en-US" sz="2400" smtClean="0"/>
              <a:t>Colon</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0"/>
            <a:ext cx="8229600" cy="1143000"/>
          </a:xfrm>
        </p:spPr>
        <p:txBody>
          <a:bodyPr/>
          <a:lstStyle/>
          <a:p>
            <a:pPr eaLnBrk="1" hangingPunct="1"/>
            <a:r>
              <a:rPr lang="en-US" smtClean="0"/>
              <a:t>Non-Compliance with Screening Guidelines</a:t>
            </a:r>
          </a:p>
        </p:txBody>
      </p:sp>
      <p:graphicFrame>
        <p:nvGraphicFramePr>
          <p:cNvPr id="18435" name="Object 3"/>
          <p:cNvGraphicFramePr>
            <a:graphicFrameLocks noChangeAspect="1"/>
          </p:cNvGraphicFramePr>
          <p:nvPr>
            <p:ph type="chart" idx="1"/>
          </p:nvPr>
        </p:nvGraphicFramePr>
        <p:xfrm>
          <a:off x="457200" y="1295400"/>
          <a:ext cx="8353425" cy="4572000"/>
        </p:xfrm>
        <a:graphic>
          <a:graphicData uri="http://schemas.openxmlformats.org/presentationml/2006/ole">
            <p:oleObj spid="_x0000_s18435" name="Chart" r:id="rId4" imgW="9086750" imgH="5429174" progId="MSGraph.Chart.8">
              <p:embed followColorScheme="full"/>
            </p:oleObj>
          </a:graphicData>
        </a:graphic>
      </p:graphicFrame>
      <p:sp>
        <p:nvSpPr>
          <p:cNvPr id="18436" name="Text Box 4"/>
          <p:cNvSpPr txBox="1">
            <a:spLocks noChangeArrowheads="1"/>
          </p:cNvSpPr>
          <p:nvPr/>
        </p:nvSpPr>
        <p:spPr bwMode="auto">
          <a:xfrm>
            <a:off x="3810000" y="5867400"/>
            <a:ext cx="22098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p&lt;.0001</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28600" y="1143000"/>
            <a:ext cx="2667000" cy="5715000"/>
          </a:xfrm>
          <a:prstGeom prst="rect">
            <a:avLst/>
          </a:prstGeom>
          <a:solidFill>
            <a:schemeClr val="bg1"/>
          </a:solidFill>
          <a:ln w="12700">
            <a:noFill/>
            <a:miter lim="800000"/>
            <a:headEnd/>
            <a:tailEnd/>
          </a:ln>
          <a:effectLst/>
        </p:spPr>
        <p:txBody>
          <a:bodyPr wrap="none" anchor="ctr"/>
          <a:lstStyle/>
          <a:p>
            <a:endParaRPr lang="en-US"/>
          </a:p>
        </p:txBody>
      </p:sp>
      <p:sp>
        <p:nvSpPr>
          <p:cNvPr id="19459" name="Rectangle 3"/>
          <p:cNvSpPr>
            <a:spLocks noGrp="1" noChangeArrowheads="1"/>
          </p:cNvSpPr>
          <p:nvPr>
            <p:ph type="title"/>
          </p:nvPr>
        </p:nvSpPr>
        <p:spPr/>
        <p:txBody>
          <a:bodyPr/>
          <a:lstStyle/>
          <a:p>
            <a:pPr eaLnBrk="1" hangingPunct="1"/>
            <a:r>
              <a:rPr lang="en-US" smtClean="0"/>
              <a:t>Explaining the Variance in Screening</a:t>
            </a:r>
          </a:p>
        </p:txBody>
      </p:sp>
      <p:graphicFrame>
        <p:nvGraphicFramePr>
          <p:cNvPr id="19460" name="Object 4"/>
          <p:cNvGraphicFramePr>
            <a:graphicFrameLocks noChangeAspect="1"/>
          </p:cNvGraphicFramePr>
          <p:nvPr>
            <p:ph idx="1"/>
          </p:nvPr>
        </p:nvGraphicFramePr>
        <p:xfrm>
          <a:off x="-762000" y="1219200"/>
          <a:ext cx="9372600" cy="5192713"/>
        </p:xfrm>
        <a:graphic>
          <a:graphicData uri="http://schemas.openxmlformats.org/presentationml/2006/ole">
            <p:oleObj spid="_x0000_s19460" name="Chart" r:id="rId4" imgW="6991469" imgH="3886234" progId="MSGraph.Chart.8">
              <p:embed followColorScheme="full"/>
            </p:oleObj>
          </a:graphicData>
        </a:graphic>
      </p:graphicFrame>
      <p:sp>
        <p:nvSpPr>
          <p:cNvPr id="19461" name="Text Box 5"/>
          <p:cNvSpPr txBox="1">
            <a:spLocks noChangeArrowheads="1"/>
          </p:cNvSpPr>
          <p:nvPr/>
        </p:nvSpPr>
        <p:spPr bwMode="auto">
          <a:xfrm>
            <a:off x="3856038" y="2544763"/>
            <a:ext cx="928687" cy="366712"/>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28%</a:t>
            </a:r>
          </a:p>
        </p:txBody>
      </p:sp>
      <p:sp>
        <p:nvSpPr>
          <p:cNvPr id="19462" name="Text Box 6"/>
          <p:cNvSpPr txBox="1">
            <a:spLocks noChangeArrowheads="1"/>
          </p:cNvSpPr>
          <p:nvPr/>
        </p:nvSpPr>
        <p:spPr bwMode="auto">
          <a:xfrm>
            <a:off x="4319588" y="3865563"/>
            <a:ext cx="928687" cy="366712"/>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Arial" pitchFamily="34" charset="0"/>
              </a:rPr>
              <a:t>11%</a:t>
            </a:r>
          </a:p>
        </p:txBody>
      </p:sp>
      <p:sp>
        <p:nvSpPr>
          <p:cNvPr id="19463" name="Text Box 7"/>
          <p:cNvSpPr txBox="1">
            <a:spLocks noChangeArrowheads="1"/>
          </p:cNvSpPr>
          <p:nvPr/>
        </p:nvSpPr>
        <p:spPr bwMode="auto">
          <a:xfrm>
            <a:off x="4129088" y="4595813"/>
            <a:ext cx="928687" cy="366712"/>
          </a:xfrm>
          <a:prstGeom prst="rect">
            <a:avLst/>
          </a:prstGeom>
          <a:noFill/>
          <a:ln w="9525">
            <a:noFill/>
            <a:miter lim="800000"/>
            <a:headEnd/>
            <a:tailEnd/>
          </a:ln>
          <a:effectLst/>
        </p:spPr>
        <p:txBody>
          <a:bodyPr>
            <a:spAutoFit/>
          </a:bodyPr>
          <a:lstStyle/>
          <a:p>
            <a:pPr>
              <a:spcBef>
                <a:spcPct val="50000"/>
              </a:spcBef>
            </a:pPr>
            <a:r>
              <a:rPr lang="en-US" sz="1800">
                <a:solidFill>
                  <a:schemeClr val="bg1"/>
                </a:solidFill>
                <a:latin typeface="Arial" pitchFamily="34" charset="0"/>
              </a:rPr>
              <a:t>8%</a:t>
            </a:r>
          </a:p>
        </p:txBody>
      </p:sp>
      <p:sp>
        <p:nvSpPr>
          <p:cNvPr id="19464" name="Text Box 8"/>
          <p:cNvSpPr txBox="1">
            <a:spLocks noChangeArrowheads="1"/>
          </p:cNvSpPr>
          <p:nvPr/>
        </p:nvSpPr>
        <p:spPr bwMode="auto">
          <a:xfrm>
            <a:off x="1371600" y="4572000"/>
            <a:ext cx="928688" cy="366713"/>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54%</a:t>
            </a:r>
          </a:p>
        </p:txBody>
      </p:sp>
      <p:sp>
        <p:nvSpPr>
          <p:cNvPr id="19465" name="Text Box 9"/>
          <p:cNvSpPr txBox="1">
            <a:spLocks noChangeArrowheads="1"/>
          </p:cNvSpPr>
          <p:nvPr/>
        </p:nvSpPr>
        <p:spPr bwMode="auto">
          <a:xfrm>
            <a:off x="1600200" y="2209800"/>
            <a:ext cx="928688" cy="366713"/>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10%</a:t>
            </a:r>
          </a:p>
        </p:txBody>
      </p:sp>
      <p:sp>
        <p:nvSpPr>
          <p:cNvPr id="19466" name="Text Box 10"/>
          <p:cNvSpPr txBox="1">
            <a:spLocks noChangeArrowheads="1"/>
          </p:cNvSpPr>
          <p:nvPr/>
        </p:nvSpPr>
        <p:spPr bwMode="auto">
          <a:xfrm>
            <a:off x="2362200" y="1905000"/>
            <a:ext cx="928688" cy="368300"/>
          </a:xfrm>
          <a:prstGeom prst="rect">
            <a:avLst/>
          </a:prstGeom>
          <a:noFill/>
          <a:ln w="9525">
            <a:noFill/>
            <a:miter lim="800000"/>
            <a:headEnd/>
            <a:tailEnd/>
          </a:ln>
          <a:effectLst/>
        </p:spPr>
        <p:txBody>
          <a:bodyPr>
            <a:spAutoFit/>
          </a:bodyPr>
          <a:lstStyle/>
          <a:p>
            <a:pPr>
              <a:spcBef>
                <a:spcPct val="50000"/>
              </a:spcBef>
            </a:pPr>
            <a:r>
              <a:rPr lang="en-US" sz="1800">
                <a:latin typeface="Arial" pitchFamily="34" charset="0"/>
              </a:rPr>
              <a:t>6%</a:t>
            </a:r>
          </a:p>
        </p:txBody>
      </p:sp>
      <p:sp>
        <p:nvSpPr>
          <p:cNvPr id="19467" name="Text Box 11"/>
          <p:cNvSpPr txBox="1">
            <a:spLocks noChangeArrowheads="1"/>
          </p:cNvSpPr>
          <p:nvPr/>
        </p:nvSpPr>
        <p:spPr bwMode="auto">
          <a:xfrm>
            <a:off x="304800" y="6172200"/>
            <a:ext cx="60198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Model explained 16% of variance in Screening</a:t>
            </a: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Gender and Screening Compliance</a:t>
            </a:r>
          </a:p>
        </p:txBody>
      </p:sp>
      <p:graphicFrame>
        <p:nvGraphicFramePr>
          <p:cNvPr id="20483" name="Object 3"/>
          <p:cNvGraphicFramePr>
            <a:graphicFrameLocks noChangeAspect="1"/>
          </p:cNvGraphicFramePr>
          <p:nvPr>
            <p:ph idx="1"/>
          </p:nvPr>
        </p:nvGraphicFramePr>
        <p:xfrm>
          <a:off x="990600" y="1295400"/>
          <a:ext cx="7775575" cy="4292600"/>
        </p:xfrm>
        <a:graphic>
          <a:graphicData uri="http://schemas.openxmlformats.org/presentationml/2006/ole">
            <p:oleObj spid="_x0000_s20483" name="Chart" r:id="rId4" imgW="7781855" imgH="4295723" progId="MSGraph.Chart.8">
              <p:embed followColorScheme="full"/>
            </p:oleObj>
          </a:graphicData>
        </a:graphic>
      </p:graphicFrame>
      <p:sp>
        <p:nvSpPr>
          <p:cNvPr id="20484" name="Text Box 4"/>
          <p:cNvSpPr txBox="1">
            <a:spLocks noChangeArrowheads="1"/>
          </p:cNvSpPr>
          <p:nvPr/>
        </p:nvSpPr>
        <p:spPr bwMode="auto">
          <a:xfrm>
            <a:off x="3679825" y="5630863"/>
            <a:ext cx="184150" cy="2282825"/>
          </a:xfrm>
          <a:prstGeom prst="rect">
            <a:avLst/>
          </a:prstGeom>
          <a:noFill/>
          <a:ln w="9525">
            <a:noFill/>
            <a:miter lim="800000"/>
            <a:headEnd/>
            <a:tailEnd/>
          </a:ln>
          <a:effectLst/>
        </p:spPr>
        <p:txBody>
          <a:bodyPr>
            <a:spAutoFit/>
          </a:bodyPr>
          <a:lstStyle/>
          <a:p>
            <a:pPr>
              <a:spcBef>
                <a:spcPct val="50000"/>
              </a:spcBef>
            </a:pPr>
            <a:r>
              <a:rPr lang="en-US"/>
              <a:t>P&lt;.001</a:t>
            </a:r>
          </a:p>
        </p:txBody>
      </p:sp>
      <p:sp>
        <p:nvSpPr>
          <p:cNvPr id="20485" name="Text Box 5"/>
          <p:cNvSpPr txBox="1">
            <a:spLocks noChangeArrowheads="1"/>
          </p:cNvSpPr>
          <p:nvPr/>
        </p:nvSpPr>
        <p:spPr bwMode="auto">
          <a:xfrm>
            <a:off x="3886200" y="5562600"/>
            <a:ext cx="13716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p&lt;.0001</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Trust/Distrust in Health Care Provider and Screening Compliance</a:t>
            </a:r>
          </a:p>
        </p:txBody>
      </p:sp>
      <p:graphicFrame>
        <p:nvGraphicFramePr>
          <p:cNvPr id="21507" name="Object 3"/>
          <p:cNvGraphicFramePr>
            <a:graphicFrameLocks noChangeAspect="1"/>
          </p:cNvGraphicFramePr>
          <p:nvPr>
            <p:ph idx="1"/>
          </p:nvPr>
        </p:nvGraphicFramePr>
        <p:xfrm>
          <a:off x="533400" y="1676400"/>
          <a:ext cx="8305800" cy="4135438"/>
        </p:xfrm>
        <a:graphic>
          <a:graphicData uri="http://schemas.openxmlformats.org/presentationml/2006/ole">
            <p:oleObj spid="_x0000_s21507" name="Chart" r:id="rId4" imgW="4610100" imgH="2295525" progId="Excel.Chart.8">
              <p:embed/>
            </p:oleObj>
          </a:graphicData>
        </a:graphic>
      </p:graphicFrame>
      <p:sp>
        <p:nvSpPr>
          <p:cNvPr id="21508" name="Text Box 4"/>
          <p:cNvSpPr txBox="1">
            <a:spLocks noChangeArrowheads="1"/>
          </p:cNvSpPr>
          <p:nvPr/>
        </p:nvSpPr>
        <p:spPr bwMode="auto">
          <a:xfrm>
            <a:off x="4038600" y="5715000"/>
            <a:ext cx="19050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p&lt;.0001</a:t>
            </a: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Education and Screening Compliance</a:t>
            </a:r>
          </a:p>
        </p:txBody>
      </p:sp>
      <p:graphicFrame>
        <p:nvGraphicFramePr>
          <p:cNvPr id="22531" name="Object 3"/>
          <p:cNvGraphicFramePr>
            <a:graphicFrameLocks noChangeAspect="1"/>
          </p:cNvGraphicFramePr>
          <p:nvPr>
            <p:ph idx="1"/>
          </p:nvPr>
        </p:nvGraphicFramePr>
        <p:xfrm>
          <a:off x="609600" y="1524000"/>
          <a:ext cx="8040688" cy="4157663"/>
        </p:xfrm>
        <a:graphic>
          <a:graphicData uri="http://schemas.openxmlformats.org/presentationml/2006/ole">
            <p:oleObj spid="_x0000_s22531" name="Chart" r:id="rId4" imgW="7534320" imgH="3895681" progId="MSGraph.Chart.8">
              <p:embed followColorScheme="full"/>
            </p:oleObj>
          </a:graphicData>
        </a:graphic>
      </p:graphicFrame>
      <p:sp>
        <p:nvSpPr>
          <p:cNvPr id="22532" name="Text Box 5"/>
          <p:cNvSpPr txBox="1">
            <a:spLocks noChangeArrowheads="1"/>
          </p:cNvSpPr>
          <p:nvPr/>
        </p:nvSpPr>
        <p:spPr bwMode="auto">
          <a:xfrm>
            <a:off x="3962400" y="5791200"/>
            <a:ext cx="18288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p=.005</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44488" y="152400"/>
            <a:ext cx="8342312" cy="6324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0"/>
            <a:ext cx="8229600" cy="1143000"/>
          </a:xfrm>
        </p:spPr>
        <p:txBody>
          <a:bodyPr/>
          <a:lstStyle/>
          <a:p>
            <a:pPr eaLnBrk="1" hangingPunct="1"/>
            <a:r>
              <a:rPr lang="en-US" smtClean="0"/>
              <a:t>Insurance Status and Screening Compliance</a:t>
            </a:r>
          </a:p>
        </p:txBody>
      </p:sp>
      <p:graphicFrame>
        <p:nvGraphicFramePr>
          <p:cNvPr id="23555" name="Object 3"/>
          <p:cNvGraphicFramePr>
            <a:graphicFrameLocks noChangeAspect="1"/>
          </p:cNvGraphicFramePr>
          <p:nvPr>
            <p:ph type="chart" idx="1"/>
          </p:nvPr>
        </p:nvGraphicFramePr>
        <p:xfrm>
          <a:off x="457200" y="1295400"/>
          <a:ext cx="8353425" cy="4572000"/>
        </p:xfrm>
        <a:graphic>
          <a:graphicData uri="http://schemas.openxmlformats.org/presentationml/2006/ole">
            <p:oleObj spid="_x0000_s23555" name="Chart" r:id="rId4" imgW="9086750" imgH="5429174" progId="MSGraph.Chart.8">
              <p:embed followColorScheme="full"/>
            </p:oleObj>
          </a:graphicData>
        </a:graphic>
      </p:graphicFrame>
      <p:sp>
        <p:nvSpPr>
          <p:cNvPr id="23556" name="Text Box 4"/>
          <p:cNvSpPr txBox="1">
            <a:spLocks noChangeArrowheads="1"/>
          </p:cNvSpPr>
          <p:nvPr/>
        </p:nvSpPr>
        <p:spPr bwMode="auto">
          <a:xfrm>
            <a:off x="3810000" y="5867400"/>
            <a:ext cx="22098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p&lt;.004</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Region and Screening Compliance</a:t>
            </a:r>
          </a:p>
        </p:txBody>
      </p:sp>
      <p:graphicFrame>
        <p:nvGraphicFramePr>
          <p:cNvPr id="24579" name="Object 3"/>
          <p:cNvGraphicFramePr>
            <a:graphicFrameLocks noChangeAspect="1"/>
          </p:cNvGraphicFramePr>
          <p:nvPr>
            <p:ph idx="1"/>
          </p:nvPr>
        </p:nvGraphicFramePr>
        <p:xfrm>
          <a:off x="381000" y="1447800"/>
          <a:ext cx="8534400" cy="4583113"/>
        </p:xfrm>
        <a:graphic>
          <a:graphicData uri="http://schemas.openxmlformats.org/presentationml/2006/ole">
            <p:oleObj spid="_x0000_s24579" name="Chart" r:id="rId4" imgW="7772408" imgH="4419622" progId="MSGraph.Chart.8">
              <p:embed followColorScheme="full"/>
            </p:oleObj>
          </a:graphicData>
        </a:graphic>
      </p:graphicFrame>
      <p:sp>
        <p:nvSpPr>
          <p:cNvPr id="24580" name="Text Box 4"/>
          <p:cNvSpPr txBox="1">
            <a:spLocks noChangeArrowheads="1"/>
          </p:cNvSpPr>
          <p:nvPr/>
        </p:nvSpPr>
        <p:spPr bwMode="auto">
          <a:xfrm>
            <a:off x="3886200" y="6019800"/>
            <a:ext cx="1905000" cy="366713"/>
          </a:xfrm>
          <a:prstGeom prst="rect">
            <a:avLst/>
          </a:prstGeom>
          <a:noFill/>
          <a:ln w="9525">
            <a:noFill/>
            <a:miter lim="800000"/>
            <a:headEnd/>
            <a:tailEnd/>
          </a:ln>
          <a:effectLst/>
        </p:spPr>
        <p:txBody>
          <a:bodyPr>
            <a:spAutoFit/>
          </a:bodyPr>
          <a:lstStyle/>
          <a:p>
            <a:pPr>
              <a:spcBef>
                <a:spcPct val="50000"/>
              </a:spcBef>
            </a:pPr>
            <a:r>
              <a:rPr lang="en-US" sz="1800" b="1">
                <a:latin typeface="Arial" pitchFamily="34" charset="0"/>
              </a:rPr>
              <a:t>p=.01</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Major Findings - Screening</a:t>
            </a:r>
          </a:p>
        </p:txBody>
      </p:sp>
      <p:sp>
        <p:nvSpPr>
          <p:cNvPr id="25603" name="Rectangle 3"/>
          <p:cNvSpPr>
            <a:spLocks noGrp="1" noChangeArrowheads="1"/>
          </p:cNvSpPr>
          <p:nvPr>
            <p:ph type="body" idx="1"/>
          </p:nvPr>
        </p:nvSpPr>
        <p:spPr>
          <a:xfrm>
            <a:off x="685800" y="1524000"/>
            <a:ext cx="7772400" cy="4419600"/>
          </a:xfrm>
        </p:spPr>
        <p:txBody>
          <a:bodyPr/>
          <a:lstStyle/>
          <a:p>
            <a:pPr eaLnBrk="1" hangingPunct="1">
              <a:lnSpc>
                <a:spcPct val="80000"/>
              </a:lnSpc>
            </a:pPr>
            <a:r>
              <a:rPr lang="en-US" sz="2400" smtClean="0"/>
              <a:t>Non-compliance with guidelines for breast, colon, and prostate cancer screening:</a:t>
            </a:r>
          </a:p>
          <a:p>
            <a:pPr lvl="1" eaLnBrk="1" hangingPunct="1">
              <a:lnSpc>
                <a:spcPct val="80000"/>
              </a:lnSpc>
            </a:pPr>
            <a:r>
              <a:rPr lang="en-US" sz="2400" smtClean="0"/>
              <a:t>Controls: 37% to 58% </a:t>
            </a:r>
          </a:p>
          <a:p>
            <a:pPr lvl="1" eaLnBrk="1" hangingPunct="1">
              <a:lnSpc>
                <a:spcPct val="80000"/>
              </a:lnSpc>
            </a:pPr>
            <a:r>
              <a:rPr lang="en-US" sz="2400" smtClean="0"/>
              <a:t>Cancer Survivors: 14% to 17% </a:t>
            </a:r>
            <a:br>
              <a:rPr lang="en-US" sz="2400" smtClean="0"/>
            </a:br>
            <a:r>
              <a:rPr lang="en-US" sz="2400" smtClean="0"/>
              <a:t> </a:t>
            </a:r>
          </a:p>
          <a:p>
            <a:pPr eaLnBrk="1" hangingPunct="1">
              <a:lnSpc>
                <a:spcPct val="80000"/>
              </a:lnSpc>
            </a:pPr>
            <a:r>
              <a:rPr lang="en-US" sz="2400" smtClean="0"/>
              <a:t>Participation in screening was explained by:</a:t>
            </a:r>
          </a:p>
          <a:p>
            <a:pPr lvl="1" eaLnBrk="1" hangingPunct="1">
              <a:lnSpc>
                <a:spcPct val="80000"/>
              </a:lnSpc>
            </a:pPr>
            <a:r>
              <a:rPr lang="en-US" sz="2400" smtClean="0"/>
              <a:t>Gender</a:t>
            </a:r>
          </a:p>
          <a:p>
            <a:pPr lvl="1" eaLnBrk="1" hangingPunct="1">
              <a:lnSpc>
                <a:spcPct val="80000"/>
              </a:lnSpc>
            </a:pPr>
            <a:r>
              <a:rPr lang="en-US" sz="2400" smtClean="0"/>
              <a:t>Trust/Distrust in health care provider</a:t>
            </a:r>
          </a:p>
          <a:p>
            <a:pPr lvl="1" eaLnBrk="1" hangingPunct="1">
              <a:lnSpc>
                <a:spcPct val="80000"/>
              </a:lnSpc>
            </a:pPr>
            <a:r>
              <a:rPr lang="en-US" sz="2400" smtClean="0"/>
              <a:t>Education</a:t>
            </a:r>
          </a:p>
          <a:p>
            <a:pPr lvl="1" eaLnBrk="1" hangingPunct="1">
              <a:lnSpc>
                <a:spcPct val="80000"/>
              </a:lnSpc>
            </a:pPr>
            <a:r>
              <a:rPr lang="en-US" sz="2400" smtClean="0"/>
              <a:t>Health insurance</a:t>
            </a:r>
          </a:p>
          <a:p>
            <a:pPr lvl="1" eaLnBrk="1" hangingPunct="1">
              <a:lnSpc>
                <a:spcPct val="80000"/>
              </a:lnSpc>
            </a:pPr>
            <a:r>
              <a:rPr lang="en-US" sz="2400" smtClean="0"/>
              <a:t>Surviving cancer</a:t>
            </a:r>
          </a:p>
          <a:p>
            <a:pPr lvl="1" eaLnBrk="1" hangingPunct="1">
              <a:lnSpc>
                <a:spcPct val="80000"/>
              </a:lnSpc>
            </a:pPr>
            <a:r>
              <a:rPr lang="en-US" sz="2400" smtClean="0"/>
              <a:t>City of residence</a:t>
            </a:r>
          </a:p>
          <a:p>
            <a:pPr lvl="1" eaLnBrk="1" hangingPunct="1">
              <a:lnSpc>
                <a:spcPct val="80000"/>
              </a:lnSpc>
              <a:buFontTx/>
              <a:buNone/>
            </a:pPr>
            <a:endParaRPr lang="en-US" sz="2400" smtClean="0"/>
          </a:p>
          <a:p>
            <a:pPr eaLnBrk="1" hangingPunct="1">
              <a:lnSpc>
                <a:spcPct val="80000"/>
              </a:lnSpc>
            </a:pPr>
            <a:endParaRPr lang="en-US" sz="2400" smtClean="0"/>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0"/>
            <a:ext cx="8382000" cy="1143000"/>
          </a:xfrm>
        </p:spPr>
        <p:txBody>
          <a:bodyPr/>
          <a:lstStyle/>
          <a:p>
            <a:pPr eaLnBrk="1" hangingPunct="1"/>
            <a:r>
              <a:rPr lang="en-US" smtClean="0"/>
              <a:t>Chicago:  Low Screening Rates </a:t>
            </a:r>
          </a:p>
        </p:txBody>
      </p:sp>
      <p:sp>
        <p:nvSpPr>
          <p:cNvPr id="10243" name="Content Placeholder 2"/>
          <p:cNvSpPr>
            <a:spLocks noGrp="1"/>
          </p:cNvSpPr>
          <p:nvPr>
            <p:ph idx="1"/>
          </p:nvPr>
        </p:nvSpPr>
        <p:spPr/>
        <p:txBody>
          <a:bodyPr/>
          <a:lstStyle/>
          <a:p>
            <a:pPr marL="0" indent="0" eaLnBrk="1" hangingPunct="1">
              <a:buFont typeface="Wingdings" pitchFamily="2" charset="2"/>
              <a:buNone/>
              <a:defRPr/>
            </a:pPr>
            <a:r>
              <a:rPr lang="en-US" sz="2800" u="sng" dirty="0" smtClean="0"/>
              <a:t>Dartmouth Atlas Project (2010) reported:</a:t>
            </a:r>
          </a:p>
          <a:p>
            <a:pPr marL="0" indent="0" eaLnBrk="1" hangingPunct="1">
              <a:buFont typeface="Wingdings" pitchFamily="2" charset="2"/>
              <a:buNone/>
              <a:defRPr/>
            </a:pPr>
            <a:endParaRPr lang="en-US" sz="2800" dirty="0"/>
          </a:p>
          <a:p>
            <a:pPr eaLnBrk="1" hangingPunct="1">
              <a:defRPr/>
            </a:pPr>
            <a:r>
              <a:rPr lang="en-US" sz="2800" dirty="0" smtClean="0"/>
              <a:t>Chicago has some of the </a:t>
            </a:r>
            <a:r>
              <a:rPr lang="en-US" sz="2800" i="1" u="sng" dirty="0" smtClean="0"/>
              <a:t>lowest</a:t>
            </a:r>
            <a:r>
              <a:rPr lang="en-US" sz="2800" dirty="0" smtClean="0"/>
              <a:t> mammogram screening rates in the nation, </a:t>
            </a:r>
          </a:p>
          <a:p>
            <a:pPr>
              <a:defRPr/>
            </a:pPr>
            <a:r>
              <a:rPr lang="en-US" sz="2800" i="1" dirty="0" smtClean="0"/>
              <a:t>Even for women whose screening is paid for by Medicare </a:t>
            </a:r>
            <a:r>
              <a:rPr lang="en-US" sz="1600" i="1" dirty="0" smtClean="0"/>
              <a:t>(</a:t>
            </a:r>
            <a:r>
              <a:rPr lang="en-US" sz="1600" b="1" i="1" dirty="0" smtClean="0"/>
              <a:t>Dartmouth </a:t>
            </a:r>
            <a:r>
              <a:rPr lang="en-US" sz="1600" b="1" i="1" dirty="0"/>
              <a:t>Atlas </a:t>
            </a:r>
            <a:r>
              <a:rPr lang="en-US" sz="1600" b="1" i="1" dirty="0" smtClean="0"/>
              <a:t>Project, D. Goodman et 	al., 2010)</a:t>
            </a:r>
            <a:endParaRPr lang="en-US" sz="1600" i="1" dirty="0" smtClean="0"/>
          </a:p>
          <a:p>
            <a:pPr algn="ctr" eaLnBrk="1" hangingPunct="1">
              <a:buFont typeface="Wingdings" pitchFamily="2" charset="2"/>
              <a:buNone/>
              <a:defRPr/>
            </a:pPr>
            <a:endParaRPr lang="en-US"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US" smtClean="0"/>
          </a:p>
        </p:txBody>
      </p:sp>
      <p:sp>
        <p:nvSpPr>
          <p:cNvPr id="27651" name="Content Placeholder 2"/>
          <p:cNvSpPr>
            <a:spLocks noGrp="1"/>
          </p:cNvSpPr>
          <p:nvPr>
            <p:ph idx="1"/>
          </p:nvPr>
        </p:nvSpPr>
        <p:spPr/>
        <p:txBody>
          <a:bodyPr/>
          <a:lstStyle/>
          <a:p>
            <a:pPr marL="0" indent="0">
              <a:buFont typeface="Wingdings" pitchFamily="2" charset="2"/>
              <a:buNone/>
            </a:pPr>
            <a:endParaRPr lang="en-US" smtClean="0"/>
          </a:p>
          <a:p>
            <a:pPr marL="0" indent="0">
              <a:buFont typeface="Wingdings" pitchFamily="2" charset="2"/>
              <a:buNone/>
            </a:pPr>
            <a:r>
              <a:rPr lang="en-US" smtClean="0"/>
              <a:t>Study 2.  </a:t>
            </a:r>
          </a:p>
          <a:p>
            <a:pPr marL="0" indent="0">
              <a:buFont typeface="Wingdings" pitchFamily="2" charset="2"/>
              <a:buNone/>
            </a:pPr>
            <a:r>
              <a:rPr lang="en-US" smtClean="0"/>
              <a:t>Cultural Beliefs about Breast Cancer in Caucasian, African American, and Hispanic Women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828800" y="304800"/>
            <a:ext cx="6307138" cy="711200"/>
          </a:xfrm>
        </p:spPr>
        <p:txBody>
          <a:bodyPr/>
          <a:lstStyle/>
          <a:p>
            <a:pPr algn="ctr" eaLnBrk="1" hangingPunct="1"/>
            <a:r>
              <a:rPr lang="en-US" sz="3600" smtClean="0"/>
              <a:t>Original Investigative Team</a:t>
            </a:r>
          </a:p>
        </p:txBody>
      </p:sp>
      <p:sp>
        <p:nvSpPr>
          <p:cNvPr id="28675" name="Rectangle 3"/>
          <p:cNvSpPr>
            <a:spLocks noGrp="1" noChangeArrowheads="1"/>
          </p:cNvSpPr>
          <p:nvPr>
            <p:ph type="body" idx="1"/>
          </p:nvPr>
        </p:nvSpPr>
        <p:spPr>
          <a:xfrm>
            <a:off x="1447800" y="1779588"/>
            <a:ext cx="7010400" cy="3416300"/>
          </a:xfrm>
        </p:spPr>
        <p:txBody>
          <a:bodyPr/>
          <a:lstStyle/>
          <a:p>
            <a:pPr algn="ctr" eaLnBrk="1" hangingPunct="1">
              <a:buFont typeface="Wingdings" pitchFamily="2" charset="2"/>
              <a:buNone/>
            </a:pPr>
            <a:r>
              <a:rPr lang="en-US" sz="2800" smtClean="0">
                <a:cs typeface="Times New Roman" pitchFamily="18" charset="0"/>
              </a:rPr>
              <a:t>Carol Ferrans, PhD, RN, FAAN</a:t>
            </a:r>
          </a:p>
          <a:p>
            <a:pPr algn="ctr" eaLnBrk="1" hangingPunct="1">
              <a:buFont typeface="Wingdings" pitchFamily="2" charset="2"/>
              <a:buNone/>
            </a:pPr>
            <a:r>
              <a:rPr lang="en-US" sz="2800" smtClean="0">
                <a:cs typeface="Times New Roman" pitchFamily="18" charset="0"/>
              </a:rPr>
              <a:t>Garth Rauscher, PhD</a:t>
            </a:r>
          </a:p>
          <a:p>
            <a:pPr algn="ctr" eaLnBrk="1" hangingPunct="1">
              <a:buFont typeface="Wingdings" pitchFamily="2" charset="2"/>
              <a:buNone/>
            </a:pPr>
            <a:r>
              <a:rPr lang="en-US" sz="2800" smtClean="0"/>
              <a:t>Barbara Akpan, MS, RN</a:t>
            </a:r>
          </a:p>
          <a:p>
            <a:pPr algn="ctr" eaLnBrk="1" hangingPunct="1">
              <a:buFont typeface="Wingdings" pitchFamily="2" charset="2"/>
              <a:buNone/>
            </a:pPr>
            <a:r>
              <a:rPr lang="en-US" sz="2800" smtClean="0"/>
              <a:t>Tim Johnson, PhD</a:t>
            </a:r>
          </a:p>
          <a:p>
            <a:pPr algn="ctr" eaLnBrk="1" hangingPunct="1">
              <a:buFont typeface="Wingdings" pitchFamily="2" charset="2"/>
              <a:buNone/>
            </a:pPr>
            <a:r>
              <a:rPr lang="en-US" sz="2800" smtClean="0"/>
              <a:t>Dinah Ramirez, RN</a:t>
            </a:r>
          </a:p>
          <a:p>
            <a:pPr algn="ctr" eaLnBrk="1" hangingPunct="1">
              <a:buFont typeface="Wingdings" pitchFamily="2" charset="2"/>
              <a:buNone/>
            </a:pPr>
            <a:r>
              <a:rPr lang="en-US" sz="2800" smtClean="0"/>
              <a:t>Marilyn Willis, MS, RN</a:t>
            </a:r>
          </a:p>
          <a:p>
            <a:pPr algn="ctr" eaLnBrk="1" hangingPunct="1">
              <a:buFont typeface="Wingdings" pitchFamily="2" charset="2"/>
              <a:buNone/>
            </a:pPr>
            <a:r>
              <a:rPr lang="en-US" sz="2800" smtClean="0"/>
              <a:t>Richard Warnecke, PhD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382000" cy="1143000"/>
          </a:xfrm>
        </p:spPr>
        <p:txBody>
          <a:bodyPr/>
          <a:lstStyle/>
          <a:p>
            <a:pPr eaLnBrk="1" hangingPunct="1"/>
            <a:r>
              <a:rPr lang="en-US" smtClean="0"/>
              <a:t>Primary Reasons for Low Screening Rates </a:t>
            </a:r>
          </a:p>
        </p:txBody>
      </p:sp>
      <p:sp>
        <p:nvSpPr>
          <p:cNvPr id="10243" name="Content Placeholder 2"/>
          <p:cNvSpPr>
            <a:spLocks noGrp="1"/>
          </p:cNvSpPr>
          <p:nvPr>
            <p:ph idx="1"/>
          </p:nvPr>
        </p:nvSpPr>
        <p:spPr/>
        <p:txBody>
          <a:bodyPr/>
          <a:lstStyle/>
          <a:p>
            <a:pPr eaLnBrk="1" hangingPunct="1">
              <a:defRPr/>
            </a:pPr>
            <a:r>
              <a:rPr lang="en-US" sz="2800" dirty="0" smtClean="0"/>
              <a:t>Chicago has some of the </a:t>
            </a:r>
            <a:r>
              <a:rPr lang="en-US" sz="2800" i="1" u="sng" dirty="0" smtClean="0"/>
              <a:t>lowest</a:t>
            </a:r>
            <a:r>
              <a:rPr lang="en-US" sz="2800" dirty="0" smtClean="0"/>
              <a:t> mammogram screening rates in the nation, </a:t>
            </a:r>
          </a:p>
          <a:p>
            <a:pPr>
              <a:defRPr/>
            </a:pPr>
            <a:r>
              <a:rPr lang="en-US" sz="2800" i="1" dirty="0" smtClean="0"/>
              <a:t>Even for women whose screening is paid for by Medicare </a:t>
            </a:r>
            <a:r>
              <a:rPr lang="en-US" sz="1600" i="1" dirty="0" smtClean="0"/>
              <a:t>(</a:t>
            </a:r>
            <a:r>
              <a:rPr lang="en-US" sz="1600" b="1" i="1" dirty="0" smtClean="0"/>
              <a:t>Dartmouth </a:t>
            </a:r>
            <a:r>
              <a:rPr lang="en-US" sz="1600" b="1" i="1" dirty="0"/>
              <a:t>Atlas </a:t>
            </a:r>
            <a:r>
              <a:rPr lang="en-US" sz="1600" b="1" i="1" dirty="0" smtClean="0"/>
              <a:t>Project, D. Goodman et 	al., 2010)</a:t>
            </a:r>
            <a:endParaRPr lang="en-US" sz="1600" i="1" dirty="0" smtClean="0"/>
          </a:p>
          <a:p>
            <a:pPr marL="0" indent="0" algn="ctr" eaLnBrk="1" hangingPunct="1">
              <a:buFont typeface="Wingdings" pitchFamily="2" charset="2"/>
              <a:buNone/>
              <a:defRPr/>
            </a:pPr>
            <a:r>
              <a:rPr lang="en-US" b="1" dirty="0" smtClean="0">
                <a:solidFill>
                  <a:srgbClr val="FF0000"/>
                </a:solidFill>
              </a:rPr>
              <a:t>Cost</a:t>
            </a:r>
            <a:endParaRPr lang="en-US" dirty="0" smtClean="0"/>
          </a:p>
          <a:p>
            <a:pPr algn="ctr" eaLnBrk="1" hangingPunct="1">
              <a:buFont typeface="Wingdings" pitchFamily="2" charset="2"/>
              <a:buNone/>
              <a:defRPr/>
            </a:pPr>
            <a:r>
              <a:rPr lang="en-US" b="1" dirty="0" smtClean="0">
                <a:solidFill>
                  <a:srgbClr val="FF0000"/>
                </a:solidFill>
              </a:rPr>
              <a:t>Beliefs</a:t>
            </a:r>
            <a:endParaRPr lang="en-US" dirty="0" smtClean="0"/>
          </a:p>
          <a:p>
            <a:pPr algn="ctr" eaLnBrk="1" hangingPunct="1">
              <a:buFont typeface="Wingdings" pitchFamily="2" charset="2"/>
              <a:buNone/>
              <a:defRPr/>
            </a:pPr>
            <a:r>
              <a:rPr lang="en-US" b="1" dirty="0" smtClean="0">
                <a:solidFill>
                  <a:srgbClr val="FF0000"/>
                </a:solidFill>
              </a:rPr>
              <a:t>Fear</a:t>
            </a:r>
          </a:p>
          <a:p>
            <a:pPr algn="ctr" eaLnBrk="1" hangingPunct="1">
              <a:buFont typeface="Wingdings" pitchFamily="2" charset="2"/>
              <a:buNone/>
              <a:defRPr/>
            </a:pPr>
            <a:endParaRPr lang="en-US" b="1" dirty="0" smtClean="0">
              <a:solidFill>
                <a:srgbClr val="FF0000"/>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447800" y="228600"/>
            <a:ext cx="6307138" cy="711200"/>
          </a:xfrm>
        </p:spPr>
        <p:txBody>
          <a:bodyPr/>
          <a:lstStyle/>
          <a:p>
            <a:pPr eaLnBrk="1" hangingPunct="1"/>
            <a:r>
              <a:rPr lang="en-US" sz="3600" smtClean="0"/>
              <a:t>Cultural Beliefs</a:t>
            </a:r>
          </a:p>
        </p:txBody>
      </p:sp>
      <p:sp>
        <p:nvSpPr>
          <p:cNvPr id="30723" name="Rectangle 3"/>
          <p:cNvSpPr>
            <a:spLocks noGrp="1" noChangeArrowheads="1"/>
          </p:cNvSpPr>
          <p:nvPr>
            <p:ph type="body" idx="1"/>
          </p:nvPr>
        </p:nvSpPr>
        <p:spPr>
          <a:xfrm>
            <a:off x="838200" y="1447800"/>
            <a:ext cx="7848600" cy="3416300"/>
          </a:xfrm>
        </p:spPr>
        <p:txBody>
          <a:bodyPr/>
          <a:lstStyle/>
          <a:p>
            <a:pPr eaLnBrk="1" hangingPunct="1"/>
            <a:r>
              <a:rPr lang="en-US" sz="2800" smtClean="0">
                <a:cs typeface="Times New Roman" pitchFamily="18" charset="0"/>
              </a:rPr>
              <a:t>Identify cultural beliefs contributing to later stage of breast cancer at diagnosis for African American, Hispanic, and Caucasian women in Chicago.</a:t>
            </a:r>
            <a:br>
              <a:rPr lang="en-US" sz="2800" smtClean="0">
                <a:cs typeface="Times New Roman" pitchFamily="18" charset="0"/>
              </a:rPr>
            </a:br>
            <a:endParaRPr lang="en-US" sz="2800" smtClean="0">
              <a:cs typeface="Times New Roman" pitchFamily="18" charset="0"/>
            </a:endParaRPr>
          </a:p>
          <a:p>
            <a:pPr eaLnBrk="1" hangingPunct="1"/>
            <a:r>
              <a:rPr lang="en-US" sz="2800" smtClean="0">
                <a:cs typeface="Times New Roman" pitchFamily="18" charset="0"/>
              </a:rPr>
              <a:t>Focus on beliefs interfering with </a:t>
            </a:r>
          </a:p>
          <a:p>
            <a:pPr lvl="1" eaLnBrk="1" hangingPunct="1"/>
            <a:r>
              <a:rPr lang="en-US" smtClean="0">
                <a:cs typeface="Times New Roman" pitchFamily="18" charset="0"/>
              </a:rPr>
              <a:t>Participation in Screening</a:t>
            </a:r>
          </a:p>
          <a:p>
            <a:pPr lvl="1" eaLnBrk="1" hangingPunct="1"/>
            <a:r>
              <a:rPr lang="en-US" smtClean="0">
                <a:cs typeface="Times New Roman" pitchFamily="18" charset="0"/>
              </a:rPr>
              <a:t>Diagnosis of Suspicious Breast Symptoms</a:t>
            </a:r>
          </a:p>
          <a:p>
            <a:pPr lvl="1" eaLnBrk="1" hangingPunct="1"/>
            <a:r>
              <a:rPr lang="en-US" smtClean="0">
                <a:cs typeface="Times New Roman" pitchFamily="18" charset="0"/>
              </a:rPr>
              <a:t>Follow through with Treatment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295400" y="304800"/>
            <a:ext cx="6897688" cy="711200"/>
          </a:xfrm>
        </p:spPr>
        <p:txBody>
          <a:bodyPr/>
          <a:lstStyle/>
          <a:p>
            <a:pPr algn="ctr" eaLnBrk="1" hangingPunct="1"/>
            <a:r>
              <a:rPr lang="en-US" sz="3600" smtClean="0"/>
              <a:t>Identification of 17 Beliefs</a:t>
            </a:r>
          </a:p>
        </p:txBody>
      </p:sp>
      <p:sp>
        <p:nvSpPr>
          <p:cNvPr id="31747" name="Rectangle 3"/>
          <p:cNvSpPr>
            <a:spLocks noGrp="1" noChangeArrowheads="1"/>
          </p:cNvSpPr>
          <p:nvPr>
            <p:ph type="body" idx="1"/>
          </p:nvPr>
        </p:nvSpPr>
        <p:spPr>
          <a:xfrm>
            <a:off x="685800" y="1447800"/>
            <a:ext cx="8085138" cy="3559175"/>
          </a:xfrm>
        </p:spPr>
        <p:txBody>
          <a:bodyPr/>
          <a:lstStyle/>
          <a:p>
            <a:pPr eaLnBrk="1" hangingPunct="1">
              <a:spcBef>
                <a:spcPct val="0"/>
              </a:spcBef>
              <a:buClrTx/>
              <a:buFontTx/>
              <a:buNone/>
            </a:pPr>
            <a:r>
              <a:rPr lang="en-US" sz="2400" u="sng" smtClean="0"/>
              <a:t>Step One: Cultural Experts/ Published Reports</a:t>
            </a:r>
          </a:p>
          <a:p>
            <a:pPr eaLnBrk="1" hangingPunct="1">
              <a:spcBef>
                <a:spcPct val="0"/>
              </a:spcBef>
              <a:buClrTx/>
              <a:buFontTx/>
              <a:buChar char="•"/>
            </a:pPr>
            <a:r>
              <a:rPr lang="en-US" sz="2400" smtClean="0"/>
              <a:t>Identify cultural beliefs about breast cancer that could contribute to late-stage diagnosis. (41 beliefs)</a:t>
            </a:r>
          </a:p>
          <a:p>
            <a:pPr eaLnBrk="1" hangingPunct="1">
              <a:spcBef>
                <a:spcPct val="0"/>
              </a:spcBef>
              <a:buClrTx/>
              <a:buFontTx/>
              <a:buChar char="•"/>
            </a:pPr>
            <a:endParaRPr lang="en-US" sz="2400" smtClean="0"/>
          </a:p>
          <a:p>
            <a:pPr eaLnBrk="1" hangingPunct="1">
              <a:spcBef>
                <a:spcPct val="0"/>
              </a:spcBef>
              <a:buClrTx/>
              <a:buFontTx/>
              <a:buNone/>
            </a:pPr>
            <a:r>
              <a:rPr lang="en-US" sz="2400" u="sng" smtClean="0"/>
              <a:t>Step Two:  Focus Groups (four groups, n = 37) </a:t>
            </a:r>
          </a:p>
          <a:p>
            <a:pPr eaLnBrk="1" hangingPunct="1">
              <a:spcBef>
                <a:spcPct val="0"/>
              </a:spcBef>
              <a:buClrTx/>
              <a:buFontTx/>
              <a:buChar char="•"/>
            </a:pPr>
            <a:r>
              <a:rPr lang="en-US" sz="2400" smtClean="0"/>
              <a:t>Broad based: “Have you ever HEARD of these beliefs or known anyone who believed them?”</a:t>
            </a:r>
          </a:p>
          <a:p>
            <a:pPr eaLnBrk="1" hangingPunct="1">
              <a:spcBef>
                <a:spcPct val="0"/>
              </a:spcBef>
              <a:buClrTx/>
              <a:buFontTx/>
              <a:buChar char="•"/>
            </a:pPr>
            <a:endParaRPr lang="en-US" sz="2400" smtClean="0"/>
          </a:p>
          <a:p>
            <a:pPr eaLnBrk="1" hangingPunct="1">
              <a:spcBef>
                <a:spcPct val="0"/>
              </a:spcBef>
              <a:buClrTx/>
              <a:buFontTx/>
              <a:buNone/>
            </a:pPr>
            <a:r>
              <a:rPr lang="en-US" sz="2400" u="sng" smtClean="0"/>
              <a:t>Step Three:  Cognitive Interviews (n = 19)</a:t>
            </a:r>
          </a:p>
          <a:p>
            <a:pPr eaLnBrk="1" hangingPunct="1">
              <a:spcBef>
                <a:spcPct val="0"/>
              </a:spcBef>
              <a:buClrTx/>
              <a:buFontTx/>
              <a:buChar char="•"/>
            </a:pPr>
            <a:r>
              <a:rPr lang="en-US" sz="2400" smtClean="0"/>
              <a:t>Determine interpretation and clarity of wording of 17 true/false questions.</a:t>
            </a:r>
          </a:p>
          <a:p>
            <a:pPr eaLnBrk="1" hangingPunct="1">
              <a:spcBef>
                <a:spcPct val="0"/>
              </a:spcBef>
              <a:buClrTx/>
              <a:buFontTx/>
              <a:buChar char="•"/>
            </a:pPr>
            <a:endParaRPr lang="en-US" sz="2400" u="sng"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219200" y="228600"/>
            <a:ext cx="7162800" cy="838200"/>
          </a:xfrm>
        </p:spPr>
        <p:txBody>
          <a:bodyPr/>
          <a:lstStyle/>
          <a:p>
            <a:pPr algn="ctr" eaLnBrk="1" hangingPunct="1"/>
            <a:r>
              <a:rPr lang="en-US" smtClean="0"/>
              <a:t>Participants</a:t>
            </a:r>
          </a:p>
        </p:txBody>
      </p:sp>
      <p:sp>
        <p:nvSpPr>
          <p:cNvPr id="32771" name="Rectangle 3"/>
          <p:cNvSpPr>
            <a:spLocks noGrp="1" noChangeArrowheads="1"/>
          </p:cNvSpPr>
          <p:nvPr>
            <p:ph type="body" idx="1"/>
          </p:nvPr>
        </p:nvSpPr>
        <p:spPr>
          <a:xfrm>
            <a:off x="990600" y="1447800"/>
            <a:ext cx="7696200" cy="4270375"/>
          </a:xfrm>
        </p:spPr>
        <p:txBody>
          <a:bodyPr/>
          <a:lstStyle/>
          <a:p>
            <a:pPr eaLnBrk="1" hangingPunct="1"/>
            <a:r>
              <a:rPr lang="en-US" sz="2800" smtClean="0"/>
              <a:t>General Population</a:t>
            </a:r>
          </a:p>
          <a:p>
            <a:pPr lvl="1" eaLnBrk="1" hangingPunct="1">
              <a:buFontTx/>
              <a:buNone/>
            </a:pPr>
            <a:r>
              <a:rPr lang="en-US" smtClean="0"/>
              <a:t>n = 117</a:t>
            </a:r>
          </a:p>
          <a:p>
            <a:pPr lvl="1" eaLnBrk="1" hangingPunct="1">
              <a:buFontTx/>
              <a:buNone/>
            </a:pPr>
            <a:endParaRPr lang="en-US" smtClean="0"/>
          </a:p>
          <a:p>
            <a:pPr eaLnBrk="1" hangingPunct="1"/>
            <a:r>
              <a:rPr lang="en-US" sz="2800" smtClean="0"/>
              <a:t>Suspicious Breast Symptoms (self-identified)</a:t>
            </a:r>
          </a:p>
          <a:p>
            <a:pPr eaLnBrk="1" hangingPunct="1">
              <a:buFont typeface="Wingdings" pitchFamily="2" charset="2"/>
              <a:buNone/>
            </a:pPr>
            <a:r>
              <a:rPr lang="en-US" sz="2800" smtClean="0"/>
              <a:t>	n = 266</a:t>
            </a:r>
          </a:p>
          <a:p>
            <a:pPr eaLnBrk="1" hangingPunct="1"/>
            <a:endParaRPr lang="en-US" sz="2800" smtClean="0"/>
          </a:p>
          <a:p>
            <a:pPr eaLnBrk="1" hangingPunct="1"/>
            <a:r>
              <a:rPr lang="en-US" sz="2800" smtClean="0"/>
              <a:t>Breast Cancer (diagnosed 3-4 months)</a:t>
            </a:r>
          </a:p>
          <a:p>
            <a:pPr eaLnBrk="1" hangingPunct="1">
              <a:buFont typeface="Wingdings" pitchFamily="2" charset="2"/>
              <a:buNone/>
            </a:pPr>
            <a:r>
              <a:rPr lang="en-US" sz="2800" smtClean="0"/>
              <a:t>	n = 954</a:t>
            </a:r>
          </a:p>
        </p:txBody>
      </p:sp>
      <p:sp>
        <p:nvSpPr>
          <p:cNvPr id="5" name="TextBox 4"/>
          <p:cNvSpPr txBox="1"/>
          <p:nvPr/>
        </p:nvSpPr>
        <p:spPr>
          <a:xfrm>
            <a:off x="3886200" y="5715000"/>
            <a:ext cx="4419600" cy="523875"/>
          </a:xfrm>
          <a:prstGeom prst="rect">
            <a:avLst/>
          </a:prstGeom>
          <a:noFill/>
        </p:spPr>
        <p:txBody>
          <a:bodyPr>
            <a:spAutoFit/>
          </a:bodyPr>
          <a:lstStyle/>
          <a:p>
            <a:pPr>
              <a:defRPr/>
            </a:pPr>
            <a:r>
              <a:rPr lang="en-US" sz="2800" i="1" dirty="0">
                <a:solidFill>
                  <a:srgbClr val="FF0000"/>
                </a:solidFill>
                <a:latin typeface="+mj-lt"/>
              </a:rPr>
              <a:t>Face-to-Face Interviews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6147" name="Rectangle 3"/>
          <p:cNvSpPr>
            <a:spLocks noGrp="1" noChangeArrowheads="1"/>
          </p:cNvSpPr>
          <p:nvPr>
            <p:ph type="title"/>
          </p:nvPr>
        </p:nvSpPr>
        <p:spPr/>
        <p:txBody>
          <a:bodyPr/>
          <a:lstStyle/>
          <a:p>
            <a:pPr eaLnBrk="1" hangingPunct="1"/>
            <a:r>
              <a:rPr lang="en-US" sz="2900" smtClean="0"/>
              <a:t>Mortality -- Black and White Breast Cancer in Chicago, 1980-2005</a:t>
            </a:r>
          </a:p>
        </p:txBody>
      </p:sp>
      <p:sp>
        <p:nvSpPr>
          <p:cNvPr id="6148" name="Text Box 4"/>
          <p:cNvSpPr txBox="1">
            <a:spLocks noChangeArrowheads="1"/>
          </p:cNvSpPr>
          <p:nvPr/>
        </p:nvSpPr>
        <p:spPr bwMode="auto">
          <a:xfrm>
            <a:off x="381000" y="6216650"/>
            <a:ext cx="8763000" cy="703263"/>
          </a:xfrm>
          <a:prstGeom prst="rect">
            <a:avLst/>
          </a:prstGeom>
          <a:noFill/>
          <a:ln w="9525">
            <a:noFill/>
            <a:miter lim="800000"/>
            <a:headEnd/>
            <a:tailEnd/>
          </a:ln>
        </p:spPr>
        <p:txBody>
          <a:bodyPr>
            <a:spAutoFit/>
          </a:bodyPr>
          <a:lstStyle/>
          <a:p>
            <a:pPr eaLnBrk="0" hangingPunct="0">
              <a:spcBef>
                <a:spcPct val="50000"/>
              </a:spcBef>
            </a:pPr>
            <a:r>
              <a:rPr lang="en-US" sz="1600" i="1">
                <a:latin typeface="Verdana" pitchFamily="34" charset="0"/>
              </a:rPr>
              <a:t>Age-Adjusted Female Breast Cancer Mortality for Chicago, Per 100,000 Population</a:t>
            </a:r>
          </a:p>
          <a:p>
            <a:pPr eaLnBrk="0" hangingPunct="0">
              <a:spcBef>
                <a:spcPct val="50000"/>
              </a:spcBef>
            </a:pPr>
            <a:endParaRPr lang="en-US" sz="1600" i="1">
              <a:latin typeface="Verdana" pitchFamily="34" charset="0"/>
            </a:endParaRPr>
          </a:p>
        </p:txBody>
      </p:sp>
      <p:sp>
        <p:nvSpPr>
          <p:cNvPr id="6149" name="Text Box 5"/>
          <p:cNvSpPr txBox="1">
            <a:spLocks noChangeArrowheads="1"/>
          </p:cNvSpPr>
          <p:nvPr/>
        </p:nvSpPr>
        <p:spPr bwMode="auto">
          <a:xfrm>
            <a:off x="8153400" y="2971800"/>
            <a:ext cx="990600" cy="366713"/>
          </a:xfrm>
          <a:prstGeom prst="rect">
            <a:avLst/>
          </a:prstGeom>
          <a:noFill/>
          <a:ln w="9525">
            <a:noFill/>
            <a:miter lim="800000"/>
            <a:headEnd/>
            <a:tailEnd/>
          </a:ln>
        </p:spPr>
        <p:txBody>
          <a:bodyPr>
            <a:spAutoFit/>
          </a:bodyPr>
          <a:lstStyle/>
          <a:p>
            <a:pPr eaLnBrk="0" hangingPunct="0">
              <a:spcBef>
                <a:spcPct val="50000"/>
              </a:spcBef>
            </a:pPr>
            <a:endParaRPr lang="en-US" sz="1800">
              <a:latin typeface="Verdana" pitchFamily="34" charset="0"/>
            </a:endParaRPr>
          </a:p>
        </p:txBody>
      </p:sp>
      <p:grpSp>
        <p:nvGrpSpPr>
          <p:cNvPr id="6150" name="Group 4"/>
          <p:cNvGrpSpPr>
            <a:grpSpLocks/>
          </p:cNvGrpSpPr>
          <p:nvPr/>
        </p:nvGrpSpPr>
        <p:grpSpPr bwMode="auto">
          <a:xfrm>
            <a:off x="533400" y="1219200"/>
            <a:ext cx="8229600" cy="4953000"/>
            <a:chOff x="0" y="911"/>
            <a:chExt cx="5673" cy="3217"/>
          </a:xfrm>
        </p:grpSpPr>
        <p:graphicFrame>
          <p:nvGraphicFramePr>
            <p:cNvPr id="6151" name="Object 5"/>
            <p:cNvGraphicFramePr>
              <a:graphicFrameLocks noChangeAspect="1"/>
            </p:cNvGraphicFramePr>
            <p:nvPr/>
          </p:nvGraphicFramePr>
          <p:xfrm>
            <a:off x="0" y="911"/>
            <a:ext cx="5673" cy="3217"/>
          </p:xfrm>
          <a:graphic>
            <a:graphicData uri="http://schemas.openxmlformats.org/presentationml/2006/ole">
              <p:oleObj spid="_x0000_s6151" name="Chart" r:id="rId4" imgW="5572125" imgH="2876588" progId="Excel.Chart.8">
                <p:embed/>
              </p:oleObj>
            </a:graphicData>
          </a:graphic>
        </p:graphicFrame>
        <p:grpSp>
          <p:nvGrpSpPr>
            <p:cNvPr id="6152" name="Group 6"/>
            <p:cNvGrpSpPr>
              <a:grpSpLocks/>
            </p:cNvGrpSpPr>
            <p:nvPr/>
          </p:nvGrpSpPr>
          <p:grpSpPr bwMode="auto">
            <a:xfrm>
              <a:off x="4896" y="1920"/>
              <a:ext cx="624" cy="864"/>
              <a:chOff x="4896" y="1968"/>
              <a:chExt cx="624" cy="768"/>
            </a:xfrm>
          </p:grpSpPr>
          <p:sp>
            <p:nvSpPr>
              <p:cNvPr id="6153" name="AutoShape 7"/>
              <p:cNvSpPr>
                <a:spLocks/>
              </p:cNvSpPr>
              <p:nvPr/>
            </p:nvSpPr>
            <p:spPr bwMode="auto">
              <a:xfrm>
                <a:off x="5376" y="1968"/>
                <a:ext cx="144" cy="768"/>
              </a:xfrm>
              <a:prstGeom prst="leftBrace">
                <a:avLst>
                  <a:gd name="adj1" fmla="val 44444"/>
                  <a:gd name="adj2" fmla="val 45833"/>
                </a:avLst>
              </a:prstGeom>
              <a:noFill/>
              <a:ln w="38100">
                <a:solidFill>
                  <a:srgbClr val="339966"/>
                </a:solidFill>
                <a:round/>
                <a:headEnd/>
                <a:tailEnd/>
              </a:ln>
            </p:spPr>
            <p:txBody>
              <a:bodyPr wrap="none" anchor="ctr"/>
              <a:lstStyle/>
              <a:p>
                <a:endParaRPr lang="en-US" sz="1800">
                  <a:latin typeface="Arial" pitchFamily="34" charset="0"/>
                </a:endParaRPr>
              </a:p>
            </p:txBody>
          </p:sp>
          <p:sp>
            <p:nvSpPr>
              <p:cNvPr id="6154" name="Text Box 8"/>
              <p:cNvSpPr txBox="1">
                <a:spLocks noChangeArrowheads="1"/>
              </p:cNvSpPr>
              <p:nvPr/>
            </p:nvSpPr>
            <p:spPr bwMode="auto">
              <a:xfrm>
                <a:off x="4896" y="2208"/>
                <a:ext cx="528" cy="194"/>
              </a:xfrm>
              <a:prstGeom prst="rect">
                <a:avLst/>
              </a:prstGeom>
              <a:noFill/>
              <a:ln w="9525">
                <a:noFill/>
                <a:miter lim="800000"/>
                <a:headEnd/>
                <a:tailEnd/>
              </a:ln>
            </p:spPr>
            <p:txBody>
              <a:bodyPr>
                <a:spAutoFit/>
              </a:bodyPr>
              <a:lstStyle/>
              <a:p>
                <a:pPr>
                  <a:spcBef>
                    <a:spcPct val="50000"/>
                  </a:spcBef>
                </a:pPr>
                <a:r>
                  <a:rPr lang="en-US" sz="1600" b="1">
                    <a:solidFill>
                      <a:srgbClr val="339966"/>
                    </a:solidFill>
                    <a:latin typeface="Arial" pitchFamily="34" charset="0"/>
                  </a:rPr>
                  <a:t>116%</a:t>
                </a:r>
              </a:p>
            </p:txBody>
          </p:sp>
        </p:gr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344738" y="1760538"/>
            <a:ext cx="9144000" cy="0"/>
          </a:xfrm>
          <a:prstGeom prst="rect">
            <a:avLst/>
          </a:prstGeom>
          <a:noFill/>
          <a:ln w="12700">
            <a:noFill/>
            <a:miter lim="800000"/>
            <a:headEnd/>
            <a:tailEnd/>
          </a:ln>
        </p:spPr>
        <p:txBody>
          <a:bodyPr>
            <a:spAutoFit/>
          </a:bodyPr>
          <a:lstStyle/>
          <a:p>
            <a:endParaRPr lang="en-US"/>
          </a:p>
        </p:txBody>
      </p:sp>
      <p:pic>
        <p:nvPicPr>
          <p:cNvPr id="33795" name="Picture 3" descr="byrace 11-30-06-2"/>
          <p:cNvPicPr>
            <a:picLocks noChangeAspect="1" noChangeArrowheads="1"/>
          </p:cNvPicPr>
          <p:nvPr/>
        </p:nvPicPr>
        <p:blipFill>
          <a:blip r:embed="rId2" cstate="print"/>
          <a:srcRect/>
          <a:stretch>
            <a:fillRect/>
          </a:stretch>
        </p:blipFill>
        <p:spPr bwMode="auto">
          <a:xfrm>
            <a:off x="2089150" y="1209675"/>
            <a:ext cx="6008688" cy="4502150"/>
          </a:xfrm>
          <a:prstGeom prst="rect">
            <a:avLst/>
          </a:prstGeom>
          <a:noFill/>
          <a:ln w="9525">
            <a:noFill/>
            <a:miter lim="800000"/>
            <a:headEnd/>
            <a:tailEnd/>
          </a:ln>
        </p:spPr>
      </p:pic>
      <p:sp>
        <p:nvSpPr>
          <p:cNvPr id="33796" name="Text Box 4"/>
          <p:cNvSpPr txBox="1">
            <a:spLocks noChangeArrowheads="1"/>
          </p:cNvSpPr>
          <p:nvPr/>
        </p:nvSpPr>
        <p:spPr bwMode="auto">
          <a:xfrm>
            <a:off x="3481388" y="2917825"/>
            <a:ext cx="2720975" cy="1068388"/>
          </a:xfrm>
          <a:prstGeom prst="rect">
            <a:avLst/>
          </a:prstGeom>
          <a:noFill/>
          <a:ln w="9525">
            <a:noFill/>
            <a:miter lim="800000"/>
            <a:headEnd/>
            <a:tailEnd/>
          </a:ln>
        </p:spPr>
        <p:txBody>
          <a:bodyPr lIns="79727" tIns="39863" rIns="79727" bIns="39863"/>
          <a:lstStyle/>
          <a:p>
            <a:pPr algn="l" defTabSz="796925" eaLnBrk="0" hangingPunct="0"/>
            <a:r>
              <a:rPr lang="en-US" sz="1600">
                <a:solidFill>
                  <a:srgbClr val="000000"/>
                </a:solidFill>
                <a:latin typeface="Arial" pitchFamily="34" charset="0"/>
              </a:rPr>
              <a:t>African-Americans (p=0.02)</a:t>
            </a:r>
          </a:p>
        </p:txBody>
      </p:sp>
      <p:sp>
        <p:nvSpPr>
          <p:cNvPr id="33797" name="Text Box 5"/>
          <p:cNvSpPr txBox="1">
            <a:spLocks noChangeArrowheads="1"/>
          </p:cNvSpPr>
          <p:nvPr/>
        </p:nvSpPr>
        <p:spPr bwMode="auto">
          <a:xfrm>
            <a:off x="3290888" y="4057650"/>
            <a:ext cx="1771650" cy="341313"/>
          </a:xfrm>
          <a:prstGeom prst="rect">
            <a:avLst/>
          </a:prstGeom>
          <a:noFill/>
          <a:ln w="12700">
            <a:noFill/>
            <a:miter lim="800000"/>
            <a:headEnd/>
            <a:tailEnd/>
          </a:ln>
        </p:spPr>
        <p:txBody>
          <a:bodyPr lIns="79727" tIns="39863" rIns="79727" bIns="39863">
            <a:spAutoFit/>
          </a:bodyPr>
          <a:lstStyle/>
          <a:p>
            <a:pPr algn="l" defTabSz="796925" eaLnBrk="0" hangingPunct="0">
              <a:spcBef>
                <a:spcPct val="50000"/>
              </a:spcBef>
            </a:pPr>
            <a:r>
              <a:rPr lang="en-US" sz="1600">
                <a:solidFill>
                  <a:srgbClr val="000000"/>
                </a:solidFill>
                <a:latin typeface="Arial" pitchFamily="34" charset="0"/>
              </a:rPr>
              <a:t>Whites (p=0.67)</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Can beliefs be deadly?</a:t>
            </a:r>
          </a:p>
        </p:txBody>
      </p:sp>
      <p:sp>
        <p:nvSpPr>
          <p:cNvPr id="17411" name="Content Placeholder 2"/>
          <p:cNvSpPr>
            <a:spLocks noGrp="1"/>
          </p:cNvSpPr>
          <p:nvPr>
            <p:ph idx="1"/>
          </p:nvPr>
        </p:nvSpPr>
        <p:spPr>
          <a:xfrm>
            <a:off x="685800" y="1600200"/>
            <a:ext cx="8153400" cy="4419600"/>
          </a:xfrm>
        </p:spPr>
        <p:txBody>
          <a:bodyPr/>
          <a:lstStyle/>
          <a:p>
            <a:pPr marL="0" indent="0">
              <a:spcBef>
                <a:spcPct val="0"/>
              </a:spcBef>
              <a:buFont typeface="Wingdings" pitchFamily="2" charset="2"/>
              <a:buNone/>
              <a:defRPr/>
            </a:pPr>
            <a:r>
              <a:rPr lang="en-US" sz="2800" dirty="0" smtClean="0"/>
              <a:t>Greater number of beliefs was positively associated with: </a:t>
            </a:r>
          </a:p>
          <a:p>
            <a:pPr>
              <a:spcBef>
                <a:spcPct val="0"/>
              </a:spcBef>
              <a:buFont typeface="Arial" pitchFamily="34" charset="0"/>
              <a:buChar char="•"/>
              <a:defRPr/>
            </a:pPr>
            <a:endParaRPr lang="en-US" sz="2800" dirty="0" smtClean="0"/>
          </a:p>
          <a:p>
            <a:pPr lvl="1">
              <a:spcBef>
                <a:spcPct val="0"/>
              </a:spcBef>
              <a:spcAft>
                <a:spcPts val="600"/>
              </a:spcAft>
              <a:buFont typeface="Arial" pitchFamily="34" charset="0"/>
              <a:buChar char="•"/>
              <a:defRPr/>
            </a:pPr>
            <a:r>
              <a:rPr lang="en-US" b="1" i="1" dirty="0" smtClean="0">
                <a:solidFill>
                  <a:srgbClr val="FF0000"/>
                </a:solidFill>
              </a:rPr>
              <a:t>Longer delay </a:t>
            </a:r>
            <a:r>
              <a:rPr lang="en-US" dirty="0" smtClean="0"/>
              <a:t>before seeking diagnosis of  suspicious symptoms.</a:t>
            </a:r>
          </a:p>
          <a:p>
            <a:pPr lvl="1">
              <a:spcBef>
                <a:spcPct val="0"/>
              </a:spcBef>
              <a:spcAft>
                <a:spcPts val="600"/>
              </a:spcAft>
              <a:buFont typeface="Arial" pitchFamily="34" charset="0"/>
              <a:buChar char="•"/>
              <a:defRPr/>
            </a:pPr>
            <a:r>
              <a:rPr lang="en-US" b="1" i="1" dirty="0" smtClean="0">
                <a:solidFill>
                  <a:srgbClr val="FF0000"/>
                </a:solidFill>
              </a:rPr>
              <a:t>Later stage of cancer </a:t>
            </a:r>
            <a:r>
              <a:rPr lang="en-US" dirty="0" smtClean="0"/>
              <a:t>at diagnosis (Stage 2,3,4 </a:t>
            </a:r>
            <a:r>
              <a:rPr lang="en-US" dirty="0" err="1" smtClean="0"/>
              <a:t>vs</a:t>
            </a:r>
            <a:r>
              <a:rPr lang="en-US" dirty="0" smtClean="0"/>
              <a:t> 0,1). </a:t>
            </a:r>
          </a:p>
          <a:p>
            <a:pPr lvl="1">
              <a:spcBef>
                <a:spcPct val="0"/>
              </a:spcBef>
              <a:spcAft>
                <a:spcPts val="600"/>
              </a:spcAft>
              <a:buFont typeface="Arial" pitchFamily="34" charset="0"/>
              <a:buChar char="•"/>
              <a:defRPr/>
            </a:pPr>
            <a:r>
              <a:rPr lang="en-US" b="1" i="1" dirty="0" smtClean="0">
                <a:solidFill>
                  <a:srgbClr val="FF0000"/>
                </a:solidFill>
              </a:rPr>
              <a:t>Longer delay </a:t>
            </a:r>
            <a:r>
              <a:rPr lang="en-US" dirty="0" smtClean="0"/>
              <a:t>in starting cancer treatment.</a:t>
            </a:r>
          </a:p>
          <a:p>
            <a:pPr>
              <a:defRPr/>
            </a:pPr>
            <a:endParaRPr lang="en-US"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body" idx="1"/>
          </p:nvPr>
        </p:nvSpPr>
        <p:spPr>
          <a:xfrm>
            <a:off x="533400" y="1676400"/>
            <a:ext cx="8229600" cy="4198938"/>
          </a:xfrm>
        </p:spPr>
        <p:txBody>
          <a:bodyPr/>
          <a:lstStyle/>
          <a:p>
            <a:pPr marL="647700" indent="-647700" defTabSz="976313" eaLnBrk="1" hangingPunct="1">
              <a:lnSpc>
                <a:spcPct val="90000"/>
              </a:lnSpc>
              <a:spcBef>
                <a:spcPct val="0"/>
              </a:spcBef>
              <a:buClrTx/>
              <a:buFontTx/>
              <a:buNone/>
            </a:pPr>
            <a:r>
              <a:rPr lang="en-US" sz="2000" smtClean="0">
                <a:cs typeface="Arial" pitchFamily="34" charset="0"/>
              </a:rPr>
              <a:t>If a breast lump is not painful, it is not cancer.</a:t>
            </a:r>
          </a:p>
          <a:p>
            <a:pPr marL="647700" indent="-647700" defTabSz="976313" eaLnBrk="1" hangingPunct="1">
              <a:lnSpc>
                <a:spcPct val="90000"/>
              </a:lnSpc>
              <a:spcBef>
                <a:spcPct val="0"/>
              </a:spcBef>
              <a:buClrTx/>
              <a:buFontTx/>
              <a:buNone/>
            </a:pPr>
            <a:r>
              <a:rPr lang="en-US" sz="2000" smtClean="0">
                <a:cs typeface="Arial" pitchFamily="34" charset="0"/>
              </a:rPr>
              <a:t>	Gen Pop  		AA 5%</a:t>
            </a:r>
            <a:r>
              <a:rPr lang="en-US" sz="2000" smtClean="0">
                <a:solidFill>
                  <a:srgbClr val="FF0000"/>
                </a:solidFill>
                <a:cs typeface="Arial" pitchFamily="34" charset="0"/>
              </a:rPr>
              <a:t>     </a:t>
            </a:r>
            <a:r>
              <a:rPr lang="en-US" sz="2000" b="1" smtClean="0">
                <a:solidFill>
                  <a:srgbClr val="FF0000"/>
                </a:solidFill>
                <a:cs typeface="Arial" pitchFamily="34" charset="0"/>
              </a:rPr>
              <a:t>Latina 11%</a:t>
            </a:r>
            <a:r>
              <a:rPr lang="en-US" sz="2000" smtClean="0">
                <a:solidFill>
                  <a:srgbClr val="FF0000"/>
                </a:solidFill>
                <a:cs typeface="Arial" pitchFamily="34" charset="0"/>
              </a:rPr>
              <a:t>    </a:t>
            </a:r>
            <a:r>
              <a:rPr lang="en-US" sz="2000" smtClean="0">
                <a:cs typeface="Arial" pitchFamily="34" charset="0"/>
              </a:rPr>
              <a:t>White 0%</a:t>
            </a:r>
          </a:p>
          <a:p>
            <a:pPr marL="647700" indent="-647700" defTabSz="976313" eaLnBrk="1" hangingPunct="1">
              <a:lnSpc>
                <a:spcPct val="90000"/>
              </a:lnSpc>
              <a:spcBef>
                <a:spcPct val="0"/>
              </a:spcBef>
              <a:buClrTx/>
              <a:buFontTx/>
              <a:buNone/>
            </a:pPr>
            <a:r>
              <a:rPr lang="en-US" sz="2000" smtClean="0">
                <a:solidFill>
                  <a:srgbClr val="FF0000"/>
                </a:solidFill>
                <a:cs typeface="Arial" pitchFamily="34" charset="0"/>
              </a:rPr>
              <a:t>	</a:t>
            </a:r>
            <a:r>
              <a:rPr lang="en-US" sz="2000" smtClean="0">
                <a:cs typeface="Arial" pitchFamily="34" charset="0"/>
              </a:rPr>
              <a:t>Symptoms    </a:t>
            </a:r>
            <a:r>
              <a:rPr lang="en-US" sz="2000" smtClean="0">
                <a:solidFill>
                  <a:srgbClr val="FF0000"/>
                </a:solidFill>
                <a:cs typeface="Arial" pitchFamily="34" charset="0"/>
              </a:rPr>
              <a:t>	</a:t>
            </a:r>
            <a:r>
              <a:rPr lang="en-US" sz="2000" b="1" smtClean="0">
                <a:solidFill>
                  <a:srgbClr val="FF0000"/>
                </a:solidFill>
                <a:cs typeface="Arial" pitchFamily="34" charset="0"/>
              </a:rPr>
              <a:t>AA 14%</a:t>
            </a:r>
            <a:r>
              <a:rPr lang="en-US" sz="2000" smtClean="0">
                <a:solidFill>
                  <a:srgbClr val="FF0000"/>
                </a:solidFill>
                <a:cs typeface="Arial" pitchFamily="34" charset="0"/>
              </a:rPr>
              <a:t>   </a:t>
            </a:r>
            <a:r>
              <a:rPr lang="en-US" sz="2000" b="1" smtClean="0">
                <a:solidFill>
                  <a:srgbClr val="FF0000"/>
                </a:solidFill>
                <a:cs typeface="Arial" pitchFamily="34" charset="0"/>
              </a:rPr>
              <a:t>Latina 18%</a:t>
            </a:r>
            <a:r>
              <a:rPr lang="en-US" sz="2000" smtClean="0">
                <a:solidFill>
                  <a:srgbClr val="FF0000"/>
                </a:solidFill>
                <a:cs typeface="Arial" pitchFamily="34" charset="0"/>
              </a:rPr>
              <a:t>    </a:t>
            </a:r>
            <a:r>
              <a:rPr lang="en-US" sz="2000" smtClean="0">
                <a:cs typeface="Arial" pitchFamily="34" charset="0"/>
              </a:rPr>
              <a:t>White 5%</a:t>
            </a:r>
          </a:p>
          <a:p>
            <a:pPr marL="647700" indent="-647700" defTabSz="976313" eaLnBrk="1" hangingPunct="1">
              <a:lnSpc>
                <a:spcPct val="90000"/>
              </a:lnSpc>
              <a:spcBef>
                <a:spcPct val="0"/>
              </a:spcBef>
              <a:buClrTx/>
              <a:buFontTx/>
              <a:buNone/>
            </a:pPr>
            <a:r>
              <a:rPr lang="en-US" sz="2000" smtClean="0">
                <a:solidFill>
                  <a:srgbClr val="FF0000"/>
                </a:solidFill>
                <a:cs typeface="Arial" pitchFamily="34" charset="0"/>
              </a:rPr>
              <a:t>	</a:t>
            </a:r>
            <a:r>
              <a:rPr lang="en-US" sz="2000" smtClean="0">
                <a:cs typeface="Arial" pitchFamily="34" charset="0"/>
              </a:rPr>
              <a:t>Breast Cancer</a:t>
            </a:r>
            <a:r>
              <a:rPr lang="en-US" sz="2000" smtClean="0">
                <a:solidFill>
                  <a:srgbClr val="FF0000"/>
                </a:solidFill>
                <a:cs typeface="Arial" pitchFamily="34" charset="0"/>
              </a:rPr>
              <a:t>  	</a:t>
            </a:r>
            <a:r>
              <a:rPr lang="en-US" sz="2000" smtClean="0">
                <a:cs typeface="Arial" pitchFamily="34" charset="0"/>
              </a:rPr>
              <a:t>AA 5%</a:t>
            </a:r>
            <a:r>
              <a:rPr lang="en-US" sz="2000" smtClean="0">
                <a:solidFill>
                  <a:srgbClr val="FF0000"/>
                </a:solidFill>
                <a:cs typeface="Arial" pitchFamily="34" charset="0"/>
              </a:rPr>
              <a:t>     </a:t>
            </a:r>
            <a:r>
              <a:rPr lang="en-US" sz="2000" b="1" smtClean="0">
                <a:solidFill>
                  <a:srgbClr val="FF0000"/>
                </a:solidFill>
                <a:cs typeface="Arial" pitchFamily="34" charset="0"/>
              </a:rPr>
              <a:t>Latina 11%</a:t>
            </a:r>
            <a:r>
              <a:rPr lang="en-US" sz="2000" smtClean="0">
                <a:solidFill>
                  <a:srgbClr val="FF0000"/>
                </a:solidFill>
                <a:cs typeface="Arial" pitchFamily="34" charset="0"/>
              </a:rPr>
              <a:t>    </a:t>
            </a:r>
            <a:r>
              <a:rPr lang="en-US" sz="2000" smtClean="0">
                <a:cs typeface="Arial" pitchFamily="34" charset="0"/>
              </a:rPr>
              <a:t>White 1% (p&lt;.01)</a:t>
            </a:r>
          </a:p>
          <a:p>
            <a:pPr marL="647700" indent="-647700" defTabSz="976313" eaLnBrk="1" hangingPunct="1">
              <a:lnSpc>
                <a:spcPct val="90000"/>
              </a:lnSpc>
              <a:spcBef>
                <a:spcPct val="0"/>
              </a:spcBef>
              <a:buClrTx/>
              <a:buFontTx/>
              <a:buNone/>
            </a:pPr>
            <a:endParaRPr lang="en-US" sz="2000" smtClean="0">
              <a:cs typeface="Arial" pitchFamily="34" charset="0"/>
            </a:endParaRPr>
          </a:p>
        </p:txBody>
      </p:sp>
      <p:sp>
        <p:nvSpPr>
          <p:cNvPr id="35843" name="Rectangle 3"/>
          <p:cNvSpPr>
            <a:spLocks noGrp="1" noChangeArrowheads="1"/>
          </p:cNvSpPr>
          <p:nvPr>
            <p:ph type="title"/>
          </p:nvPr>
        </p:nvSpPr>
        <p:spPr>
          <a:xfrm>
            <a:off x="990600" y="304800"/>
            <a:ext cx="6772275" cy="711200"/>
          </a:xfrm>
        </p:spPr>
        <p:txBody>
          <a:bodyPr/>
          <a:lstStyle/>
          <a:p>
            <a:pPr algn="ctr" eaLnBrk="1" hangingPunct="1"/>
            <a:r>
              <a:rPr lang="en-US" smtClean="0"/>
              <a:t>Characteristics of Breast Lumps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533400" y="1676400"/>
            <a:ext cx="8229600" cy="4198938"/>
          </a:xfrm>
        </p:spPr>
        <p:txBody>
          <a:bodyPr/>
          <a:lstStyle/>
          <a:p>
            <a:pPr marL="647700" indent="-647700" defTabSz="976313" eaLnBrk="1" hangingPunct="1">
              <a:lnSpc>
                <a:spcPct val="90000"/>
              </a:lnSpc>
              <a:spcBef>
                <a:spcPct val="0"/>
              </a:spcBef>
              <a:buClrTx/>
              <a:buFontTx/>
              <a:buNone/>
            </a:pPr>
            <a:r>
              <a:rPr lang="en-US" sz="2000" smtClean="0">
                <a:cs typeface="Arial" pitchFamily="34" charset="0"/>
              </a:rPr>
              <a:t>If a breast lump is not painful, it is not cancer.</a:t>
            </a:r>
          </a:p>
          <a:p>
            <a:pPr marL="647700" indent="-647700" defTabSz="976313" eaLnBrk="1" hangingPunct="1">
              <a:lnSpc>
                <a:spcPct val="90000"/>
              </a:lnSpc>
              <a:spcBef>
                <a:spcPct val="0"/>
              </a:spcBef>
              <a:buClrTx/>
              <a:buFontTx/>
              <a:buNone/>
            </a:pPr>
            <a:r>
              <a:rPr lang="en-US" sz="2000" smtClean="0">
                <a:cs typeface="Arial" pitchFamily="34" charset="0"/>
              </a:rPr>
              <a:t>	Gen Pop  		AA 5%</a:t>
            </a:r>
            <a:r>
              <a:rPr lang="en-US" sz="2000" smtClean="0">
                <a:solidFill>
                  <a:srgbClr val="FF0000"/>
                </a:solidFill>
                <a:cs typeface="Arial" pitchFamily="34" charset="0"/>
              </a:rPr>
              <a:t>     </a:t>
            </a:r>
            <a:r>
              <a:rPr lang="en-US" sz="2000" b="1" smtClean="0">
                <a:solidFill>
                  <a:srgbClr val="FF0000"/>
                </a:solidFill>
                <a:cs typeface="Arial" pitchFamily="34" charset="0"/>
              </a:rPr>
              <a:t>Latina 11%</a:t>
            </a:r>
            <a:r>
              <a:rPr lang="en-US" sz="2000" smtClean="0">
                <a:solidFill>
                  <a:srgbClr val="FF0000"/>
                </a:solidFill>
                <a:cs typeface="Arial" pitchFamily="34" charset="0"/>
              </a:rPr>
              <a:t>    </a:t>
            </a:r>
            <a:r>
              <a:rPr lang="en-US" sz="2000" smtClean="0">
                <a:cs typeface="Arial" pitchFamily="34" charset="0"/>
              </a:rPr>
              <a:t>White 0%</a:t>
            </a:r>
          </a:p>
          <a:p>
            <a:pPr marL="647700" indent="-647700" defTabSz="976313" eaLnBrk="1" hangingPunct="1">
              <a:lnSpc>
                <a:spcPct val="90000"/>
              </a:lnSpc>
              <a:spcBef>
                <a:spcPct val="0"/>
              </a:spcBef>
              <a:buClrTx/>
              <a:buFontTx/>
              <a:buNone/>
            </a:pPr>
            <a:r>
              <a:rPr lang="en-US" sz="2000" smtClean="0">
                <a:solidFill>
                  <a:srgbClr val="FF0000"/>
                </a:solidFill>
                <a:cs typeface="Arial" pitchFamily="34" charset="0"/>
              </a:rPr>
              <a:t>	</a:t>
            </a:r>
            <a:r>
              <a:rPr lang="en-US" sz="2000" smtClean="0">
                <a:cs typeface="Arial" pitchFamily="34" charset="0"/>
              </a:rPr>
              <a:t>Symptoms    </a:t>
            </a:r>
            <a:r>
              <a:rPr lang="en-US" sz="2000" smtClean="0">
                <a:solidFill>
                  <a:srgbClr val="FF0000"/>
                </a:solidFill>
                <a:cs typeface="Arial" pitchFamily="34" charset="0"/>
              </a:rPr>
              <a:t>	</a:t>
            </a:r>
            <a:r>
              <a:rPr lang="en-US" sz="2000" b="1" smtClean="0">
                <a:solidFill>
                  <a:srgbClr val="FF0000"/>
                </a:solidFill>
                <a:cs typeface="Arial" pitchFamily="34" charset="0"/>
              </a:rPr>
              <a:t>AA 14%</a:t>
            </a:r>
            <a:r>
              <a:rPr lang="en-US" sz="2000" smtClean="0">
                <a:solidFill>
                  <a:srgbClr val="FF0000"/>
                </a:solidFill>
                <a:cs typeface="Arial" pitchFamily="34" charset="0"/>
              </a:rPr>
              <a:t>   </a:t>
            </a:r>
            <a:r>
              <a:rPr lang="en-US" sz="2000" b="1" smtClean="0">
                <a:solidFill>
                  <a:srgbClr val="FF0000"/>
                </a:solidFill>
                <a:cs typeface="Arial" pitchFamily="34" charset="0"/>
              </a:rPr>
              <a:t>Latina 18%</a:t>
            </a:r>
            <a:r>
              <a:rPr lang="en-US" sz="2000" smtClean="0">
                <a:solidFill>
                  <a:srgbClr val="FF0000"/>
                </a:solidFill>
                <a:cs typeface="Arial" pitchFamily="34" charset="0"/>
              </a:rPr>
              <a:t>    </a:t>
            </a:r>
            <a:r>
              <a:rPr lang="en-US" sz="2000" smtClean="0">
                <a:cs typeface="Arial" pitchFamily="34" charset="0"/>
              </a:rPr>
              <a:t>White 5%</a:t>
            </a:r>
          </a:p>
          <a:p>
            <a:pPr marL="647700" indent="-647700" defTabSz="976313" eaLnBrk="1" hangingPunct="1">
              <a:lnSpc>
                <a:spcPct val="90000"/>
              </a:lnSpc>
              <a:spcBef>
                <a:spcPct val="0"/>
              </a:spcBef>
              <a:buClrTx/>
              <a:buFontTx/>
              <a:buNone/>
            </a:pPr>
            <a:r>
              <a:rPr lang="en-US" sz="2000" smtClean="0">
                <a:solidFill>
                  <a:srgbClr val="FF0000"/>
                </a:solidFill>
                <a:cs typeface="Arial" pitchFamily="34" charset="0"/>
              </a:rPr>
              <a:t>	</a:t>
            </a:r>
            <a:r>
              <a:rPr lang="en-US" sz="2000" smtClean="0">
                <a:cs typeface="Arial" pitchFamily="34" charset="0"/>
              </a:rPr>
              <a:t>Breast Cancer</a:t>
            </a:r>
            <a:r>
              <a:rPr lang="en-US" sz="2000" smtClean="0">
                <a:solidFill>
                  <a:srgbClr val="FF0000"/>
                </a:solidFill>
                <a:cs typeface="Arial" pitchFamily="34" charset="0"/>
              </a:rPr>
              <a:t>  	</a:t>
            </a:r>
            <a:r>
              <a:rPr lang="en-US" sz="2000" smtClean="0">
                <a:cs typeface="Arial" pitchFamily="34" charset="0"/>
              </a:rPr>
              <a:t>AA 5%</a:t>
            </a:r>
            <a:r>
              <a:rPr lang="en-US" sz="2000" smtClean="0">
                <a:solidFill>
                  <a:srgbClr val="FF0000"/>
                </a:solidFill>
                <a:cs typeface="Arial" pitchFamily="34" charset="0"/>
              </a:rPr>
              <a:t>     </a:t>
            </a:r>
            <a:r>
              <a:rPr lang="en-US" sz="2000" b="1" smtClean="0">
                <a:solidFill>
                  <a:srgbClr val="FF0000"/>
                </a:solidFill>
                <a:cs typeface="Arial" pitchFamily="34" charset="0"/>
              </a:rPr>
              <a:t>Latina 11%</a:t>
            </a:r>
            <a:r>
              <a:rPr lang="en-US" sz="2000" smtClean="0">
                <a:solidFill>
                  <a:srgbClr val="FF0000"/>
                </a:solidFill>
                <a:cs typeface="Arial" pitchFamily="34" charset="0"/>
              </a:rPr>
              <a:t>    </a:t>
            </a:r>
            <a:r>
              <a:rPr lang="en-US" sz="2000" smtClean="0">
                <a:cs typeface="Arial" pitchFamily="34" charset="0"/>
              </a:rPr>
              <a:t>White 1% (p&lt;.01)</a:t>
            </a:r>
          </a:p>
          <a:p>
            <a:pPr marL="647700" indent="-647700" defTabSz="976313" eaLnBrk="1" hangingPunct="1">
              <a:lnSpc>
                <a:spcPct val="90000"/>
              </a:lnSpc>
              <a:spcBef>
                <a:spcPct val="0"/>
              </a:spcBef>
              <a:buClrTx/>
              <a:buFontTx/>
              <a:buNone/>
            </a:pPr>
            <a:endParaRPr lang="en-US" sz="2000" smtClean="0">
              <a:cs typeface="Arial" pitchFamily="34" charset="0"/>
            </a:endParaRPr>
          </a:p>
          <a:p>
            <a:pPr marL="647700" indent="-647700" defTabSz="976313" eaLnBrk="1" hangingPunct="1">
              <a:lnSpc>
                <a:spcPct val="90000"/>
              </a:lnSpc>
              <a:spcBef>
                <a:spcPct val="0"/>
              </a:spcBef>
              <a:buClrTx/>
              <a:buFontTx/>
              <a:buNone/>
            </a:pPr>
            <a:r>
              <a:rPr lang="en-US" sz="2000" smtClean="0">
                <a:cs typeface="Arial" pitchFamily="34" charset="0"/>
              </a:rPr>
              <a:t>If a breast lump does not get bigger, it is not cancer. 	</a:t>
            </a:r>
          </a:p>
          <a:p>
            <a:pPr marL="647700" indent="-647700" defTabSz="976313" eaLnBrk="1" hangingPunct="1">
              <a:lnSpc>
                <a:spcPct val="90000"/>
              </a:lnSpc>
              <a:spcBef>
                <a:spcPct val="0"/>
              </a:spcBef>
              <a:buClrTx/>
              <a:buFontTx/>
              <a:buNone/>
            </a:pPr>
            <a:r>
              <a:rPr lang="en-US" sz="2000" smtClean="0">
                <a:cs typeface="Arial" pitchFamily="34" charset="0"/>
              </a:rPr>
              <a:t>	Gen Pop 		</a:t>
            </a:r>
            <a:r>
              <a:rPr lang="en-US" sz="2000" b="1" smtClean="0">
                <a:solidFill>
                  <a:srgbClr val="FF0000"/>
                </a:solidFill>
                <a:cs typeface="Arial" pitchFamily="34" charset="0"/>
              </a:rPr>
              <a:t>AA 13%   Latina 14%</a:t>
            </a:r>
            <a:r>
              <a:rPr lang="en-US" sz="2000" smtClean="0">
                <a:solidFill>
                  <a:srgbClr val="FF0000"/>
                </a:solidFill>
                <a:cs typeface="Arial" pitchFamily="34" charset="0"/>
              </a:rPr>
              <a:t>   </a:t>
            </a:r>
            <a:r>
              <a:rPr lang="en-US" sz="2000" smtClean="0">
                <a:cs typeface="Arial" pitchFamily="34" charset="0"/>
              </a:rPr>
              <a:t>White 0%  (p=.05)</a:t>
            </a:r>
          </a:p>
          <a:p>
            <a:pPr marL="647700" indent="-647700" defTabSz="976313" eaLnBrk="1" hangingPunct="1">
              <a:lnSpc>
                <a:spcPct val="90000"/>
              </a:lnSpc>
              <a:spcBef>
                <a:spcPct val="0"/>
              </a:spcBef>
              <a:buClrTx/>
              <a:buFontTx/>
              <a:buNone/>
            </a:pPr>
            <a:r>
              <a:rPr lang="en-US" sz="2000" smtClean="0">
                <a:cs typeface="Arial" pitchFamily="34" charset="0"/>
              </a:rPr>
              <a:t>	Symptoms		</a:t>
            </a:r>
            <a:r>
              <a:rPr lang="en-US" sz="2000" b="1" smtClean="0">
                <a:solidFill>
                  <a:srgbClr val="FF0000"/>
                </a:solidFill>
                <a:cs typeface="Arial" pitchFamily="34" charset="0"/>
              </a:rPr>
              <a:t>AA 11%</a:t>
            </a:r>
            <a:r>
              <a:rPr lang="en-US" sz="2000" smtClean="0">
                <a:cs typeface="Arial" pitchFamily="34" charset="0"/>
              </a:rPr>
              <a:t>   Latina 4%      White 5%</a:t>
            </a:r>
          </a:p>
          <a:p>
            <a:pPr marL="647700" indent="-647700" defTabSz="976313" eaLnBrk="1" hangingPunct="1">
              <a:lnSpc>
                <a:spcPct val="90000"/>
              </a:lnSpc>
              <a:spcBef>
                <a:spcPct val="0"/>
              </a:spcBef>
              <a:buClrTx/>
              <a:buFontTx/>
              <a:buNone/>
            </a:pPr>
            <a:r>
              <a:rPr lang="en-US" sz="2000" smtClean="0">
                <a:cs typeface="Arial" pitchFamily="34" charset="0"/>
              </a:rPr>
              <a:t>	Breast Cancer	</a:t>
            </a:r>
            <a:r>
              <a:rPr lang="en-US" sz="2000" b="1" smtClean="0">
                <a:solidFill>
                  <a:srgbClr val="FF0000"/>
                </a:solidFill>
                <a:cs typeface="Arial" pitchFamily="34" charset="0"/>
              </a:rPr>
              <a:t>AA 12</a:t>
            </a:r>
            <a:r>
              <a:rPr lang="en-US" sz="2000" smtClean="0">
                <a:solidFill>
                  <a:srgbClr val="FF0000"/>
                </a:solidFill>
                <a:cs typeface="Arial" pitchFamily="34" charset="0"/>
              </a:rPr>
              <a:t>%</a:t>
            </a:r>
            <a:r>
              <a:rPr lang="en-US" sz="2000" smtClean="0">
                <a:cs typeface="Arial" pitchFamily="34" charset="0"/>
              </a:rPr>
              <a:t>   </a:t>
            </a:r>
            <a:r>
              <a:rPr lang="en-US" sz="2000" b="1" smtClean="0">
                <a:solidFill>
                  <a:srgbClr val="FF0000"/>
                </a:solidFill>
                <a:cs typeface="Arial" pitchFamily="34" charset="0"/>
              </a:rPr>
              <a:t>Latina 18%</a:t>
            </a:r>
            <a:r>
              <a:rPr lang="en-US" sz="2000" smtClean="0">
                <a:cs typeface="Arial" pitchFamily="34" charset="0"/>
              </a:rPr>
              <a:t>   White 3%  (p&lt;.01)</a:t>
            </a:r>
          </a:p>
          <a:p>
            <a:pPr marL="647700" indent="-647700" defTabSz="976313" eaLnBrk="1" hangingPunct="1">
              <a:lnSpc>
                <a:spcPct val="90000"/>
              </a:lnSpc>
              <a:spcBef>
                <a:spcPct val="0"/>
              </a:spcBef>
              <a:buClrTx/>
              <a:buFontTx/>
              <a:buNone/>
            </a:pPr>
            <a:endParaRPr lang="en-US" sz="2000" smtClean="0">
              <a:cs typeface="Arial" pitchFamily="34" charset="0"/>
            </a:endParaRPr>
          </a:p>
        </p:txBody>
      </p:sp>
      <p:sp>
        <p:nvSpPr>
          <p:cNvPr id="36867" name="Rectangle 3"/>
          <p:cNvSpPr>
            <a:spLocks noGrp="1" noChangeArrowheads="1"/>
          </p:cNvSpPr>
          <p:nvPr>
            <p:ph type="title"/>
          </p:nvPr>
        </p:nvSpPr>
        <p:spPr>
          <a:xfrm>
            <a:off x="990600" y="304800"/>
            <a:ext cx="6772275" cy="711200"/>
          </a:xfrm>
        </p:spPr>
        <p:txBody>
          <a:bodyPr/>
          <a:lstStyle/>
          <a:p>
            <a:pPr algn="ctr" eaLnBrk="1" hangingPunct="1"/>
            <a:r>
              <a:rPr lang="en-US" smtClean="0"/>
              <a:t>Characteristics of Breast Lumps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533400" y="1676400"/>
            <a:ext cx="8229600" cy="4198938"/>
          </a:xfrm>
        </p:spPr>
        <p:txBody>
          <a:bodyPr/>
          <a:lstStyle/>
          <a:p>
            <a:pPr marL="647700" indent="-647700" defTabSz="976313" eaLnBrk="1" hangingPunct="1">
              <a:lnSpc>
                <a:spcPct val="90000"/>
              </a:lnSpc>
              <a:spcBef>
                <a:spcPct val="0"/>
              </a:spcBef>
              <a:buClrTx/>
              <a:buFontTx/>
              <a:buNone/>
            </a:pPr>
            <a:r>
              <a:rPr lang="en-US" sz="2000" smtClean="0">
                <a:cs typeface="Arial" pitchFamily="34" charset="0"/>
              </a:rPr>
              <a:t>If a breast lump is not painful, it is not cancer.</a:t>
            </a:r>
          </a:p>
          <a:p>
            <a:pPr marL="647700" indent="-647700" defTabSz="976313" eaLnBrk="1" hangingPunct="1">
              <a:lnSpc>
                <a:spcPct val="90000"/>
              </a:lnSpc>
              <a:spcBef>
                <a:spcPct val="0"/>
              </a:spcBef>
              <a:buClrTx/>
              <a:buFontTx/>
              <a:buNone/>
            </a:pPr>
            <a:r>
              <a:rPr lang="en-US" sz="2000" smtClean="0">
                <a:cs typeface="Arial" pitchFamily="34" charset="0"/>
              </a:rPr>
              <a:t>	Gen Pop  		AA 5%</a:t>
            </a:r>
            <a:r>
              <a:rPr lang="en-US" sz="2000" smtClean="0">
                <a:solidFill>
                  <a:srgbClr val="FF0000"/>
                </a:solidFill>
                <a:cs typeface="Arial" pitchFamily="34" charset="0"/>
              </a:rPr>
              <a:t>     </a:t>
            </a:r>
            <a:r>
              <a:rPr lang="en-US" sz="2000" b="1" smtClean="0">
                <a:solidFill>
                  <a:srgbClr val="FF0000"/>
                </a:solidFill>
                <a:cs typeface="Arial" pitchFamily="34" charset="0"/>
              </a:rPr>
              <a:t>Latina 11%</a:t>
            </a:r>
            <a:r>
              <a:rPr lang="en-US" sz="2000" smtClean="0">
                <a:solidFill>
                  <a:srgbClr val="FF0000"/>
                </a:solidFill>
                <a:cs typeface="Arial" pitchFamily="34" charset="0"/>
              </a:rPr>
              <a:t>    </a:t>
            </a:r>
            <a:r>
              <a:rPr lang="en-US" sz="2000" smtClean="0">
                <a:cs typeface="Arial" pitchFamily="34" charset="0"/>
              </a:rPr>
              <a:t>White 0%</a:t>
            </a:r>
          </a:p>
          <a:p>
            <a:pPr marL="647700" indent="-647700" defTabSz="976313" eaLnBrk="1" hangingPunct="1">
              <a:lnSpc>
                <a:spcPct val="90000"/>
              </a:lnSpc>
              <a:spcBef>
                <a:spcPct val="0"/>
              </a:spcBef>
              <a:buClrTx/>
              <a:buFontTx/>
              <a:buNone/>
            </a:pPr>
            <a:r>
              <a:rPr lang="en-US" sz="2000" smtClean="0">
                <a:solidFill>
                  <a:srgbClr val="FF0000"/>
                </a:solidFill>
                <a:cs typeface="Arial" pitchFamily="34" charset="0"/>
              </a:rPr>
              <a:t>	</a:t>
            </a:r>
            <a:r>
              <a:rPr lang="en-US" sz="2000" smtClean="0">
                <a:cs typeface="Arial" pitchFamily="34" charset="0"/>
              </a:rPr>
              <a:t>Symptoms    </a:t>
            </a:r>
            <a:r>
              <a:rPr lang="en-US" sz="2000" smtClean="0">
                <a:solidFill>
                  <a:srgbClr val="FF0000"/>
                </a:solidFill>
                <a:cs typeface="Arial" pitchFamily="34" charset="0"/>
              </a:rPr>
              <a:t>	</a:t>
            </a:r>
            <a:r>
              <a:rPr lang="en-US" sz="2000" b="1" smtClean="0">
                <a:solidFill>
                  <a:srgbClr val="FF0000"/>
                </a:solidFill>
                <a:cs typeface="Arial" pitchFamily="34" charset="0"/>
              </a:rPr>
              <a:t>AA 14%</a:t>
            </a:r>
            <a:r>
              <a:rPr lang="en-US" sz="2000" smtClean="0">
                <a:solidFill>
                  <a:srgbClr val="FF0000"/>
                </a:solidFill>
                <a:cs typeface="Arial" pitchFamily="34" charset="0"/>
              </a:rPr>
              <a:t>   </a:t>
            </a:r>
            <a:r>
              <a:rPr lang="en-US" sz="2000" b="1" smtClean="0">
                <a:solidFill>
                  <a:srgbClr val="FF0000"/>
                </a:solidFill>
                <a:cs typeface="Arial" pitchFamily="34" charset="0"/>
              </a:rPr>
              <a:t>Latina 18%</a:t>
            </a:r>
            <a:r>
              <a:rPr lang="en-US" sz="2000" smtClean="0">
                <a:solidFill>
                  <a:srgbClr val="FF0000"/>
                </a:solidFill>
                <a:cs typeface="Arial" pitchFamily="34" charset="0"/>
              </a:rPr>
              <a:t>    </a:t>
            </a:r>
            <a:r>
              <a:rPr lang="en-US" sz="2000" smtClean="0">
                <a:cs typeface="Arial" pitchFamily="34" charset="0"/>
              </a:rPr>
              <a:t>White 5%</a:t>
            </a:r>
          </a:p>
          <a:p>
            <a:pPr marL="647700" indent="-647700" defTabSz="976313" eaLnBrk="1" hangingPunct="1">
              <a:lnSpc>
                <a:spcPct val="90000"/>
              </a:lnSpc>
              <a:spcBef>
                <a:spcPct val="0"/>
              </a:spcBef>
              <a:buClrTx/>
              <a:buFontTx/>
              <a:buNone/>
            </a:pPr>
            <a:r>
              <a:rPr lang="en-US" sz="2000" smtClean="0">
                <a:solidFill>
                  <a:srgbClr val="FF0000"/>
                </a:solidFill>
                <a:cs typeface="Arial" pitchFamily="34" charset="0"/>
              </a:rPr>
              <a:t>	</a:t>
            </a:r>
            <a:r>
              <a:rPr lang="en-US" sz="2000" smtClean="0">
                <a:cs typeface="Arial" pitchFamily="34" charset="0"/>
              </a:rPr>
              <a:t>Breast Cancer</a:t>
            </a:r>
            <a:r>
              <a:rPr lang="en-US" sz="2000" smtClean="0">
                <a:solidFill>
                  <a:srgbClr val="FF0000"/>
                </a:solidFill>
                <a:cs typeface="Arial" pitchFamily="34" charset="0"/>
              </a:rPr>
              <a:t>  	</a:t>
            </a:r>
            <a:r>
              <a:rPr lang="en-US" sz="2000" smtClean="0">
                <a:cs typeface="Arial" pitchFamily="34" charset="0"/>
              </a:rPr>
              <a:t>AA 5%</a:t>
            </a:r>
            <a:r>
              <a:rPr lang="en-US" sz="2000" smtClean="0">
                <a:solidFill>
                  <a:srgbClr val="FF0000"/>
                </a:solidFill>
                <a:cs typeface="Arial" pitchFamily="34" charset="0"/>
              </a:rPr>
              <a:t>     </a:t>
            </a:r>
            <a:r>
              <a:rPr lang="en-US" sz="2000" b="1" smtClean="0">
                <a:solidFill>
                  <a:srgbClr val="FF0000"/>
                </a:solidFill>
                <a:cs typeface="Arial" pitchFamily="34" charset="0"/>
              </a:rPr>
              <a:t>Latina 11%</a:t>
            </a:r>
            <a:r>
              <a:rPr lang="en-US" sz="2000" smtClean="0">
                <a:solidFill>
                  <a:srgbClr val="FF0000"/>
                </a:solidFill>
                <a:cs typeface="Arial" pitchFamily="34" charset="0"/>
              </a:rPr>
              <a:t>    </a:t>
            </a:r>
            <a:r>
              <a:rPr lang="en-US" sz="2000" smtClean="0">
                <a:cs typeface="Arial" pitchFamily="34" charset="0"/>
              </a:rPr>
              <a:t>White 1% (p&lt;.01)</a:t>
            </a:r>
          </a:p>
          <a:p>
            <a:pPr marL="647700" indent="-647700" defTabSz="976313" eaLnBrk="1" hangingPunct="1">
              <a:lnSpc>
                <a:spcPct val="90000"/>
              </a:lnSpc>
              <a:spcBef>
                <a:spcPct val="0"/>
              </a:spcBef>
              <a:buClrTx/>
              <a:buFontTx/>
              <a:buNone/>
            </a:pPr>
            <a:endParaRPr lang="en-US" sz="2000" smtClean="0">
              <a:cs typeface="Arial" pitchFamily="34" charset="0"/>
            </a:endParaRPr>
          </a:p>
          <a:p>
            <a:pPr marL="647700" indent="-647700" defTabSz="976313" eaLnBrk="1" hangingPunct="1">
              <a:lnSpc>
                <a:spcPct val="90000"/>
              </a:lnSpc>
              <a:spcBef>
                <a:spcPct val="0"/>
              </a:spcBef>
              <a:buClrTx/>
              <a:buFontTx/>
              <a:buNone/>
            </a:pPr>
            <a:r>
              <a:rPr lang="en-US" sz="2000" smtClean="0">
                <a:cs typeface="Arial" pitchFamily="34" charset="0"/>
              </a:rPr>
              <a:t>If a breast lump does not get bigger, it is not cancer. 	</a:t>
            </a:r>
          </a:p>
          <a:p>
            <a:pPr marL="647700" indent="-647700" defTabSz="976313" eaLnBrk="1" hangingPunct="1">
              <a:lnSpc>
                <a:spcPct val="90000"/>
              </a:lnSpc>
              <a:spcBef>
                <a:spcPct val="0"/>
              </a:spcBef>
              <a:buClrTx/>
              <a:buFontTx/>
              <a:buNone/>
            </a:pPr>
            <a:r>
              <a:rPr lang="en-US" sz="2000" smtClean="0">
                <a:cs typeface="Arial" pitchFamily="34" charset="0"/>
              </a:rPr>
              <a:t>	Gen Pop 		</a:t>
            </a:r>
            <a:r>
              <a:rPr lang="en-US" sz="2000" b="1" smtClean="0">
                <a:solidFill>
                  <a:srgbClr val="FF0000"/>
                </a:solidFill>
                <a:cs typeface="Arial" pitchFamily="34" charset="0"/>
              </a:rPr>
              <a:t>AA 13%   Latina 14%</a:t>
            </a:r>
            <a:r>
              <a:rPr lang="en-US" sz="2000" smtClean="0">
                <a:solidFill>
                  <a:srgbClr val="FF0000"/>
                </a:solidFill>
                <a:cs typeface="Arial" pitchFamily="34" charset="0"/>
              </a:rPr>
              <a:t>   </a:t>
            </a:r>
            <a:r>
              <a:rPr lang="en-US" sz="2000" smtClean="0">
                <a:cs typeface="Arial" pitchFamily="34" charset="0"/>
              </a:rPr>
              <a:t>White 0%  (p=.05)</a:t>
            </a:r>
          </a:p>
          <a:p>
            <a:pPr marL="647700" indent="-647700" defTabSz="976313" eaLnBrk="1" hangingPunct="1">
              <a:lnSpc>
                <a:spcPct val="90000"/>
              </a:lnSpc>
              <a:spcBef>
                <a:spcPct val="0"/>
              </a:spcBef>
              <a:buClrTx/>
              <a:buFontTx/>
              <a:buNone/>
            </a:pPr>
            <a:r>
              <a:rPr lang="en-US" sz="2000" smtClean="0">
                <a:cs typeface="Arial" pitchFamily="34" charset="0"/>
              </a:rPr>
              <a:t>	Symptoms		</a:t>
            </a:r>
            <a:r>
              <a:rPr lang="en-US" sz="2000" b="1" smtClean="0">
                <a:solidFill>
                  <a:srgbClr val="FF0000"/>
                </a:solidFill>
                <a:cs typeface="Arial" pitchFamily="34" charset="0"/>
              </a:rPr>
              <a:t>AA 11%</a:t>
            </a:r>
            <a:r>
              <a:rPr lang="en-US" sz="2000" smtClean="0">
                <a:cs typeface="Arial" pitchFamily="34" charset="0"/>
              </a:rPr>
              <a:t>   Latina 4%      White 5%</a:t>
            </a:r>
          </a:p>
          <a:p>
            <a:pPr marL="647700" indent="-647700" defTabSz="976313" eaLnBrk="1" hangingPunct="1">
              <a:lnSpc>
                <a:spcPct val="90000"/>
              </a:lnSpc>
              <a:spcBef>
                <a:spcPct val="0"/>
              </a:spcBef>
              <a:buClrTx/>
              <a:buFontTx/>
              <a:buNone/>
            </a:pPr>
            <a:r>
              <a:rPr lang="en-US" sz="2000" smtClean="0">
                <a:cs typeface="Arial" pitchFamily="34" charset="0"/>
              </a:rPr>
              <a:t>	Breast Cancer	</a:t>
            </a:r>
            <a:r>
              <a:rPr lang="en-US" sz="2000" b="1" smtClean="0">
                <a:solidFill>
                  <a:srgbClr val="FF0000"/>
                </a:solidFill>
                <a:cs typeface="Arial" pitchFamily="34" charset="0"/>
              </a:rPr>
              <a:t>AA 12</a:t>
            </a:r>
            <a:r>
              <a:rPr lang="en-US" sz="2000" smtClean="0">
                <a:solidFill>
                  <a:srgbClr val="FF0000"/>
                </a:solidFill>
                <a:cs typeface="Arial" pitchFamily="34" charset="0"/>
              </a:rPr>
              <a:t>%</a:t>
            </a:r>
            <a:r>
              <a:rPr lang="en-US" sz="2000" smtClean="0">
                <a:cs typeface="Arial" pitchFamily="34" charset="0"/>
              </a:rPr>
              <a:t>   </a:t>
            </a:r>
            <a:r>
              <a:rPr lang="en-US" sz="2000" b="1" smtClean="0">
                <a:solidFill>
                  <a:srgbClr val="FF0000"/>
                </a:solidFill>
                <a:cs typeface="Arial" pitchFamily="34" charset="0"/>
              </a:rPr>
              <a:t>Latina 18%</a:t>
            </a:r>
            <a:r>
              <a:rPr lang="en-US" sz="2000" smtClean="0">
                <a:cs typeface="Arial" pitchFamily="34" charset="0"/>
              </a:rPr>
              <a:t>   White 3%  (p&lt;.01)</a:t>
            </a:r>
          </a:p>
          <a:p>
            <a:pPr marL="647700" indent="-647700" defTabSz="976313" eaLnBrk="1" hangingPunct="1">
              <a:lnSpc>
                <a:spcPct val="90000"/>
              </a:lnSpc>
              <a:spcBef>
                <a:spcPct val="0"/>
              </a:spcBef>
              <a:buClrTx/>
              <a:buFontTx/>
              <a:buNone/>
            </a:pPr>
            <a:endParaRPr lang="en-US" sz="2000" smtClean="0">
              <a:cs typeface="Arial" pitchFamily="34" charset="0"/>
            </a:endParaRPr>
          </a:p>
          <a:p>
            <a:pPr marL="647700" indent="-647700" defTabSz="976313" eaLnBrk="1" hangingPunct="1">
              <a:lnSpc>
                <a:spcPct val="90000"/>
              </a:lnSpc>
              <a:spcBef>
                <a:spcPct val="0"/>
              </a:spcBef>
              <a:buClrTx/>
              <a:buFontTx/>
              <a:buNone/>
            </a:pPr>
            <a:r>
              <a:rPr lang="en-US" sz="2000" smtClean="0">
                <a:cs typeface="Arial" pitchFamily="34" charset="0"/>
              </a:rPr>
              <a:t>If a breast lump is touched/pressed often, the lump will turn out to be </a:t>
            </a:r>
          </a:p>
          <a:p>
            <a:pPr marL="647700" indent="-647700" defTabSz="976313" eaLnBrk="1" hangingPunct="1">
              <a:lnSpc>
                <a:spcPct val="90000"/>
              </a:lnSpc>
              <a:spcBef>
                <a:spcPct val="0"/>
              </a:spcBef>
              <a:buClrTx/>
              <a:buFontTx/>
              <a:buNone/>
            </a:pPr>
            <a:r>
              <a:rPr lang="en-US" sz="2000" smtClean="0">
                <a:cs typeface="Arial" pitchFamily="34" charset="0"/>
              </a:rPr>
              <a:t>breast cancer.</a:t>
            </a:r>
            <a:endParaRPr lang="en-US" sz="2000" smtClean="0">
              <a:cs typeface="Times New Roman" pitchFamily="18" charset="0"/>
            </a:endParaRPr>
          </a:p>
          <a:p>
            <a:pPr marL="647700" indent="-647700" defTabSz="976313" eaLnBrk="1" hangingPunct="1">
              <a:lnSpc>
                <a:spcPct val="90000"/>
              </a:lnSpc>
              <a:spcBef>
                <a:spcPct val="0"/>
              </a:spcBef>
              <a:buClrTx/>
              <a:buFontTx/>
              <a:buNone/>
            </a:pPr>
            <a:r>
              <a:rPr lang="en-US" sz="2000" smtClean="0">
                <a:cs typeface="Arial" pitchFamily="34" charset="0"/>
              </a:rPr>
              <a:t>	Gen Pop		</a:t>
            </a:r>
            <a:r>
              <a:rPr lang="en-US" sz="2000" b="1" smtClean="0">
                <a:solidFill>
                  <a:srgbClr val="FF0000"/>
                </a:solidFill>
                <a:cs typeface="Arial" pitchFamily="34" charset="0"/>
              </a:rPr>
              <a:t>AA 13%</a:t>
            </a:r>
            <a:r>
              <a:rPr lang="en-US" sz="2000" smtClean="0">
                <a:solidFill>
                  <a:srgbClr val="FF0000"/>
                </a:solidFill>
                <a:cs typeface="Arial" pitchFamily="34" charset="0"/>
              </a:rPr>
              <a:t>   </a:t>
            </a:r>
            <a:r>
              <a:rPr lang="en-US" sz="2000" smtClean="0">
                <a:cs typeface="Arial" pitchFamily="34" charset="0"/>
              </a:rPr>
              <a:t>Latina 3%</a:t>
            </a:r>
            <a:r>
              <a:rPr lang="en-US" sz="2000" smtClean="0">
                <a:solidFill>
                  <a:schemeClr val="bg2"/>
                </a:solidFill>
                <a:cs typeface="Arial" pitchFamily="34" charset="0"/>
              </a:rPr>
              <a:t>      </a:t>
            </a:r>
            <a:r>
              <a:rPr lang="en-US" sz="2000" smtClean="0">
                <a:cs typeface="Arial" pitchFamily="34" charset="0"/>
              </a:rPr>
              <a:t>White 8%</a:t>
            </a:r>
          </a:p>
          <a:p>
            <a:pPr marL="647700" indent="-647700" defTabSz="976313" eaLnBrk="1" hangingPunct="1">
              <a:lnSpc>
                <a:spcPct val="90000"/>
              </a:lnSpc>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a:t>
            </a:r>
            <a:r>
              <a:rPr lang="en-US" sz="2000" smtClean="0">
                <a:solidFill>
                  <a:schemeClr val="bg2"/>
                </a:solidFill>
                <a:cs typeface="Arial" pitchFamily="34" charset="0"/>
              </a:rPr>
              <a:t>		</a:t>
            </a:r>
            <a:r>
              <a:rPr lang="en-US" sz="2000" smtClean="0">
                <a:cs typeface="Arial" pitchFamily="34" charset="0"/>
              </a:rPr>
              <a:t>AA 7%</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smtClean="0">
                <a:solidFill>
                  <a:schemeClr val="bg2"/>
                </a:solidFill>
                <a:cs typeface="Arial" pitchFamily="34" charset="0"/>
              </a:rPr>
              <a:t>    </a:t>
            </a:r>
            <a:r>
              <a:rPr lang="en-US" sz="2000" smtClean="0">
                <a:cs typeface="Arial" pitchFamily="34" charset="0"/>
              </a:rPr>
              <a:t>White 5%</a:t>
            </a:r>
          </a:p>
          <a:p>
            <a:pPr marL="647700" indent="-647700" defTabSz="976313" eaLnBrk="1" hangingPunct="1">
              <a:lnSpc>
                <a:spcPct val="90000"/>
              </a:lnSpc>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11%</a:t>
            </a:r>
            <a:r>
              <a:rPr lang="en-US" sz="2000" b="1" smtClean="0">
                <a:solidFill>
                  <a:schemeClr val="bg2"/>
                </a:solidFill>
                <a:cs typeface="Arial" pitchFamily="34" charset="0"/>
              </a:rPr>
              <a:t>   </a:t>
            </a:r>
            <a:r>
              <a:rPr lang="en-US" sz="2000" b="1" smtClean="0">
                <a:solidFill>
                  <a:srgbClr val="FF0000"/>
                </a:solidFill>
                <a:cs typeface="Arial" pitchFamily="34" charset="0"/>
              </a:rPr>
              <a:t>Latina 20%</a:t>
            </a:r>
            <a:r>
              <a:rPr lang="en-US" sz="2000" smtClean="0">
                <a:solidFill>
                  <a:schemeClr val="bg2"/>
                </a:solidFill>
                <a:cs typeface="Arial" pitchFamily="34" charset="0"/>
              </a:rPr>
              <a:t>   </a:t>
            </a:r>
            <a:r>
              <a:rPr lang="en-US" sz="2000" smtClean="0">
                <a:cs typeface="Arial" pitchFamily="34" charset="0"/>
              </a:rPr>
              <a:t>White 4% (p&lt;.01)</a:t>
            </a:r>
          </a:p>
        </p:txBody>
      </p:sp>
      <p:sp>
        <p:nvSpPr>
          <p:cNvPr id="37891" name="Rectangle 3"/>
          <p:cNvSpPr>
            <a:spLocks noGrp="1" noChangeArrowheads="1"/>
          </p:cNvSpPr>
          <p:nvPr>
            <p:ph type="title"/>
          </p:nvPr>
        </p:nvSpPr>
        <p:spPr>
          <a:xfrm>
            <a:off x="990600" y="304800"/>
            <a:ext cx="6772275" cy="711200"/>
          </a:xfrm>
        </p:spPr>
        <p:txBody>
          <a:bodyPr/>
          <a:lstStyle/>
          <a:p>
            <a:pPr algn="ctr" eaLnBrk="1" hangingPunct="1"/>
            <a:r>
              <a:rPr lang="en-US" smtClean="0"/>
              <a:t>Characteristics of Breast Lumps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1"/>
          </p:nvPr>
        </p:nvSpPr>
        <p:spPr>
          <a:xfrm>
            <a:off x="609600" y="1676400"/>
            <a:ext cx="8534400" cy="4198938"/>
          </a:xfrm>
        </p:spPr>
        <p:txBody>
          <a:bodyPr/>
          <a:lstStyle/>
          <a:p>
            <a:pPr marL="647700" indent="-647700" defTabSz="976313" eaLnBrk="1" hangingPunct="1">
              <a:spcBef>
                <a:spcPct val="0"/>
              </a:spcBef>
              <a:buClrTx/>
              <a:buFontTx/>
              <a:buNone/>
            </a:pPr>
            <a:r>
              <a:rPr lang="en-US" sz="2000" smtClean="0">
                <a:cs typeface="Arial" pitchFamily="34" charset="0"/>
              </a:rPr>
              <a:t>The more you worry about breast cancer, the more likely you will get it.  </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Gen Pop  		AA 8%</a:t>
            </a:r>
            <a:r>
              <a:rPr lang="en-US" sz="2000" smtClean="0">
                <a:solidFill>
                  <a:schemeClr val="bg2"/>
                </a:solidFill>
                <a:cs typeface="Arial" pitchFamily="34" charset="0"/>
              </a:rPr>
              <a:t>    </a:t>
            </a:r>
            <a:r>
              <a:rPr lang="en-US" sz="2000" b="1" smtClean="0">
                <a:solidFill>
                  <a:srgbClr val="FF0000"/>
                </a:solidFill>
                <a:cs typeface="Arial" pitchFamily="34" charset="0"/>
              </a:rPr>
              <a:t>Latina 17%</a:t>
            </a:r>
            <a:r>
              <a:rPr lang="en-US" sz="2000" smtClean="0">
                <a:solidFill>
                  <a:schemeClr val="bg2"/>
                </a:solidFill>
                <a:cs typeface="Arial" pitchFamily="34" charset="0"/>
              </a:rPr>
              <a:t>   </a:t>
            </a:r>
            <a:r>
              <a:rPr lang="en-US" sz="2000" smtClean="0">
                <a:cs typeface="Arial" pitchFamily="34" charset="0"/>
              </a:rPr>
              <a:t>White 8%</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AA 8%</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b="1" smtClean="0">
                <a:solidFill>
                  <a:schemeClr val="bg2"/>
                </a:solidFill>
                <a:cs typeface="Arial" pitchFamily="34" charset="0"/>
              </a:rPr>
              <a:t>   </a:t>
            </a:r>
            <a:r>
              <a:rPr lang="en-US" sz="2000" b="1" smtClean="0">
                <a:solidFill>
                  <a:srgbClr val="FF0000"/>
                </a:solidFill>
                <a:cs typeface="Arial" pitchFamily="34" charset="0"/>
              </a:rPr>
              <a:t>White 11%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	AA 7%</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smtClean="0">
                <a:solidFill>
                  <a:schemeClr val="bg2"/>
                </a:solidFill>
                <a:cs typeface="Arial" pitchFamily="34" charset="0"/>
              </a:rPr>
              <a:t>   </a:t>
            </a:r>
            <a:r>
              <a:rPr lang="en-US" sz="2000" smtClean="0">
                <a:cs typeface="Arial" pitchFamily="34" charset="0"/>
              </a:rPr>
              <a:t>White 5%   (p=.06)</a:t>
            </a:r>
          </a:p>
          <a:p>
            <a:pPr marL="647700" indent="-647700" defTabSz="976313" eaLnBrk="1" hangingPunct="1">
              <a:spcBef>
                <a:spcPct val="0"/>
              </a:spcBef>
              <a:buClrTx/>
              <a:buFontTx/>
              <a:buNone/>
            </a:pPr>
            <a:endParaRPr lang="en-US" sz="2000" smtClean="0">
              <a:cs typeface="Arial" pitchFamily="34" charset="0"/>
            </a:endParaRPr>
          </a:p>
        </p:txBody>
      </p:sp>
      <p:sp>
        <p:nvSpPr>
          <p:cNvPr id="38915" name="Rectangle 3"/>
          <p:cNvSpPr>
            <a:spLocks noGrp="1" noChangeArrowheads="1"/>
          </p:cNvSpPr>
          <p:nvPr>
            <p:ph type="title"/>
          </p:nvPr>
        </p:nvSpPr>
        <p:spPr>
          <a:xfrm>
            <a:off x="1295400" y="228600"/>
            <a:ext cx="6772275" cy="711200"/>
          </a:xfrm>
        </p:spPr>
        <p:txBody>
          <a:bodyPr/>
          <a:lstStyle/>
          <a:p>
            <a:pPr algn="ctr" eaLnBrk="1" hangingPunct="1"/>
            <a:r>
              <a:rPr lang="en-US" smtClean="0"/>
              <a:t>Self-Help Techniques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body" idx="1"/>
          </p:nvPr>
        </p:nvSpPr>
        <p:spPr>
          <a:xfrm>
            <a:off x="609600" y="1676400"/>
            <a:ext cx="8534400" cy="4198938"/>
          </a:xfrm>
        </p:spPr>
        <p:txBody>
          <a:bodyPr/>
          <a:lstStyle/>
          <a:p>
            <a:pPr marL="647700" indent="-647700" defTabSz="976313" eaLnBrk="1" hangingPunct="1">
              <a:spcBef>
                <a:spcPct val="0"/>
              </a:spcBef>
              <a:buClrTx/>
              <a:buFontTx/>
              <a:buNone/>
            </a:pPr>
            <a:r>
              <a:rPr lang="en-US" sz="2000" smtClean="0">
                <a:cs typeface="Arial" pitchFamily="34" charset="0"/>
              </a:rPr>
              <a:t>The more you worry about breast cancer, the more likely you will get it.  </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Gen Pop  		AA 8%</a:t>
            </a:r>
            <a:r>
              <a:rPr lang="en-US" sz="2000" smtClean="0">
                <a:solidFill>
                  <a:schemeClr val="bg2"/>
                </a:solidFill>
                <a:cs typeface="Arial" pitchFamily="34" charset="0"/>
              </a:rPr>
              <a:t>    </a:t>
            </a:r>
            <a:r>
              <a:rPr lang="en-US" sz="2000" b="1" smtClean="0">
                <a:solidFill>
                  <a:srgbClr val="FF0000"/>
                </a:solidFill>
                <a:cs typeface="Arial" pitchFamily="34" charset="0"/>
              </a:rPr>
              <a:t>Latina 17%</a:t>
            </a:r>
            <a:r>
              <a:rPr lang="en-US" sz="2000" smtClean="0">
                <a:solidFill>
                  <a:schemeClr val="bg2"/>
                </a:solidFill>
                <a:cs typeface="Arial" pitchFamily="34" charset="0"/>
              </a:rPr>
              <a:t>   </a:t>
            </a:r>
            <a:r>
              <a:rPr lang="en-US" sz="2000" smtClean="0">
                <a:cs typeface="Arial" pitchFamily="34" charset="0"/>
              </a:rPr>
              <a:t>White 8%</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AA 8%</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b="1" smtClean="0">
                <a:solidFill>
                  <a:schemeClr val="bg2"/>
                </a:solidFill>
                <a:cs typeface="Arial" pitchFamily="34" charset="0"/>
              </a:rPr>
              <a:t>   </a:t>
            </a:r>
            <a:r>
              <a:rPr lang="en-US" sz="2000" b="1" smtClean="0">
                <a:solidFill>
                  <a:srgbClr val="FF0000"/>
                </a:solidFill>
                <a:cs typeface="Arial" pitchFamily="34" charset="0"/>
              </a:rPr>
              <a:t>White 11%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	AA 7%</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smtClean="0">
                <a:solidFill>
                  <a:schemeClr val="bg2"/>
                </a:solidFill>
                <a:cs typeface="Arial" pitchFamily="34" charset="0"/>
              </a:rPr>
              <a:t>   </a:t>
            </a:r>
            <a:r>
              <a:rPr lang="en-US" sz="2000" smtClean="0">
                <a:cs typeface="Arial" pitchFamily="34" charset="0"/>
              </a:rPr>
              <a:t>White 5%   (p=.06)</a:t>
            </a:r>
          </a:p>
          <a:p>
            <a:pPr marL="647700" indent="-647700" defTabSz="976313" eaLnBrk="1" hangingPunct="1">
              <a:spcBef>
                <a:spcPct val="0"/>
              </a:spcBef>
              <a:buClrTx/>
              <a:buFontTx/>
              <a:buNone/>
            </a:pPr>
            <a:endParaRPr lang="en-US" sz="2000" smtClean="0">
              <a:cs typeface="Arial" pitchFamily="34" charset="0"/>
            </a:endParaRPr>
          </a:p>
          <a:p>
            <a:pPr marL="647700" indent="-647700" defTabSz="976313" eaLnBrk="1" hangingPunct="1">
              <a:spcBef>
                <a:spcPct val="0"/>
              </a:spcBef>
              <a:buClrTx/>
              <a:buFontTx/>
              <a:buNone/>
            </a:pPr>
            <a:r>
              <a:rPr lang="en-US" sz="2000" smtClean="0">
                <a:cs typeface="Arial" pitchFamily="34" charset="0"/>
              </a:rPr>
              <a:t>If you take good care of yourself, you won’t get breast cancer.   	</a:t>
            </a:r>
          </a:p>
          <a:p>
            <a:pPr marL="647700" indent="-647700" defTabSz="976313" eaLnBrk="1" hangingPunct="1">
              <a:spcBef>
                <a:spcPct val="0"/>
              </a:spcBef>
              <a:buClrTx/>
              <a:buFontTx/>
              <a:buNone/>
            </a:pPr>
            <a:r>
              <a:rPr lang="en-US" sz="2000" smtClean="0">
                <a:cs typeface="Arial" pitchFamily="34" charset="0"/>
              </a:rPr>
              <a:t>	Gen Pop 	</a:t>
            </a:r>
            <a:r>
              <a:rPr lang="en-US" sz="2000" smtClean="0">
                <a:solidFill>
                  <a:schemeClr val="bg2"/>
                </a:solidFill>
                <a:cs typeface="Arial" pitchFamily="34" charset="0"/>
              </a:rPr>
              <a:t>	</a:t>
            </a:r>
            <a:r>
              <a:rPr lang="en-US" sz="2000" b="1" smtClean="0">
                <a:solidFill>
                  <a:srgbClr val="FF0000"/>
                </a:solidFill>
                <a:cs typeface="Arial" pitchFamily="34" charset="0"/>
              </a:rPr>
              <a:t>AA 13%  Latina 24%</a:t>
            </a:r>
            <a:r>
              <a:rPr lang="en-US" sz="2000" smtClean="0">
                <a:solidFill>
                  <a:schemeClr val="bg2"/>
                </a:solidFill>
                <a:cs typeface="Arial" pitchFamily="34" charset="0"/>
              </a:rPr>
              <a:t>   </a:t>
            </a:r>
            <a:r>
              <a:rPr lang="en-US" sz="2000" smtClean="0">
                <a:cs typeface="Arial" pitchFamily="34" charset="0"/>
              </a:rPr>
              <a:t>White 5%   (p=.05)</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18%  Latina 27%   White 11%</a:t>
            </a:r>
            <a:r>
              <a:rPr lang="en-US" sz="2000" b="1" smtClean="0">
                <a:solidFill>
                  <a:schemeClr val="bg2"/>
                </a:solidFill>
                <a:cs typeface="Arial" pitchFamily="34" charset="0"/>
              </a:rPr>
              <a:t>	</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smtClean="0">
                <a:cs typeface="Arial" pitchFamily="34" charset="0"/>
              </a:rPr>
              <a:t>AA  7%</a:t>
            </a:r>
            <a:r>
              <a:rPr lang="en-US" sz="2000" smtClean="0">
                <a:solidFill>
                  <a:schemeClr val="bg2"/>
                </a:solidFill>
                <a:cs typeface="Arial" pitchFamily="34" charset="0"/>
              </a:rPr>
              <a:t>   </a:t>
            </a:r>
            <a:r>
              <a:rPr lang="en-US" sz="2000" b="1" smtClean="0">
                <a:solidFill>
                  <a:srgbClr val="FF0000"/>
                </a:solidFill>
                <a:cs typeface="Arial" pitchFamily="34" charset="0"/>
              </a:rPr>
              <a:t>Latina 18%</a:t>
            </a:r>
            <a:r>
              <a:rPr lang="en-US" sz="2000" smtClean="0">
                <a:solidFill>
                  <a:schemeClr val="bg2"/>
                </a:solidFill>
                <a:cs typeface="Arial" pitchFamily="34" charset="0"/>
              </a:rPr>
              <a:t>   </a:t>
            </a:r>
            <a:r>
              <a:rPr lang="en-US" sz="2000" smtClean="0">
                <a:cs typeface="Arial" pitchFamily="34" charset="0"/>
              </a:rPr>
              <a:t>White 2%   (p=.001)</a:t>
            </a:r>
            <a:endParaRPr lang="en-US" sz="2000" smtClean="0">
              <a:cs typeface="Times New Roman" pitchFamily="18" charset="0"/>
            </a:endParaRPr>
          </a:p>
          <a:p>
            <a:pPr marL="647700" indent="-647700" defTabSz="976313" eaLnBrk="1" hangingPunct="1">
              <a:spcBef>
                <a:spcPct val="0"/>
              </a:spcBef>
              <a:buClrTx/>
              <a:buFontTx/>
              <a:buNone/>
            </a:pPr>
            <a:endParaRPr lang="en-US" sz="2000" smtClean="0">
              <a:cs typeface="Arial" pitchFamily="34" charset="0"/>
            </a:endParaRPr>
          </a:p>
        </p:txBody>
      </p:sp>
      <p:sp>
        <p:nvSpPr>
          <p:cNvPr id="39939" name="Rectangle 3"/>
          <p:cNvSpPr>
            <a:spLocks noGrp="1" noChangeArrowheads="1"/>
          </p:cNvSpPr>
          <p:nvPr>
            <p:ph type="title"/>
          </p:nvPr>
        </p:nvSpPr>
        <p:spPr>
          <a:xfrm>
            <a:off x="1295400" y="228600"/>
            <a:ext cx="6772275" cy="711200"/>
          </a:xfrm>
        </p:spPr>
        <p:txBody>
          <a:bodyPr/>
          <a:lstStyle/>
          <a:p>
            <a:pPr algn="ctr" eaLnBrk="1" hangingPunct="1"/>
            <a:r>
              <a:rPr lang="en-US" smtClean="0"/>
              <a:t>Self-Help Techniques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body" idx="1"/>
          </p:nvPr>
        </p:nvSpPr>
        <p:spPr>
          <a:xfrm>
            <a:off x="609600" y="1676400"/>
            <a:ext cx="8534400" cy="4198938"/>
          </a:xfrm>
        </p:spPr>
        <p:txBody>
          <a:bodyPr/>
          <a:lstStyle/>
          <a:p>
            <a:pPr marL="647700" indent="-647700" defTabSz="976313" eaLnBrk="1" hangingPunct="1">
              <a:spcBef>
                <a:spcPct val="0"/>
              </a:spcBef>
              <a:buClrTx/>
              <a:buFontTx/>
              <a:buNone/>
            </a:pPr>
            <a:r>
              <a:rPr lang="en-US" sz="2000" smtClean="0">
                <a:cs typeface="Arial" pitchFamily="34" charset="0"/>
              </a:rPr>
              <a:t>The more you worry about breast cancer, the more likely you will get it.  </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Gen Pop  		AA 8%</a:t>
            </a:r>
            <a:r>
              <a:rPr lang="en-US" sz="2000" smtClean="0">
                <a:solidFill>
                  <a:schemeClr val="bg2"/>
                </a:solidFill>
                <a:cs typeface="Arial" pitchFamily="34" charset="0"/>
              </a:rPr>
              <a:t>    </a:t>
            </a:r>
            <a:r>
              <a:rPr lang="en-US" sz="2000" b="1" smtClean="0">
                <a:solidFill>
                  <a:srgbClr val="FF0000"/>
                </a:solidFill>
                <a:cs typeface="Arial" pitchFamily="34" charset="0"/>
              </a:rPr>
              <a:t>Latina 17%</a:t>
            </a:r>
            <a:r>
              <a:rPr lang="en-US" sz="2000" smtClean="0">
                <a:solidFill>
                  <a:schemeClr val="bg2"/>
                </a:solidFill>
                <a:cs typeface="Arial" pitchFamily="34" charset="0"/>
              </a:rPr>
              <a:t>   </a:t>
            </a:r>
            <a:r>
              <a:rPr lang="en-US" sz="2000" smtClean="0">
                <a:cs typeface="Arial" pitchFamily="34" charset="0"/>
              </a:rPr>
              <a:t>White 8%</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AA 8%</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b="1" smtClean="0">
                <a:solidFill>
                  <a:schemeClr val="bg2"/>
                </a:solidFill>
                <a:cs typeface="Arial" pitchFamily="34" charset="0"/>
              </a:rPr>
              <a:t>   </a:t>
            </a:r>
            <a:r>
              <a:rPr lang="en-US" sz="2000" b="1" smtClean="0">
                <a:solidFill>
                  <a:srgbClr val="FF0000"/>
                </a:solidFill>
                <a:cs typeface="Arial" pitchFamily="34" charset="0"/>
              </a:rPr>
              <a:t>White 11%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	AA 7%</a:t>
            </a:r>
            <a:r>
              <a:rPr lang="en-US" sz="2000" smtClean="0">
                <a:solidFill>
                  <a:schemeClr val="bg2"/>
                </a:solidFill>
                <a:cs typeface="Arial" pitchFamily="34" charset="0"/>
              </a:rPr>
              <a:t>    </a:t>
            </a:r>
            <a:r>
              <a:rPr lang="en-US" sz="2000" b="1" smtClean="0">
                <a:solidFill>
                  <a:srgbClr val="FF0000"/>
                </a:solidFill>
                <a:cs typeface="Arial" pitchFamily="34" charset="0"/>
              </a:rPr>
              <a:t>Latina 16%</a:t>
            </a:r>
            <a:r>
              <a:rPr lang="en-US" sz="2000" smtClean="0">
                <a:solidFill>
                  <a:schemeClr val="bg2"/>
                </a:solidFill>
                <a:cs typeface="Arial" pitchFamily="34" charset="0"/>
              </a:rPr>
              <a:t>   </a:t>
            </a:r>
            <a:r>
              <a:rPr lang="en-US" sz="2000" smtClean="0">
                <a:cs typeface="Arial" pitchFamily="34" charset="0"/>
              </a:rPr>
              <a:t>White 5%   (p=.06)</a:t>
            </a:r>
          </a:p>
          <a:p>
            <a:pPr marL="647700" indent="-647700" defTabSz="976313" eaLnBrk="1" hangingPunct="1">
              <a:spcBef>
                <a:spcPct val="0"/>
              </a:spcBef>
              <a:buClrTx/>
              <a:buFontTx/>
              <a:buNone/>
            </a:pPr>
            <a:endParaRPr lang="en-US" sz="2000" smtClean="0">
              <a:cs typeface="Arial" pitchFamily="34" charset="0"/>
            </a:endParaRPr>
          </a:p>
          <a:p>
            <a:pPr marL="647700" indent="-647700" defTabSz="976313" eaLnBrk="1" hangingPunct="1">
              <a:spcBef>
                <a:spcPct val="0"/>
              </a:spcBef>
              <a:buClrTx/>
              <a:buFontTx/>
              <a:buNone/>
            </a:pPr>
            <a:r>
              <a:rPr lang="en-US" sz="2000" smtClean="0">
                <a:cs typeface="Arial" pitchFamily="34" charset="0"/>
              </a:rPr>
              <a:t>If you take good care of yourself, you won’t get breast cancer.   	</a:t>
            </a:r>
          </a:p>
          <a:p>
            <a:pPr marL="647700" indent="-647700" defTabSz="976313" eaLnBrk="1" hangingPunct="1">
              <a:spcBef>
                <a:spcPct val="0"/>
              </a:spcBef>
              <a:buClrTx/>
              <a:buFontTx/>
              <a:buNone/>
            </a:pPr>
            <a:r>
              <a:rPr lang="en-US" sz="2000" smtClean="0">
                <a:cs typeface="Arial" pitchFamily="34" charset="0"/>
              </a:rPr>
              <a:t>	Gen Pop 	</a:t>
            </a:r>
            <a:r>
              <a:rPr lang="en-US" sz="2000" smtClean="0">
                <a:solidFill>
                  <a:schemeClr val="bg2"/>
                </a:solidFill>
                <a:cs typeface="Arial" pitchFamily="34" charset="0"/>
              </a:rPr>
              <a:t>	</a:t>
            </a:r>
            <a:r>
              <a:rPr lang="en-US" sz="2000" b="1" smtClean="0">
                <a:solidFill>
                  <a:srgbClr val="FF0000"/>
                </a:solidFill>
                <a:cs typeface="Arial" pitchFamily="34" charset="0"/>
              </a:rPr>
              <a:t>AA 13%  Latina 24%</a:t>
            </a:r>
            <a:r>
              <a:rPr lang="en-US" sz="2000" smtClean="0">
                <a:solidFill>
                  <a:schemeClr val="bg2"/>
                </a:solidFill>
                <a:cs typeface="Arial" pitchFamily="34" charset="0"/>
              </a:rPr>
              <a:t>   </a:t>
            </a:r>
            <a:r>
              <a:rPr lang="en-US" sz="2000" smtClean="0">
                <a:cs typeface="Arial" pitchFamily="34" charset="0"/>
              </a:rPr>
              <a:t>White 5%   (p=.05)</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18%  Latina 27%   White 11%</a:t>
            </a:r>
            <a:r>
              <a:rPr lang="en-US" sz="2000" b="1" smtClean="0">
                <a:solidFill>
                  <a:schemeClr val="bg2"/>
                </a:solidFill>
                <a:cs typeface="Arial" pitchFamily="34" charset="0"/>
              </a:rPr>
              <a:t>	</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smtClean="0">
                <a:cs typeface="Arial" pitchFamily="34" charset="0"/>
              </a:rPr>
              <a:t>AA  7%</a:t>
            </a:r>
            <a:r>
              <a:rPr lang="en-US" sz="2000" smtClean="0">
                <a:solidFill>
                  <a:schemeClr val="bg2"/>
                </a:solidFill>
                <a:cs typeface="Arial" pitchFamily="34" charset="0"/>
              </a:rPr>
              <a:t>   </a:t>
            </a:r>
            <a:r>
              <a:rPr lang="en-US" sz="2000" b="1" smtClean="0">
                <a:solidFill>
                  <a:srgbClr val="FF0000"/>
                </a:solidFill>
                <a:cs typeface="Arial" pitchFamily="34" charset="0"/>
              </a:rPr>
              <a:t>Latina 18%</a:t>
            </a:r>
            <a:r>
              <a:rPr lang="en-US" sz="2000" smtClean="0">
                <a:solidFill>
                  <a:schemeClr val="bg2"/>
                </a:solidFill>
                <a:cs typeface="Arial" pitchFamily="34" charset="0"/>
              </a:rPr>
              <a:t>   </a:t>
            </a:r>
            <a:r>
              <a:rPr lang="en-US" sz="2000" smtClean="0">
                <a:cs typeface="Arial" pitchFamily="34" charset="0"/>
              </a:rPr>
              <a:t>White 2%   (p=.001)</a:t>
            </a:r>
            <a:endParaRPr lang="en-US" sz="2000" smtClean="0">
              <a:cs typeface="Times New Roman" pitchFamily="18" charset="0"/>
            </a:endParaRPr>
          </a:p>
          <a:p>
            <a:pPr marL="647700" indent="-647700" defTabSz="976313" eaLnBrk="1" hangingPunct="1">
              <a:spcBef>
                <a:spcPct val="0"/>
              </a:spcBef>
              <a:buClrTx/>
              <a:buFontTx/>
              <a:buNone/>
            </a:pPr>
            <a:endParaRPr lang="en-US" sz="2000" smtClean="0">
              <a:cs typeface="Arial" pitchFamily="34" charset="0"/>
            </a:endParaRPr>
          </a:p>
          <a:p>
            <a:pPr marL="647700" indent="-647700" defTabSz="976313" eaLnBrk="1" hangingPunct="1">
              <a:spcBef>
                <a:spcPct val="0"/>
              </a:spcBef>
              <a:buClrTx/>
              <a:buFontTx/>
              <a:buNone/>
            </a:pPr>
            <a:r>
              <a:rPr lang="en-US" sz="2000" smtClean="0">
                <a:cs typeface="Arial" pitchFamily="34" charset="0"/>
              </a:rPr>
              <a:t>If you have a breast lump, a “natural” remedy can help to get rid of it.  </a:t>
            </a:r>
          </a:p>
          <a:p>
            <a:pPr marL="647700" indent="-647700" defTabSz="976313" eaLnBrk="1" hangingPunct="1">
              <a:spcBef>
                <a:spcPct val="0"/>
              </a:spcBef>
              <a:buClrTx/>
              <a:buFontTx/>
              <a:buNone/>
            </a:pPr>
            <a:r>
              <a:rPr lang="en-US" sz="2000" smtClean="0">
                <a:cs typeface="Arial" pitchFamily="34" charset="0"/>
              </a:rPr>
              <a:t>	Gen Pop   	</a:t>
            </a:r>
            <a:r>
              <a:rPr lang="en-US" sz="2000" smtClean="0">
                <a:solidFill>
                  <a:schemeClr val="bg2"/>
                </a:solidFill>
                <a:cs typeface="Arial" pitchFamily="34" charset="0"/>
              </a:rPr>
              <a:t>	</a:t>
            </a:r>
            <a:r>
              <a:rPr lang="en-US" sz="2000" b="1" smtClean="0">
                <a:solidFill>
                  <a:srgbClr val="FF0000"/>
                </a:solidFill>
                <a:cs typeface="Arial" pitchFamily="34" charset="0"/>
              </a:rPr>
              <a:t>AA 11%  Latina 17%   White 20%</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smtClean="0">
                <a:cs typeface="Arial" pitchFamily="34" charset="0"/>
              </a:rPr>
              <a:t>AA 8%</a:t>
            </a:r>
            <a:r>
              <a:rPr lang="en-US" sz="2000" smtClean="0">
                <a:solidFill>
                  <a:schemeClr val="bg2"/>
                </a:solidFill>
                <a:cs typeface="Arial" pitchFamily="34" charset="0"/>
              </a:rPr>
              <a:t>    </a:t>
            </a:r>
            <a:r>
              <a:rPr lang="en-US" sz="2000" b="1" smtClean="0">
                <a:solidFill>
                  <a:srgbClr val="FF0000"/>
                </a:solidFill>
                <a:cs typeface="Arial" pitchFamily="34" charset="0"/>
              </a:rPr>
              <a:t>Latina 10%   White 11%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14%  Latina 11%</a:t>
            </a:r>
            <a:r>
              <a:rPr lang="en-US" sz="2000" smtClean="0">
                <a:solidFill>
                  <a:schemeClr val="bg2"/>
                </a:solidFill>
                <a:cs typeface="Arial" pitchFamily="34" charset="0"/>
              </a:rPr>
              <a:t>   </a:t>
            </a:r>
            <a:r>
              <a:rPr lang="en-US" sz="2000" smtClean="0">
                <a:cs typeface="Arial" pitchFamily="34" charset="0"/>
              </a:rPr>
              <a:t>White 6%</a:t>
            </a:r>
          </a:p>
        </p:txBody>
      </p:sp>
      <p:sp>
        <p:nvSpPr>
          <p:cNvPr id="40963" name="Rectangle 3"/>
          <p:cNvSpPr>
            <a:spLocks noGrp="1" noChangeArrowheads="1"/>
          </p:cNvSpPr>
          <p:nvPr>
            <p:ph type="title"/>
          </p:nvPr>
        </p:nvSpPr>
        <p:spPr>
          <a:xfrm>
            <a:off x="1295400" y="228600"/>
            <a:ext cx="6772275" cy="711200"/>
          </a:xfrm>
        </p:spPr>
        <p:txBody>
          <a:bodyPr/>
          <a:lstStyle/>
          <a:p>
            <a:pPr algn="ctr" eaLnBrk="1" hangingPunct="1"/>
            <a:r>
              <a:rPr lang="en-US" smtClean="0"/>
              <a:t>Self-Help Techniques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838200" y="1524000"/>
            <a:ext cx="8839200" cy="4697413"/>
          </a:xfrm>
        </p:spPr>
        <p:txBody>
          <a:bodyPr/>
          <a:lstStyle/>
          <a:p>
            <a:pPr marL="647700" indent="-647700" defTabSz="976313" eaLnBrk="1" hangingPunct="1">
              <a:spcBef>
                <a:spcPct val="0"/>
              </a:spcBef>
              <a:buClrTx/>
              <a:buFontTx/>
              <a:buNone/>
            </a:pPr>
            <a:r>
              <a:rPr lang="en-US" sz="2000" smtClean="0">
                <a:cs typeface="Arial" pitchFamily="34" charset="0"/>
              </a:rPr>
              <a:t>If a woman has enough faith in God, she won’t need treatment for </a:t>
            </a:r>
          </a:p>
          <a:p>
            <a:pPr marL="647700" indent="-647700" defTabSz="976313" eaLnBrk="1" hangingPunct="1">
              <a:spcBef>
                <a:spcPct val="0"/>
              </a:spcBef>
              <a:buClrTx/>
              <a:buFontTx/>
              <a:buNone/>
            </a:pPr>
            <a:r>
              <a:rPr lang="en-US" sz="2000" smtClean="0">
                <a:cs typeface="Arial" pitchFamily="34" charset="0"/>
              </a:rPr>
              <a:t>breast cancer.</a:t>
            </a:r>
          </a:p>
          <a:p>
            <a:pPr marL="647700" indent="-647700" defTabSz="976313" eaLnBrk="1" hangingPunct="1">
              <a:spcBef>
                <a:spcPct val="0"/>
              </a:spcBef>
              <a:buClrTx/>
              <a:buFontTx/>
              <a:buNone/>
            </a:pPr>
            <a:r>
              <a:rPr lang="en-US" sz="2000" smtClean="0">
                <a:cs typeface="Arial" pitchFamily="34" charset="0"/>
              </a:rPr>
              <a:t> 	Gen Pop</a:t>
            </a:r>
            <a:r>
              <a:rPr lang="en-US" sz="2000" smtClean="0">
                <a:solidFill>
                  <a:schemeClr val="bg2"/>
                </a:solidFill>
                <a:cs typeface="Arial" pitchFamily="34" charset="0"/>
              </a:rPr>
              <a:t>   		</a:t>
            </a:r>
            <a:r>
              <a:rPr lang="en-US" sz="2000" b="1" smtClean="0">
                <a:solidFill>
                  <a:srgbClr val="FF0000"/>
                </a:solidFill>
                <a:cs typeface="Arial" pitchFamily="34" charset="0"/>
              </a:rPr>
              <a:t>AA 24%  Latina 11%</a:t>
            </a:r>
            <a:r>
              <a:rPr lang="en-US" sz="2000" smtClean="0">
                <a:solidFill>
                  <a:schemeClr val="bg2"/>
                </a:solidFill>
                <a:cs typeface="Arial" pitchFamily="34" charset="0"/>
              </a:rPr>
              <a:t>  </a:t>
            </a:r>
            <a:r>
              <a:rPr lang="en-US" sz="2000" smtClean="0">
                <a:cs typeface="Arial" pitchFamily="34" charset="0"/>
              </a:rPr>
              <a:t>White 0%  (p = .004)</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17%</a:t>
            </a:r>
            <a:r>
              <a:rPr lang="en-US" sz="2000" smtClean="0">
                <a:solidFill>
                  <a:schemeClr val="bg2"/>
                </a:solidFill>
                <a:cs typeface="Arial" pitchFamily="34" charset="0"/>
              </a:rPr>
              <a:t>  </a:t>
            </a:r>
            <a:r>
              <a:rPr lang="en-US" sz="2000" smtClean="0">
                <a:cs typeface="Arial" pitchFamily="34" charset="0"/>
              </a:rPr>
              <a:t>Latina 6%    White 0%  (p=.04)</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19%  Latina 23%</a:t>
            </a:r>
            <a:r>
              <a:rPr lang="en-US" sz="2000" smtClean="0">
                <a:solidFill>
                  <a:schemeClr val="bg2"/>
                </a:solidFill>
                <a:cs typeface="Arial" pitchFamily="34" charset="0"/>
              </a:rPr>
              <a:t>  </a:t>
            </a:r>
            <a:r>
              <a:rPr lang="en-US" sz="2000" smtClean="0">
                <a:cs typeface="Arial" pitchFamily="34" charset="0"/>
              </a:rPr>
              <a:t>White 3%  (p&lt;.0001)</a:t>
            </a:r>
          </a:p>
          <a:p>
            <a:pPr marL="647700" indent="-647700" defTabSz="976313" eaLnBrk="1" hangingPunct="1">
              <a:spcBef>
                <a:spcPct val="0"/>
              </a:spcBef>
              <a:buClrTx/>
              <a:buFontTx/>
              <a:buNone/>
            </a:pPr>
            <a:endParaRPr lang="en-US" sz="2000" smtClean="0">
              <a:cs typeface="Arial" pitchFamily="34" charset="0"/>
            </a:endParaRPr>
          </a:p>
        </p:txBody>
      </p:sp>
      <p:sp>
        <p:nvSpPr>
          <p:cNvPr id="41987" name="Rectangle 3"/>
          <p:cNvSpPr>
            <a:spLocks noGrp="1" noChangeArrowheads="1"/>
          </p:cNvSpPr>
          <p:nvPr>
            <p:ph type="title"/>
          </p:nvPr>
        </p:nvSpPr>
        <p:spPr>
          <a:xfrm>
            <a:off x="1219200" y="228600"/>
            <a:ext cx="6835775" cy="854075"/>
          </a:xfrm>
          <a:solidFill>
            <a:srgbClr val="000099"/>
          </a:solidFill>
        </p:spPr>
        <p:txBody>
          <a:bodyPr/>
          <a:lstStyle/>
          <a:p>
            <a:pPr algn="ctr" eaLnBrk="1" hangingPunct="1"/>
            <a:r>
              <a:rPr lang="en-US" smtClean="0"/>
              <a:t>Faith-Based Beliefs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838200" y="1524000"/>
            <a:ext cx="8839200" cy="4697413"/>
          </a:xfrm>
        </p:spPr>
        <p:txBody>
          <a:bodyPr/>
          <a:lstStyle/>
          <a:p>
            <a:pPr marL="647700" indent="-647700" defTabSz="976313" eaLnBrk="1" hangingPunct="1">
              <a:spcBef>
                <a:spcPct val="0"/>
              </a:spcBef>
              <a:buClrTx/>
              <a:buFontTx/>
              <a:buNone/>
            </a:pPr>
            <a:r>
              <a:rPr lang="en-US" sz="2000" smtClean="0">
                <a:cs typeface="Arial" pitchFamily="34" charset="0"/>
              </a:rPr>
              <a:t>If a woman has enough faith in God, she won’t need treatment for </a:t>
            </a:r>
          </a:p>
          <a:p>
            <a:pPr marL="647700" indent="-647700" defTabSz="976313" eaLnBrk="1" hangingPunct="1">
              <a:spcBef>
                <a:spcPct val="0"/>
              </a:spcBef>
              <a:buClrTx/>
              <a:buFontTx/>
              <a:buNone/>
            </a:pPr>
            <a:r>
              <a:rPr lang="en-US" sz="2000" smtClean="0">
                <a:cs typeface="Arial" pitchFamily="34" charset="0"/>
              </a:rPr>
              <a:t>breast cancer.</a:t>
            </a:r>
          </a:p>
          <a:p>
            <a:pPr marL="647700" indent="-647700" defTabSz="976313" eaLnBrk="1" hangingPunct="1">
              <a:spcBef>
                <a:spcPct val="0"/>
              </a:spcBef>
              <a:buClrTx/>
              <a:buFontTx/>
              <a:buNone/>
            </a:pPr>
            <a:r>
              <a:rPr lang="en-US" sz="2000" smtClean="0">
                <a:cs typeface="Arial" pitchFamily="34" charset="0"/>
              </a:rPr>
              <a:t> 	Gen Pop</a:t>
            </a:r>
            <a:r>
              <a:rPr lang="en-US" sz="2000" smtClean="0">
                <a:solidFill>
                  <a:schemeClr val="bg2"/>
                </a:solidFill>
                <a:cs typeface="Arial" pitchFamily="34" charset="0"/>
              </a:rPr>
              <a:t>   		</a:t>
            </a:r>
            <a:r>
              <a:rPr lang="en-US" sz="2000" b="1" smtClean="0">
                <a:solidFill>
                  <a:srgbClr val="FF0000"/>
                </a:solidFill>
                <a:cs typeface="Arial" pitchFamily="34" charset="0"/>
              </a:rPr>
              <a:t>AA 24%  Latina 11%</a:t>
            </a:r>
            <a:r>
              <a:rPr lang="en-US" sz="2000" smtClean="0">
                <a:solidFill>
                  <a:schemeClr val="bg2"/>
                </a:solidFill>
                <a:cs typeface="Arial" pitchFamily="34" charset="0"/>
              </a:rPr>
              <a:t>  </a:t>
            </a:r>
            <a:r>
              <a:rPr lang="en-US" sz="2000" smtClean="0">
                <a:cs typeface="Arial" pitchFamily="34" charset="0"/>
              </a:rPr>
              <a:t>White 0%  (p = .004)</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17%</a:t>
            </a:r>
            <a:r>
              <a:rPr lang="en-US" sz="2000" smtClean="0">
                <a:solidFill>
                  <a:schemeClr val="bg2"/>
                </a:solidFill>
                <a:cs typeface="Arial" pitchFamily="34" charset="0"/>
              </a:rPr>
              <a:t>  </a:t>
            </a:r>
            <a:r>
              <a:rPr lang="en-US" sz="2000" smtClean="0">
                <a:cs typeface="Arial" pitchFamily="34" charset="0"/>
              </a:rPr>
              <a:t>Latina 6%    White 0%  (p=.04)</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19%  Latina 23%</a:t>
            </a:r>
            <a:r>
              <a:rPr lang="en-US" sz="2000" smtClean="0">
                <a:solidFill>
                  <a:schemeClr val="bg2"/>
                </a:solidFill>
                <a:cs typeface="Arial" pitchFamily="34" charset="0"/>
              </a:rPr>
              <a:t>  </a:t>
            </a:r>
            <a:r>
              <a:rPr lang="en-US" sz="2000" smtClean="0">
                <a:cs typeface="Arial" pitchFamily="34" charset="0"/>
              </a:rPr>
              <a:t>White 3%  (p&lt;.0001)</a:t>
            </a:r>
          </a:p>
          <a:p>
            <a:pPr marL="647700" indent="-647700" defTabSz="976313" eaLnBrk="1" hangingPunct="1">
              <a:spcBef>
                <a:spcPct val="0"/>
              </a:spcBef>
              <a:buClrTx/>
              <a:buFontTx/>
              <a:buNone/>
            </a:pPr>
            <a:endParaRPr lang="en-US" sz="2000" smtClean="0">
              <a:cs typeface="Arial" pitchFamily="34" charset="0"/>
            </a:endParaRPr>
          </a:p>
          <a:p>
            <a:pPr marL="647700" indent="-647700" defTabSz="976313" eaLnBrk="1" hangingPunct="1">
              <a:spcBef>
                <a:spcPct val="0"/>
              </a:spcBef>
              <a:buClrTx/>
              <a:buFontTx/>
              <a:buNone/>
            </a:pPr>
            <a:r>
              <a:rPr lang="en-US" sz="2000" smtClean="0">
                <a:cs typeface="Arial" pitchFamily="34" charset="0"/>
              </a:rPr>
              <a:t>Faith in God can protect you from breast cancer.  </a:t>
            </a:r>
          </a:p>
          <a:p>
            <a:pPr marL="647700" indent="-647700" defTabSz="976313" eaLnBrk="1" hangingPunct="1">
              <a:spcBef>
                <a:spcPct val="0"/>
              </a:spcBef>
              <a:buClrTx/>
              <a:buFontTx/>
              <a:buNone/>
            </a:pPr>
            <a:r>
              <a:rPr lang="en-US" sz="2000" smtClean="0">
                <a:cs typeface="Arial" pitchFamily="34" charset="0"/>
              </a:rPr>
              <a:t> 	Gen Pop 		</a:t>
            </a:r>
            <a:r>
              <a:rPr lang="en-US" sz="2000" b="1" smtClean="0">
                <a:solidFill>
                  <a:srgbClr val="FF0000"/>
                </a:solidFill>
                <a:cs typeface="Arial" pitchFamily="34" charset="0"/>
              </a:rPr>
              <a:t>AA 39%  Latina 38%</a:t>
            </a:r>
            <a:r>
              <a:rPr lang="en-US" sz="2000" smtClean="0">
                <a:solidFill>
                  <a:schemeClr val="bg2"/>
                </a:solidFill>
                <a:cs typeface="Arial" pitchFamily="34" charset="0"/>
              </a:rPr>
              <a:t>  </a:t>
            </a:r>
            <a:r>
              <a:rPr lang="en-US" sz="2000" smtClean="0">
                <a:cs typeface="Arial" pitchFamily="34" charset="0"/>
              </a:rPr>
              <a:t>White 5%  (p &lt; .001)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38%  Latina 35%</a:t>
            </a:r>
            <a:r>
              <a:rPr lang="en-US" sz="2000" smtClean="0">
                <a:solidFill>
                  <a:schemeClr val="bg2"/>
                </a:solidFill>
                <a:cs typeface="Arial" pitchFamily="34" charset="0"/>
              </a:rPr>
              <a:t>  </a:t>
            </a:r>
            <a:r>
              <a:rPr lang="en-US" sz="2000" smtClean="0">
                <a:cs typeface="Arial" pitchFamily="34" charset="0"/>
              </a:rPr>
              <a:t>White 5%  (p = .02)</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24%  Latina 44%</a:t>
            </a:r>
            <a:r>
              <a:rPr lang="en-US" sz="2000" smtClean="0">
                <a:solidFill>
                  <a:schemeClr val="bg2"/>
                </a:solidFill>
                <a:cs typeface="Arial" pitchFamily="34" charset="0"/>
              </a:rPr>
              <a:t>  </a:t>
            </a:r>
            <a:r>
              <a:rPr lang="en-US" sz="2000" smtClean="0">
                <a:cs typeface="Arial" pitchFamily="34" charset="0"/>
              </a:rPr>
              <a:t>White 4%  (p&lt;.0001)</a:t>
            </a:r>
          </a:p>
          <a:p>
            <a:pPr marL="647700" indent="-647700" defTabSz="976313" eaLnBrk="1" hangingPunct="1">
              <a:spcBef>
                <a:spcPct val="0"/>
              </a:spcBef>
              <a:buClrTx/>
              <a:buFontTx/>
              <a:buNone/>
            </a:pPr>
            <a:endParaRPr lang="en-US" sz="2000" smtClean="0">
              <a:cs typeface="Arial" pitchFamily="34" charset="0"/>
            </a:endParaRPr>
          </a:p>
        </p:txBody>
      </p:sp>
      <p:sp>
        <p:nvSpPr>
          <p:cNvPr id="43011" name="Rectangle 3"/>
          <p:cNvSpPr>
            <a:spLocks noGrp="1" noChangeArrowheads="1"/>
          </p:cNvSpPr>
          <p:nvPr>
            <p:ph type="title"/>
          </p:nvPr>
        </p:nvSpPr>
        <p:spPr>
          <a:xfrm>
            <a:off x="1219200" y="228600"/>
            <a:ext cx="6835775" cy="854075"/>
          </a:xfrm>
          <a:solidFill>
            <a:srgbClr val="000099"/>
          </a:solidFill>
        </p:spPr>
        <p:txBody>
          <a:bodyPr/>
          <a:lstStyle/>
          <a:p>
            <a:pPr algn="ctr" eaLnBrk="1" hangingPunct="1"/>
            <a:r>
              <a:rPr lang="en-US" smtClean="0"/>
              <a:t>Faith-Based Beliefs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7171" name="Rectangle 2"/>
          <p:cNvSpPr>
            <a:spLocks noGrp="1" noChangeArrowheads="1"/>
          </p:cNvSpPr>
          <p:nvPr>
            <p:ph type="title"/>
          </p:nvPr>
        </p:nvSpPr>
        <p:spPr/>
        <p:txBody>
          <a:bodyPr/>
          <a:lstStyle/>
          <a:p>
            <a:pPr eaLnBrk="1" hangingPunct="1"/>
            <a:r>
              <a:rPr lang="en-US" sz="2900" smtClean="0"/>
              <a:t>Breast Cancer Mortality Rates, by Race, Chicago, 1996 - 2005</a:t>
            </a:r>
          </a:p>
        </p:txBody>
      </p:sp>
      <p:sp>
        <p:nvSpPr>
          <p:cNvPr id="7172" name="Rectangle 3"/>
          <p:cNvSpPr>
            <a:spLocks noGrp="1" noChangeArrowheads="1"/>
          </p:cNvSpPr>
          <p:nvPr>
            <p:ph type="body" idx="1"/>
          </p:nvPr>
        </p:nvSpPr>
        <p:spPr>
          <a:xfrm>
            <a:off x="762000" y="1295400"/>
            <a:ext cx="7772400" cy="4419600"/>
          </a:xfrm>
        </p:spPr>
        <p:txBody>
          <a:bodyPr/>
          <a:lstStyle/>
          <a:p>
            <a:pPr eaLnBrk="1" hangingPunct="1">
              <a:lnSpc>
                <a:spcPct val="90000"/>
              </a:lnSpc>
              <a:buFont typeface="Wingdings" pitchFamily="2" charset="2"/>
              <a:buNone/>
            </a:pPr>
            <a:r>
              <a:rPr lang="en-US" sz="2600" smtClean="0"/>
              <a:t>					</a:t>
            </a:r>
            <a:r>
              <a:rPr lang="en-US" sz="3000" smtClean="0"/>
              <a:t>		How Much</a:t>
            </a:r>
          </a:p>
          <a:p>
            <a:pPr eaLnBrk="1" hangingPunct="1">
              <a:lnSpc>
                <a:spcPct val="90000"/>
              </a:lnSpc>
              <a:buFont typeface="Wingdings" pitchFamily="2" charset="2"/>
              <a:buNone/>
            </a:pPr>
            <a:r>
              <a:rPr lang="en-US" sz="3000" smtClean="0"/>
              <a:t>							Higher is</a:t>
            </a:r>
          </a:p>
          <a:p>
            <a:pPr eaLnBrk="1" hangingPunct="1">
              <a:lnSpc>
                <a:spcPct val="90000"/>
              </a:lnSpc>
              <a:buFont typeface="Wingdings" pitchFamily="2" charset="2"/>
              <a:buNone/>
            </a:pPr>
            <a:r>
              <a:rPr lang="en-US" sz="3000" u="sng" smtClean="0"/>
              <a:t>Year		Black	White	Black Rate?</a:t>
            </a:r>
          </a:p>
          <a:p>
            <a:pPr eaLnBrk="1" hangingPunct="1">
              <a:lnSpc>
                <a:spcPct val="90000"/>
              </a:lnSpc>
              <a:buFont typeface="Wingdings" pitchFamily="2" charset="2"/>
              <a:buNone/>
            </a:pPr>
            <a:r>
              <a:rPr lang="en-US" sz="3000" smtClean="0"/>
              <a:t>1996		36.5		36.5		     0%</a:t>
            </a:r>
          </a:p>
          <a:p>
            <a:pPr eaLnBrk="1" hangingPunct="1">
              <a:lnSpc>
                <a:spcPct val="90000"/>
              </a:lnSpc>
              <a:buFont typeface="Wingdings" pitchFamily="2" charset="2"/>
              <a:buNone/>
            </a:pPr>
            <a:r>
              <a:rPr lang="en-US" sz="3000" smtClean="0"/>
              <a:t>1999		42.0		32.5		   29%</a:t>
            </a:r>
          </a:p>
          <a:p>
            <a:pPr eaLnBrk="1" hangingPunct="1">
              <a:lnSpc>
                <a:spcPct val="90000"/>
              </a:lnSpc>
              <a:buFont typeface="Wingdings" pitchFamily="2" charset="2"/>
              <a:buNone/>
            </a:pPr>
            <a:r>
              <a:rPr lang="en-US" sz="3000" smtClean="0"/>
              <a:t>2000		41.1		29.5		   39%</a:t>
            </a:r>
          </a:p>
          <a:p>
            <a:pPr eaLnBrk="1" hangingPunct="1">
              <a:lnSpc>
                <a:spcPct val="90000"/>
              </a:lnSpc>
              <a:buFont typeface="Wingdings" pitchFamily="2" charset="2"/>
              <a:buNone/>
            </a:pPr>
            <a:r>
              <a:rPr lang="en-US" sz="3000" smtClean="0"/>
              <a:t>2001		37.3		24.4		   53%</a:t>
            </a:r>
          </a:p>
          <a:p>
            <a:pPr eaLnBrk="1" hangingPunct="1">
              <a:lnSpc>
                <a:spcPct val="90000"/>
              </a:lnSpc>
              <a:buFont typeface="Wingdings" pitchFamily="2" charset="2"/>
              <a:buNone/>
            </a:pPr>
            <a:r>
              <a:rPr lang="en-US" sz="3000" smtClean="0"/>
              <a:t>2002		41.0		24.7		   66%</a:t>
            </a:r>
          </a:p>
          <a:p>
            <a:pPr eaLnBrk="1" hangingPunct="1">
              <a:lnSpc>
                <a:spcPct val="90000"/>
              </a:lnSpc>
              <a:buFont typeface="Wingdings" pitchFamily="2" charset="2"/>
              <a:buNone/>
            </a:pPr>
            <a:r>
              <a:rPr lang="en-US" sz="3000" smtClean="0"/>
              <a:t>2003		40.4		24.0		   68%</a:t>
            </a:r>
          </a:p>
          <a:p>
            <a:pPr eaLnBrk="1" hangingPunct="1">
              <a:lnSpc>
                <a:spcPct val="90000"/>
              </a:lnSpc>
              <a:buFont typeface="Wingdings" pitchFamily="2" charset="2"/>
              <a:buNone/>
            </a:pPr>
            <a:r>
              <a:rPr lang="en-US" sz="3000" b="1" smtClean="0">
                <a:solidFill>
                  <a:srgbClr val="FF0000"/>
                </a:solidFill>
              </a:rPr>
              <a:t>2005		41.3		19.2		  116%</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838200" y="1524000"/>
            <a:ext cx="8839200" cy="4697413"/>
          </a:xfrm>
        </p:spPr>
        <p:txBody>
          <a:bodyPr/>
          <a:lstStyle/>
          <a:p>
            <a:pPr marL="647700" indent="-647700" defTabSz="976313" eaLnBrk="1" hangingPunct="1">
              <a:spcBef>
                <a:spcPct val="0"/>
              </a:spcBef>
              <a:buClrTx/>
              <a:buFontTx/>
              <a:buNone/>
            </a:pPr>
            <a:r>
              <a:rPr lang="en-US" sz="2000" smtClean="0">
                <a:cs typeface="Arial" pitchFamily="34" charset="0"/>
              </a:rPr>
              <a:t>If a woman has enough faith in God, she won’t need treatment for </a:t>
            </a:r>
          </a:p>
          <a:p>
            <a:pPr marL="647700" indent="-647700" defTabSz="976313" eaLnBrk="1" hangingPunct="1">
              <a:spcBef>
                <a:spcPct val="0"/>
              </a:spcBef>
              <a:buClrTx/>
              <a:buFontTx/>
              <a:buNone/>
            </a:pPr>
            <a:r>
              <a:rPr lang="en-US" sz="2000" smtClean="0">
                <a:cs typeface="Arial" pitchFamily="34" charset="0"/>
              </a:rPr>
              <a:t>breast cancer.</a:t>
            </a:r>
          </a:p>
          <a:p>
            <a:pPr marL="647700" indent="-647700" defTabSz="976313" eaLnBrk="1" hangingPunct="1">
              <a:spcBef>
                <a:spcPct val="0"/>
              </a:spcBef>
              <a:buClrTx/>
              <a:buFontTx/>
              <a:buNone/>
            </a:pPr>
            <a:r>
              <a:rPr lang="en-US" sz="2000" smtClean="0">
                <a:cs typeface="Arial" pitchFamily="34" charset="0"/>
              </a:rPr>
              <a:t> 	Gen Pop</a:t>
            </a:r>
            <a:r>
              <a:rPr lang="en-US" sz="2000" smtClean="0">
                <a:solidFill>
                  <a:schemeClr val="bg2"/>
                </a:solidFill>
                <a:cs typeface="Arial" pitchFamily="34" charset="0"/>
              </a:rPr>
              <a:t>   		</a:t>
            </a:r>
            <a:r>
              <a:rPr lang="en-US" sz="2000" b="1" smtClean="0">
                <a:solidFill>
                  <a:srgbClr val="FF0000"/>
                </a:solidFill>
                <a:cs typeface="Arial" pitchFamily="34" charset="0"/>
              </a:rPr>
              <a:t>AA 24%  Latina 11%</a:t>
            </a:r>
            <a:r>
              <a:rPr lang="en-US" sz="2000" smtClean="0">
                <a:solidFill>
                  <a:schemeClr val="bg2"/>
                </a:solidFill>
                <a:cs typeface="Arial" pitchFamily="34" charset="0"/>
              </a:rPr>
              <a:t>  </a:t>
            </a:r>
            <a:r>
              <a:rPr lang="en-US" sz="2000" smtClean="0">
                <a:cs typeface="Arial" pitchFamily="34" charset="0"/>
              </a:rPr>
              <a:t>White 0%  (p = .004)</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17%</a:t>
            </a:r>
            <a:r>
              <a:rPr lang="en-US" sz="2000" smtClean="0">
                <a:solidFill>
                  <a:schemeClr val="bg2"/>
                </a:solidFill>
                <a:cs typeface="Arial" pitchFamily="34" charset="0"/>
              </a:rPr>
              <a:t>  </a:t>
            </a:r>
            <a:r>
              <a:rPr lang="en-US" sz="2000" smtClean="0">
                <a:cs typeface="Arial" pitchFamily="34" charset="0"/>
              </a:rPr>
              <a:t>Latina 6%    White 0%  (p=.04)</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19%  Latina 23%</a:t>
            </a:r>
            <a:r>
              <a:rPr lang="en-US" sz="2000" smtClean="0">
                <a:solidFill>
                  <a:schemeClr val="bg2"/>
                </a:solidFill>
                <a:cs typeface="Arial" pitchFamily="34" charset="0"/>
              </a:rPr>
              <a:t>  </a:t>
            </a:r>
            <a:r>
              <a:rPr lang="en-US" sz="2000" smtClean="0">
                <a:cs typeface="Arial" pitchFamily="34" charset="0"/>
              </a:rPr>
              <a:t>White 3%  (p&lt;.0001)</a:t>
            </a:r>
          </a:p>
          <a:p>
            <a:pPr marL="647700" indent="-647700" defTabSz="976313" eaLnBrk="1" hangingPunct="1">
              <a:spcBef>
                <a:spcPct val="0"/>
              </a:spcBef>
              <a:buClrTx/>
              <a:buFontTx/>
              <a:buNone/>
            </a:pPr>
            <a:endParaRPr lang="en-US" sz="2000" smtClean="0">
              <a:cs typeface="Arial" pitchFamily="34" charset="0"/>
            </a:endParaRPr>
          </a:p>
          <a:p>
            <a:pPr marL="647700" indent="-647700" defTabSz="976313" eaLnBrk="1" hangingPunct="1">
              <a:spcBef>
                <a:spcPct val="0"/>
              </a:spcBef>
              <a:buClrTx/>
              <a:buFontTx/>
              <a:buNone/>
            </a:pPr>
            <a:r>
              <a:rPr lang="en-US" sz="2000" smtClean="0">
                <a:cs typeface="Arial" pitchFamily="34" charset="0"/>
              </a:rPr>
              <a:t>Faith in God can protect you from breast cancer.  </a:t>
            </a:r>
          </a:p>
          <a:p>
            <a:pPr marL="647700" indent="-647700" defTabSz="976313" eaLnBrk="1" hangingPunct="1">
              <a:spcBef>
                <a:spcPct val="0"/>
              </a:spcBef>
              <a:buClrTx/>
              <a:buFontTx/>
              <a:buNone/>
            </a:pPr>
            <a:r>
              <a:rPr lang="en-US" sz="2000" smtClean="0">
                <a:cs typeface="Arial" pitchFamily="34" charset="0"/>
              </a:rPr>
              <a:t> 	Gen Pop 		</a:t>
            </a:r>
            <a:r>
              <a:rPr lang="en-US" sz="2000" b="1" smtClean="0">
                <a:solidFill>
                  <a:srgbClr val="FF0000"/>
                </a:solidFill>
                <a:cs typeface="Arial" pitchFamily="34" charset="0"/>
              </a:rPr>
              <a:t>AA 39%  Latina 38%</a:t>
            </a:r>
            <a:r>
              <a:rPr lang="en-US" sz="2000" smtClean="0">
                <a:solidFill>
                  <a:schemeClr val="bg2"/>
                </a:solidFill>
                <a:cs typeface="Arial" pitchFamily="34" charset="0"/>
              </a:rPr>
              <a:t>  </a:t>
            </a:r>
            <a:r>
              <a:rPr lang="en-US" sz="2000" smtClean="0">
                <a:cs typeface="Arial" pitchFamily="34" charset="0"/>
              </a:rPr>
              <a:t>White 5%  (p &lt; .001)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38%  Latina 35%</a:t>
            </a:r>
            <a:r>
              <a:rPr lang="en-US" sz="2000" smtClean="0">
                <a:solidFill>
                  <a:schemeClr val="bg2"/>
                </a:solidFill>
                <a:cs typeface="Arial" pitchFamily="34" charset="0"/>
              </a:rPr>
              <a:t>  </a:t>
            </a:r>
            <a:r>
              <a:rPr lang="en-US" sz="2000" smtClean="0">
                <a:cs typeface="Arial" pitchFamily="34" charset="0"/>
              </a:rPr>
              <a:t>White 5%  (p = .02)</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24%  Latina 44%</a:t>
            </a:r>
            <a:r>
              <a:rPr lang="en-US" sz="2000" smtClean="0">
                <a:solidFill>
                  <a:schemeClr val="bg2"/>
                </a:solidFill>
                <a:cs typeface="Arial" pitchFamily="34" charset="0"/>
              </a:rPr>
              <a:t>  </a:t>
            </a:r>
            <a:r>
              <a:rPr lang="en-US" sz="2000" smtClean="0">
                <a:cs typeface="Arial" pitchFamily="34" charset="0"/>
              </a:rPr>
              <a:t>White 4%  (p&lt;.0001)</a:t>
            </a:r>
          </a:p>
          <a:p>
            <a:pPr marL="647700" indent="-647700" defTabSz="976313" eaLnBrk="1" hangingPunct="1">
              <a:spcBef>
                <a:spcPct val="0"/>
              </a:spcBef>
              <a:buClrTx/>
              <a:buFontTx/>
              <a:buNone/>
            </a:pPr>
            <a:endParaRPr lang="en-US" sz="2000" smtClean="0">
              <a:cs typeface="Arial" pitchFamily="34" charset="0"/>
            </a:endParaRPr>
          </a:p>
          <a:p>
            <a:pPr marL="647700" indent="-647700" defTabSz="976313" eaLnBrk="1" hangingPunct="1">
              <a:spcBef>
                <a:spcPct val="0"/>
              </a:spcBef>
              <a:buClrTx/>
              <a:buFontTx/>
              <a:buNone/>
            </a:pPr>
            <a:r>
              <a:rPr lang="en-US" sz="2000" smtClean="0">
                <a:cs typeface="Arial" pitchFamily="34" charset="0"/>
              </a:rPr>
              <a:t>If you pray enough, sometimes breast lumps will disappear.    </a:t>
            </a:r>
          </a:p>
          <a:p>
            <a:pPr marL="647700" indent="-647700" defTabSz="976313" eaLnBrk="1" hangingPunct="1">
              <a:spcBef>
                <a:spcPct val="0"/>
              </a:spcBef>
              <a:buClrTx/>
              <a:buFontTx/>
              <a:buNone/>
            </a:pPr>
            <a:r>
              <a:rPr lang="en-US" sz="2000" smtClean="0">
                <a:cs typeface="Arial" pitchFamily="34" charset="0"/>
              </a:rPr>
              <a:t> 	Gen Pop  		</a:t>
            </a:r>
            <a:r>
              <a:rPr lang="en-US" sz="2000" b="1" smtClean="0">
                <a:solidFill>
                  <a:srgbClr val="FF0000"/>
                </a:solidFill>
                <a:cs typeface="Arial" pitchFamily="34" charset="0"/>
              </a:rPr>
              <a:t>AA 39%  Latina  33%  White 25%</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Symptoms	</a:t>
            </a:r>
            <a:r>
              <a:rPr lang="en-US" sz="2000" smtClean="0">
                <a:solidFill>
                  <a:schemeClr val="bg2"/>
                </a:solidFill>
                <a:cs typeface="Arial" pitchFamily="34" charset="0"/>
              </a:rPr>
              <a:t>	</a:t>
            </a:r>
            <a:r>
              <a:rPr lang="en-US" sz="2000" b="1" smtClean="0">
                <a:solidFill>
                  <a:srgbClr val="FF0000"/>
                </a:solidFill>
                <a:cs typeface="Arial" pitchFamily="34" charset="0"/>
              </a:rPr>
              <a:t>AA 43%  Latina 18%   White 11%</a:t>
            </a:r>
            <a:r>
              <a:rPr lang="en-US" sz="2000" smtClean="0">
                <a:solidFill>
                  <a:schemeClr val="bg2"/>
                </a:solidFill>
                <a:cs typeface="Arial" pitchFamily="34" charset="0"/>
              </a:rPr>
              <a:t> </a:t>
            </a:r>
            <a:r>
              <a:rPr lang="en-US" sz="2000" smtClean="0">
                <a:cs typeface="Arial" pitchFamily="34" charset="0"/>
              </a:rPr>
              <a:t>(p&lt;.001)</a:t>
            </a:r>
          </a:p>
          <a:p>
            <a:pPr marL="647700" indent="-647700" defTabSz="976313" eaLnBrk="1" hangingPunct="1">
              <a:spcBef>
                <a:spcPct val="0"/>
              </a:spcBef>
              <a:buClrTx/>
              <a:buFontTx/>
              <a:buNone/>
            </a:pPr>
            <a:r>
              <a:rPr lang="en-US" sz="2000" smtClean="0">
                <a:solidFill>
                  <a:schemeClr val="bg2"/>
                </a:solidFill>
                <a:cs typeface="Arial" pitchFamily="34" charset="0"/>
              </a:rPr>
              <a:t>	</a:t>
            </a:r>
            <a:r>
              <a:rPr lang="en-US" sz="2000" smtClean="0">
                <a:cs typeface="Arial" pitchFamily="34" charset="0"/>
              </a:rPr>
              <a:t>Breast Cancer</a:t>
            </a:r>
            <a:r>
              <a:rPr lang="en-US" sz="2000" smtClean="0">
                <a:solidFill>
                  <a:schemeClr val="bg2"/>
                </a:solidFill>
                <a:cs typeface="Arial" pitchFamily="34" charset="0"/>
              </a:rPr>
              <a:t>	</a:t>
            </a:r>
            <a:r>
              <a:rPr lang="en-US" sz="2000" b="1" smtClean="0">
                <a:solidFill>
                  <a:srgbClr val="FF0000"/>
                </a:solidFill>
                <a:cs typeface="Arial" pitchFamily="34" charset="0"/>
              </a:rPr>
              <a:t>AA 35%  Latina  22%</a:t>
            </a:r>
            <a:r>
              <a:rPr lang="en-US" sz="2000" smtClean="0">
                <a:solidFill>
                  <a:schemeClr val="bg2"/>
                </a:solidFill>
                <a:cs typeface="Arial" pitchFamily="34" charset="0"/>
              </a:rPr>
              <a:t>  </a:t>
            </a:r>
            <a:r>
              <a:rPr lang="en-US" sz="2000" smtClean="0">
                <a:cs typeface="Arial" pitchFamily="34" charset="0"/>
              </a:rPr>
              <a:t>White 7%   (p&lt;.0001)</a:t>
            </a:r>
            <a:endParaRPr lang="en-US" sz="2000" smtClean="0">
              <a:cs typeface="Times New Roman" pitchFamily="18" charset="0"/>
            </a:endParaRPr>
          </a:p>
        </p:txBody>
      </p:sp>
      <p:sp>
        <p:nvSpPr>
          <p:cNvPr id="44035" name="Rectangle 3"/>
          <p:cNvSpPr>
            <a:spLocks noGrp="1" noChangeArrowheads="1"/>
          </p:cNvSpPr>
          <p:nvPr>
            <p:ph type="title"/>
          </p:nvPr>
        </p:nvSpPr>
        <p:spPr>
          <a:xfrm>
            <a:off x="1219200" y="228600"/>
            <a:ext cx="6835775" cy="854075"/>
          </a:xfrm>
          <a:solidFill>
            <a:srgbClr val="000099"/>
          </a:solidFill>
        </p:spPr>
        <p:txBody>
          <a:bodyPr/>
          <a:lstStyle/>
          <a:p>
            <a:pPr algn="ctr" eaLnBrk="1" hangingPunct="1"/>
            <a:r>
              <a:rPr lang="en-US" smtClean="0"/>
              <a:t>Faith-Based Beliefs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45059" name="Rectangle 3"/>
          <p:cNvSpPr>
            <a:spLocks noGrp="1" noChangeArrowheads="1"/>
          </p:cNvSpPr>
          <p:nvPr>
            <p:ph type="title"/>
          </p:nvPr>
        </p:nvSpPr>
        <p:spPr>
          <a:xfrm>
            <a:off x="1143000" y="142875"/>
            <a:ext cx="7527925" cy="711200"/>
          </a:xfrm>
          <a:solidFill>
            <a:srgbClr val="000099"/>
          </a:solidFill>
        </p:spPr>
        <p:txBody>
          <a:bodyPr/>
          <a:lstStyle/>
          <a:p>
            <a:pPr algn="ctr" eaLnBrk="1" hangingPunct="1"/>
            <a:r>
              <a:rPr lang="en-US" smtClean="0"/>
              <a:t>Futility of Treatment</a:t>
            </a:r>
          </a:p>
        </p:txBody>
      </p:sp>
      <p:sp>
        <p:nvSpPr>
          <p:cNvPr id="45060" name="Rectangle 4"/>
          <p:cNvSpPr>
            <a:spLocks noGrp="1" noChangeArrowheads="1"/>
          </p:cNvSpPr>
          <p:nvPr>
            <p:ph type="body" idx="1"/>
          </p:nvPr>
        </p:nvSpPr>
        <p:spPr>
          <a:xfrm>
            <a:off x="457200" y="1092200"/>
            <a:ext cx="8686800" cy="5765800"/>
          </a:xfrm>
        </p:spPr>
        <p:txBody>
          <a:bodyPr/>
          <a:lstStyle/>
          <a:p>
            <a:pPr marL="647700" indent="-647700" defTabSz="976313" eaLnBrk="1" hangingPunct="1">
              <a:lnSpc>
                <a:spcPct val="90000"/>
              </a:lnSpc>
              <a:spcBef>
                <a:spcPct val="0"/>
              </a:spcBef>
              <a:buClrTx/>
              <a:buFontTx/>
              <a:buNone/>
            </a:pPr>
            <a:r>
              <a:rPr lang="en-US" sz="1900" smtClean="0">
                <a:cs typeface="Arial" pitchFamily="34" charset="0"/>
              </a:rPr>
              <a:t>If breast cancer is cut open in surgery, it will grow faster.</a:t>
            </a:r>
          </a:p>
          <a:p>
            <a:pPr marL="647700" indent="-647700" defTabSz="976313" eaLnBrk="1" hangingPunct="1">
              <a:lnSpc>
                <a:spcPct val="90000"/>
              </a:lnSpc>
              <a:spcBef>
                <a:spcPct val="0"/>
              </a:spcBef>
              <a:buClrTx/>
              <a:buFontTx/>
              <a:buNone/>
            </a:pPr>
            <a:r>
              <a:rPr lang="en-US" sz="1900" smtClean="0">
                <a:cs typeface="Arial" pitchFamily="34" charset="0"/>
              </a:rPr>
              <a:t> 	Gen Pop</a:t>
            </a:r>
            <a:r>
              <a:rPr lang="en-US" sz="1900" smtClean="0">
                <a:solidFill>
                  <a:schemeClr val="bg2"/>
                </a:solidFill>
                <a:cs typeface="Arial" pitchFamily="34" charset="0"/>
              </a:rPr>
              <a:t>  		</a:t>
            </a:r>
            <a:r>
              <a:rPr lang="en-US" sz="1900" b="1" smtClean="0">
                <a:solidFill>
                  <a:srgbClr val="FF0000"/>
                </a:solidFill>
                <a:cs typeface="Arial" pitchFamily="34" charset="0"/>
              </a:rPr>
              <a:t>AA 32%  Latina 14%</a:t>
            </a:r>
            <a:r>
              <a:rPr lang="en-US" sz="1900" smtClean="0">
                <a:solidFill>
                  <a:schemeClr val="bg2"/>
                </a:solidFill>
                <a:cs typeface="Arial" pitchFamily="34" charset="0"/>
              </a:rPr>
              <a:t>  </a:t>
            </a:r>
            <a:r>
              <a:rPr lang="en-US" sz="1900" smtClean="0">
                <a:cs typeface="Arial" pitchFamily="34" charset="0"/>
              </a:rPr>
              <a:t>White 8%   (p=.019)</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31%  Latina 33%  White 26%</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17%  Latina 32%  White 11%</a:t>
            </a:r>
            <a:r>
              <a:rPr lang="en-US" sz="1900" smtClean="0">
                <a:solidFill>
                  <a:schemeClr val="bg2"/>
                </a:solidFill>
                <a:cs typeface="Arial" pitchFamily="34" charset="0"/>
              </a:rPr>
              <a:t> </a:t>
            </a:r>
            <a:r>
              <a:rPr lang="en-US" sz="1900" smtClean="0">
                <a:cs typeface="Arial" pitchFamily="34" charset="0"/>
              </a:rPr>
              <a:t>(p=.005) </a:t>
            </a:r>
          </a:p>
          <a:p>
            <a:pPr marL="647700" indent="-647700" defTabSz="976313" eaLnBrk="1" hangingPunct="1">
              <a:lnSpc>
                <a:spcPct val="90000"/>
              </a:lnSpc>
              <a:spcBef>
                <a:spcPct val="0"/>
              </a:spcBef>
              <a:buClrTx/>
              <a:buFontTx/>
              <a:buNone/>
            </a:pPr>
            <a:endParaRPr lang="en-US" sz="19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46083" name="Rectangle 3"/>
          <p:cNvSpPr>
            <a:spLocks noGrp="1" noChangeArrowheads="1"/>
          </p:cNvSpPr>
          <p:nvPr>
            <p:ph type="title"/>
          </p:nvPr>
        </p:nvSpPr>
        <p:spPr>
          <a:xfrm>
            <a:off x="1143000" y="142875"/>
            <a:ext cx="7527925" cy="711200"/>
          </a:xfrm>
          <a:solidFill>
            <a:srgbClr val="000099"/>
          </a:solidFill>
        </p:spPr>
        <p:txBody>
          <a:bodyPr/>
          <a:lstStyle/>
          <a:p>
            <a:pPr algn="ctr" eaLnBrk="1" hangingPunct="1"/>
            <a:r>
              <a:rPr lang="en-US" smtClean="0"/>
              <a:t>Futility of Treatment</a:t>
            </a:r>
          </a:p>
        </p:txBody>
      </p:sp>
      <p:sp>
        <p:nvSpPr>
          <p:cNvPr id="46084" name="Rectangle 4"/>
          <p:cNvSpPr>
            <a:spLocks noGrp="1" noChangeArrowheads="1"/>
          </p:cNvSpPr>
          <p:nvPr>
            <p:ph type="body" idx="1"/>
          </p:nvPr>
        </p:nvSpPr>
        <p:spPr>
          <a:xfrm>
            <a:off x="457200" y="1092200"/>
            <a:ext cx="8686800" cy="5765800"/>
          </a:xfrm>
        </p:spPr>
        <p:txBody>
          <a:bodyPr/>
          <a:lstStyle/>
          <a:p>
            <a:pPr marL="647700" indent="-647700" defTabSz="976313" eaLnBrk="1" hangingPunct="1">
              <a:lnSpc>
                <a:spcPct val="90000"/>
              </a:lnSpc>
              <a:spcBef>
                <a:spcPct val="0"/>
              </a:spcBef>
              <a:buClrTx/>
              <a:buFontTx/>
              <a:buNone/>
            </a:pPr>
            <a:r>
              <a:rPr lang="en-US" sz="1900" smtClean="0">
                <a:cs typeface="Arial" pitchFamily="34" charset="0"/>
              </a:rPr>
              <a:t>If breast cancer is cut open in surgery, it will grow faster.</a:t>
            </a:r>
          </a:p>
          <a:p>
            <a:pPr marL="647700" indent="-647700" defTabSz="976313" eaLnBrk="1" hangingPunct="1">
              <a:lnSpc>
                <a:spcPct val="90000"/>
              </a:lnSpc>
              <a:spcBef>
                <a:spcPct val="0"/>
              </a:spcBef>
              <a:buClrTx/>
              <a:buFontTx/>
              <a:buNone/>
            </a:pPr>
            <a:r>
              <a:rPr lang="en-US" sz="1900" smtClean="0">
                <a:cs typeface="Arial" pitchFamily="34" charset="0"/>
              </a:rPr>
              <a:t> 	Gen Pop</a:t>
            </a:r>
            <a:r>
              <a:rPr lang="en-US" sz="1900" smtClean="0">
                <a:solidFill>
                  <a:schemeClr val="bg2"/>
                </a:solidFill>
                <a:cs typeface="Arial" pitchFamily="34" charset="0"/>
              </a:rPr>
              <a:t>  		</a:t>
            </a:r>
            <a:r>
              <a:rPr lang="en-US" sz="1900" b="1" smtClean="0">
                <a:solidFill>
                  <a:srgbClr val="FF0000"/>
                </a:solidFill>
                <a:cs typeface="Arial" pitchFamily="34" charset="0"/>
              </a:rPr>
              <a:t>AA 32%  Latina 14%</a:t>
            </a:r>
            <a:r>
              <a:rPr lang="en-US" sz="1900" smtClean="0">
                <a:solidFill>
                  <a:schemeClr val="bg2"/>
                </a:solidFill>
                <a:cs typeface="Arial" pitchFamily="34" charset="0"/>
              </a:rPr>
              <a:t>  </a:t>
            </a:r>
            <a:r>
              <a:rPr lang="en-US" sz="1900" smtClean="0">
                <a:cs typeface="Arial" pitchFamily="34" charset="0"/>
              </a:rPr>
              <a:t>White 8%   (p=.019)</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31%  Latina 33%  White 26%</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17%  Latina 32%  White 11%</a:t>
            </a:r>
            <a:r>
              <a:rPr lang="en-US" sz="1900" smtClean="0">
                <a:solidFill>
                  <a:schemeClr val="bg2"/>
                </a:solidFill>
                <a:cs typeface="Arial" pitchFamily="34" charset="0"/>
              </a:rPr>
              <a:t> </a:t>
            </a:r>
            <a:r>
              <a:rPr lang="en-US" sz="1900" smtClean="0">
                <a:cs typeface="Arial" pitchFamily="34" charset="0"/>
              </a:rPr>
              <a:t>(p=.005) </a:t>
            </a:r>
          </a:p>
          <a:p>
            <a:pPr marL="647700" indent="-647700" defTabSz="976313" eaLnBrk="1" hangingPunct="1">
              <a:lnSpc>
                <a:spcPct val="90000"/>
              </a:lnSpc>
              <a:spcBef>
                <a:spcPct val="0"/>
              </a:spcBef>
              <a:buClrTx/>
              <a:buFontTx/>
              <a:buNone/>
            </a:pPr>
            <a:endParaRPr lang="en-US" sz="1900" smtClean="0">
              <a:cs typeface="Times New Roman" pitchFamily="18" charset="0"/>
            </a:endParaRPr>
          </a:p>
          <a:p>
            <a:pPr marL="647700" indent="-647700" defTabSz="976313" eaLnBrk="1" hangingPunct="1">
              <a:lnSpc>
                <a:spcPct val="90000"/>
              </a:lnSpc>
              <a:spcBef>
                <a:spcPct val="0"/>
              </a:spcBef>
              <a:buClrTx/>
              <a:buFontTx/>
              <a:buNone/>
            </a:pPr>
            <a:r>
              <a:rPr lang="en-US" sz="1900" smtClean="0">
                <a:cs typeface="Arial" pitchFamily="34" charset="0"/>
              </a:rPr>
              <a:t>If a woman is poor, she won’t get cured from cancer, because she </a:t>
            </a:r>
          </a:p>
          <a:p>
            <a:pPr marL="647700" indent="-647700" defTabSz="976313" eaLnBrk="1" hangingPunct="1">
              <a:lnSpc>
                <a:spcPct val="90000"/>
              </a:lnSpc>
              <a:spcBef>
                <a:spcPct val="0"/>
              </a:spcBef>
              <a:buClrTx/>
              <a:buFontTx/>
              <a:buNone/>
            </a:pPr>
            <a:r>
              <a:rPr lang="en-US" sz="1900" smtClean="0">
                <a:cs typeface="Arial" pitchFamily="34" charset="0"/>
              </a:rPr>
              <a:t>won’t get the best treatment.  </a:t>
            </a:r>
          </a:p>
          <a:p>
            <a:pPr marL="647700" indent="-647700" defTabSz="976313" eaLnBrk="1" hangingPunct="1">
              <a:lnSpc>
                <a:spcPct val="90000"/>
              </a:lnSpc>
              <a:spcBef>
                <a:spcPct val="0"/>
              </a:spcBef>
              <a:buClrTx/>
              <a:buFontTx/>
              <a:buNone/>
            </a:pPr>
            <a:r>
              <a:rPr lang="en-US" sz="1900" smtClean="0">
                <a:cs typeface="Arial" pitchFamily="34" charset="0"/>
              </a:rPr>
              <a:t> 	Gen Pop   		</a:t>
            </a:r>
            <a:r>
              <a:rPr lang="en-US" sz="1900" b="1" smtClean="0">
                <a:solidFill>
                  <a:srgbClr val="FF0000"/>
                </a:solidFill>
                <a:cs typeface="Arial" pitchFamily="34" charset="0"/>
              </a:rPr>
              <a:t>AA 29%  Latina 25%  White 42% </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22%  Latina 12%</a:t>
            </a:r>
            <a:r>
              <a:rPr lang="en-US" sz="1900" smtClean="0">
                <a:solidFill>
                  <a:schemeClr val="bg2"/>
                </a:solidFill>
                <a:cs typeface="Arial" pitchFamily="34" charset="0"/>
              </a:rPr>
              <a:t>  </a:t>
            </a:r>
            <a:r>
              <a:rPr lang="en-US" sz="1900" smtClean="0">
                <a:cs typeface="Arial" pitchFamily="34" charset="0"/>
              </a:rPr>
              <a:t>White 4%    (p=.07)</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21%  Latina 40%  White 30%</a:t>
            </a:r>
            <a:r>
              <a:rPr lang="en-US" sz="1900" smtClean="0">
                <a:solidFill>
                  <a:schemeClr val="bg2"/>
                </a:solidFill>
                <a:cs typeface="Arial" pitchFamily="34" charset="0"/>
              </a:rPr>
              <a:t>  </a:t>
            </a:r>
            <a:r>
              <a:rPr lang="en-US" sz="1900" smtClean="0">
                <a:cs typeface="Arial" pitchFamily="34" charset="0"/>
              </a:rPr>
              <a:t>(p=.02)</a:t>
            </a:r>
          </a:p>
          <a:p>
            <a:pPr marL="647700" indent="-647700" defTabSz="976313" eaLnBrk="1" hangingPunct="1">
              <a:lnSpc>
                <a:spcPct val="90000"/>
              </a:lnSpc>
              <a:spcBef>
                <a:spcPct val="0"/>
              </a:spcBef>
              <a:buClrTx/>
              <a:buFontTx/>
              <a:buNone/>
            </a:pPr>
            <a:endParaRPr lang="en-US" sz="1900" smtClean="0">
              <a:cs typeface="Arial" pitchFamily="34" charset="0"/>
            </a:endParaRPr>
          </a:p>
          <a:p>
            <a:pPr marL="647700" indent="-647700" defTabSz="976313" eaLnBrk="1" hangingPunct="1">
              <a:lnSpc>
                <a:spcPct val="90000"/>
              </a:lnSpc>
              <a:spcBef>
                <a:spcPct val="0"/>
              </a:spcBef>
              <a:buClrTx/>
              <a:buFontTx/>
              <a:buNone/>
            </a:pPr>
            <a:endParaRPr lang="en-US" sz="190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47107" name="Rectangle 3"/>
          <p:cNvSpPr>
            <a:spLocks noGrp="1" noChangeArrowheads="1"/>
          </p:cNvSpPr>
          <p:nvPr>
            <p:ph type="title"/>
          </p:nvPr>
        </p:nvSpPr>
        <p:spPr>
          <a:xfrm>
            <a:off x="1143000" y="142875"/>
            <a:ext cx="7527925" cy="711200"/>
          </a:xfrm>
          <a:solidFill>
            <a:srgbClr val="000099"/>
          </a:solidFill>
        </p:spPr>
        <p:txBody>
          <a:bodyPr/>
          <a:lstStyle/>
          <a:p>
            <a:pPr algn="ctr" eaLnBrk="1" hangingPunct="1"/>
            <a:r>
              <a:rPr lang="en-US" smtClean="0"/>
              <a:t>Futility of Treatment</a:t>
            </a:r>
          </a:p>
        </p:txBody>
      </p:sp>
      <p:sp>
        <p:nvSpPr>
          <p:cNvPr id="47108" name="Rectangle 4"/>
          <p:cNvSpPr>
            <a:spLocks noGrp="1" noChangeArrowheads="1"/>
          </p:cNvSpPr>
          <p:nvPr>
            <p:ph type="body" idx="1"/>
          </p:nvPr>
        </p:nvSpPr>
        <p:spPr>
          <a:xfrm>
            <a:off x="457200" y="1092200"/>
            <a:ext cx="8686800" cy="5765800"/>
          </a:xfrm>
        </p:spPr>
        <p:txBody>
          <a:bodyPr/>
          <a:lstStyle/>
          <a:p>
            <a:pPr marL="647700" indent="-647700" defTabSz="976313" eaLnBrk="1" hangingPunct="1">
              <a:lnSpc>
                <a:spcPct val="90000"/>
              </a:lnSpc>
              <a:spcBef>
                <a:spcPct val="0"/>
              </a:spcBef>
              <a:buClrTx/>
              <a:buFontTx/>
              <a:buNone/>
            </a:pPr>
            <a:r>
              <a:rPr lang="en-US" sz="1900" smtClean="0">
                <a:cs typeface="Arial" pitchFamily="34" charset="0"/>
              </a:rPr>
              <a:t>If breast cancer is cut open in surgery, it will grow faster.</a:t>
            </a:r>
          </a:p>
          <a:p>
            <a:pPr marL="647700" indent="-647700" defTabSz="976313" eaLnBrk="1" hangingPunct="1">
              <a:lnSpc>
                <a:spcPct val="90000"/>
              </a:lnSpc>
              <a:spcBef>
                <a:spcPct val="0"/>
              </a:spcBef>
              <a:buClrTx/>
              <a:buFontTx/>
              <a:buNone/>
            </a:pPr>
            <a:r>
              <a:rPr lang="en-US" sz="1900" smtClean="0">
                <a:cs typeface="Arial" pitchFamily="34" charset="0"/>
              </a:rPr>
              <a:t> 	Gen Pop</a:t>
            </a:r>
            <a:r>
              <a:rPr lang="en-US" sz="1900" smtClean="0">
                <a:solidFill>
                  <a:schemeClr val="bg2"/>
                </a:solidFill>
                <a:cs typeface="Arial" pitchFamily="34" charset="0"/>
              </a:rPr>
              <a:t>  		</a:t>
            </a:r>
            <a:r>
              <a:rPr lang="en-US" sz="1900" b="1" smtClean="0">
                <a:solidFill>
                  <a:srgbClr val="FF0000"/>
                </a:solidFill>
                <a:cs typeface="Arial" pitchFamily="34" charset="0"/>
              </a:rPr>
              <a:t>AA 32%  Latina 14%</a:t>
            </a:r>
            <a:r>
              <a:rPr lang="en-US" sz="1900" smtClean="0">
                <a:solidFill>
                  <a:schemeClr val="bg2"/>
                </a:solidFill>
                <a:cs typeface="Arial" pitchFamily="34" charset="0"/>
              </a:rPr>
              <a:t>  </a:t>
            </a:r>
            <a:r>
              <a:rPr lang="en-US" sz="1900" smtClean="0">
                <a:cs typeface="Arial" pitchFamily="34" charset="0"/>
              </a:rPr>
              <a:t>White 8%   (p=.019)</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31%  Latina 33%  White 26%</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17%  Latina 32%  White 11%</a:t>
            </a:r>
            <a:r>
              <a:rPr lang="en-US" sz="1900" smtClean="0">
                <a:solidFill>
                  <a:schemeClr val="bg2"/>
                </a:solidFill>
                <a:cs typeface="Arial" pitchFamily="34" charset="0"/>
              </a:rPr>
              <a:t> </a:t>
            </a:r>
            <a:r>
              <a:rPr lang="en-US" sz="1900" smtClean="0">
                <a:cs typeface="Arial" pitchFamily="34" charset="0"/>
              </a:rPr>
              <a:t>(p=.005) </a:t>
            </a:r>
          </a:p>
          <a:p>
            <a:pPr marL="647700" indent="-647700" defTabSz="976313" eaLnBrk="1" hangingPunct="1">
              <a:lnSpc>
                <a:spcPct val="90000"/>
              </a:lnSpc>
              <a:spcBef>
                <a:spcPct val="0"/>
              </a:spcBef>
              <a:buClrTx/>
              <a:buFontTx/>
              <a:buNone/>
            </a:pPr>
            <a:endParaRPr lang="en-US" sz="1900" smtClean="0">
              <a:cs typeface="Times New Roman" pitchFamily="18" charset="0"/>
            </a:endParaRPr>
          </a:p>
          <a:p>
            <a:pPr marL="647700" indent="-647700" defTabSz="976313" eaLnBrk="1" hangingPunct="1">
              <a:lnSpc>
                <a:spcPct val="90000"/>
              </a:lnSpc>
              <a:spcBef>
                <a:spcPct val="0"/>
              </a:spcBef>
              <a:buClrTx/>
              <a:buFontTx/>
              <a:buNone/>
            </a:pPr>
            <a:r>
              <a:rPr lang="en-US" sz="1900" smtClean="0">
                <a:cs typeface="Arial" pitchFamily="34" charset="0"/>
              </a:rPr>
              <a:t>If a woman is poor, she won’t get cured from cancer, because she </a:t>
            </a:r>
          </a:p>
          <a:p>
            <a:pPr marL="647700" indent="-647700" defTabSz="976313" eaLnBrk="1" hangingPunct="1">
              <a:lnSpc>
                <a:spcPct val="90000"/>
              </a:lnSpc>
              <a:spcBef>
                <a:spcPct val="0"/>
              </a:spcBef>
              <a:buClrTx/>
              <a:buFontTx/>
              <a:buNone/>
            </a:pPr>
            <a:r>
              <a:rPr lang="en-US" sz="1900" smtClean="0">
                <a:cs typeface="Arial" pitchFamily="34" charset="0"/>
              </a:rPr>
              <a:t>won’t get the best treatment.  </a:t>
            </a:r>
          </a:p>
          <a:p>
            <a:pPr marL="647700" indent="-647700" defTabSz="976313" eaLnBrk="1" hangingPunct="1">
              <a:lnSpc>
                <a:spcPct val="90000"/>
              </a:lnSpc>
              <a:spcBef>
                <a:spcPct val="0"/>
              </a:spcBef>
              <a:buClrTx/>
              <a:buFontTx/>
              <a:buNone/>
            </a:pPr>
            <a:r>
              <a:rPr lang="en-US" sz="1900" smtClean="0">
                <a:cs typeface="Arial" pitchFamily="34" charset="0"/>
              </a:rPr>
              <a:t> 	Gen Pop   		</a:t>
            </a:r>
            <a:r>
              <a:rPr lang="en-US" sz="1900" b="1" smtClean="0">
                <a:solidFill>
                  <a:srgbClr val="FF0000"/>
                </a:solidFill>
                <a:cs typeface="Arial" pitchFamily="34" charset="0"/>
              </a:rPr>
              <a:t>AA 29%  Latina 25%  White 42% </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22%  Latina 12%</a:t>
            </a:r>
            <a:r>
              <a:rPr lang="en-US" sz="1900" smtClean="0">
                <a:solidFill>
                  <a:schemeClr val="bg2"/>
                </a:solidFill>
                <a:cs typeface="Arial" pitchFamily="34" charset="0"/>
              </a:rPr>
              <a:t>  </a:t>
            </a:r>
            <a:r>
              <a:rPr lang="en-US" sz="1900" smtClean="0">
                <a:cs typeface="Arial" pitchFamily="34" charset="0"/>
              </a:rPr>
              <a:t>White 4%    (p=.07)</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21%  Latina 40%  White 30%</a:t>
            </a:r>
            <a:r>
              <a:rPr lang="en-US" sz="1900" smtClean="0">
                <a:solidFill>
                  <a:schemeClr val="bg2"/>
                </a:solidFill>
                <a:cs typeface="Arial" pitchFamily="34" charset="0"/>
              </a:rPr>
              <a:t>  </a:t>
            </a:r>
            <a:r>
              <a:rPr lang="en-US" sz="1900" smtClean="0">
                <a:cs typeface="Arial" pitchFamily="34" charset="0"/>
              </a:rPr>
              <a:t>(p=.02)</a:t>
            </a:r>
          </a:p>
          <a:p>
            <a:pPr marL="647700" indent="-647700" defTabSz="976313" eaLnBrk="1" hangingPunct="1">
              <a:lnSpc>
                <a:spcPct val="90000"/>
              </a:lnSpc>
              <a:spcBef>
                <a:spcPct val="0"/>
              </a:spcBef>
              <a:buClrTx/>
              <a:buFontTx/>
              <a:buNone/>
            </a:pPr>
            <a:endParaRPr lang="en-US" sz="1900" smtClean="0">
              <a:cs typeface="Arial" pitchFamily="34" charset="0"/>
            </a:endParaRPr>
          </a:p>
          <a:p>
            <a:pPr marL="647700" indent="-647700" defTabSz="976313" eaLnBrk="1" hangingPunct="1">
              <a:lnSpc>
                <a:spcPct val="90000"/>
              </a:lnSpc>
              <a:spcBef>
                <a:spcPct val="0"/>
              </a:spcBef>
              <a:buClrTx/>
              <a:buFontTx/>
              <a:buNone/>
            </a:pPr>
            <a:r>
              <a:rPr lang="en-US" sz="1900" smtClean="0">
                <a:cs typeface="Arial" pitchFamily="34" charset="0"/>
              </a:rPr>
              <a:t>If breast cancer is treated correctly, it can be cured.  </a:t>
            </a:r>
            <a:r>
              <a:rPr lang="en-US" sz="1900" b="1" smtClean="0">
                <a:cs typeface="Arial" pitchFamily="34" charset="0"/>
              </a:rPr>
              <a:t>(FALSE)</a:t>
            </a:r>
          </a:p>
          <a:p>
            <a:pPr marL="647700" indent="-647700" defTabSz="976313" eaLnBrk="1" hangingPunct="1">
              <a:lnSpc>
                <a:spcPct val="90000"/>
              </a:lnSpc>
              <a:spcBef>
                <a:spcPct val="0"/>
              </a:spcBef>
              <a:buClrTx/>
              <a:buFontTx/>
              <a:buNone/>
            </a:pPr>
            <a:r>
              <a:rPr lang="en-US" sz="1900" smtClean="0">
                <a:cs typeface="Arial" pitchFamily="34" charset="0"/>
              </a:rPr>
              <a:t>	Gen Pop	</a:t>
            </a:r>
            <a:r>
              <a:rPr lang="en-US" sz="1900" smtClean="0">
                <a:solidFill>
                  <a:schemeClr val="bg2"/>
                </a:solidFill>
                <a:cs typeface="Arial" pitchFamily="34" charset="0"/>
              </a:rPr>
              <a:t>   	</a:t>
            </a:r>
            <a:r>
              <a:rPr lang="en-US" sz="1900" b="1" smtClean="0">
                <a:solidFill>
                  <a:srgbClr val="FF0000"/>
                </a:solidFill>
                <a:cs typeface="Arial" pitchFamily="34" charset="0"/>
              </a:rPr>
              <a:t>AA 13%  Latina 19%   White 10%</a:t>
            </a:r>
            <a:r>
              <a:rPr lang="en-US" sz="1900" smtClean="0">
                <a:solidFill>
                  <a:schemeClr val="bg2"/>
                </a:solidFill>
                <a:cs typeface="Arial" pitchFamily="34" charset="0"/>
              </a:rPr>
              <a:t> </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10%</a:t>
            </a:r>
            <a:r>
              <a:rPr lang="en-US" sz="1900" smtClean="0">
                <a:solidFill>
                  <a:schemeClr val="bg2"/>
                </a:solidFill>
                <a:cs typeface="Arial" pitchFamily="34" charset="0"/>
              </a:rPr>
              <a:t>  </a:t>
            </a:r>
            <a:r>
              <a:rPr lang="en-US" sz="1900" smtClean="0">
                <a:cs typeface="Arial" pitchFamily="34" charset="0"/>
              </a:rPr>
              <a:t>Latina  0%</a:t>
            </a:r>
            <a:r>
              <a:rPr lang="en-US" sz="1900" smtClean="0">
                <a:solidFill>
                  <a:schemeClr val="bg2"/>
                </a:solidFill>
                <a:cs typeface="Arial" pitchFamily="34" charset="0"/>
              </a:rPr>
              <a:t>     </a:t>
            </a:r>
            <a:r>
              <a:rPr lang="en-US" sz="1900" b="1" smtClean="0">
                <a:solidFill>
                  <a:srgbClr val="FF0000"/>
                </a:solidFill>
                <a:cs typeface="Arial" pitchFamily="34" charset="0"/>
              </a:rPr>
              <a:t>White 11%</a:t>
            </a:r>
            <a:r>
              <a:rPr lang="en-US" sz="1900" smtClean="0">
                <a:solidFill>
                  <a:schemeClr val="bg2"/>
                </a:solidFill>
                <a:cs typeface="Arial" pitchFamily="34" charset="0"/>
              </a:rPr>
              <a:t>  </a:t>
            </a:r>
            <a:r>
              <a:rPr lang="en-US" sz="1900" smtClean="0">
                <a:cs typeface="Arial" pitchFamily="34" charset="0"/>
              </a:rPr>
              <a:t>(p=.07)</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smtClean="0">
                <a:cs typeface="Arial" pitchFamily="34" charset="0"/>
              </a:rPr>
              <a:t>AA 8%     Latina 4%</a:t>
            </a:r>
            <a:r>
              <a:rPr lang="en-US" sz="1900" smtClean="0">
                <a:solidFill>
                  <a:schemeClr val="bg2"/>
                </a:solidFill>
                <a:cs typeface="Arial" pitchFamily="34" charset="0"/>
              </a:rPr>
              <a:t>     </a:t>
            </a:r>
            <a:r>
              <a:rPr lang="en-US" sz="1900" b="1" smtClean="0">
                <a:solidFill>
                  <a:srgbClr val="FF0000"/>
                </a:solidFill>
                <a:cs typeface="Arial" pitchFamily="34" charset="0"/>
              </a:rPr>
              <a:t>White 13%</a:t>
            </a:r>
          </a:p>
          <a:p>
            <a:pPr marL="647700" indent="-647700" defTabSz="976313" eaLnBrk="1" hangingPunct="1">
              <a:lnSpc>
                <a:spcPct val="90000"/>
              </a:lnSpc>
              <a:spcBef>
                <a:spcPct val="0"/>
              </a:spcBef>
              <a:buClrTx/>
              <a:buFontTx/>
              <a:buNone/>
            </a:pPr>
            <a:endParaRPr lang="en-US" sz="1900" smtClean="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48131" name="Rectangle 3"/>
          <p:cNvSpPr>
            <a:spLocks noGrp="1" noChangeArrowheads="1"/>
          </p:cNvSpPr>
          <p:nvPr>
            <p:ph type="title"/>
          </p:nvPr>
        </p:nvSpPr>
        <p:spPr>
          <a:xfrm>
            <a:off x="1143000" y="142875"/>
            <a:ext cx="7527925" cy="711200"/>
          </a:xfrm>
          <a:solidFill>
            <a:srgbClr val="000099"/>
          </a:solidFill>
        </p:spPr>
        <p:txBody>
          <a:bodyPr/>
          <a:lstStyle/>
          <a:p>
            <a:pPr algn="ctr" eaLnBrk="1" hangingPunct="1"/>
            <a:r>
              <a:rPr lang="en-US" smtClean="0"/>
              <a:t>Futility of Treatment</a:t>
            </a:r>
          </a:p>
        </p:txBody>
      </p:sp>
      <p:sp>
        <p:nvSpPr>
          <p:cNvPr id="48132" name="Rectangle 4"/>
          <p:cNvSpPr>
            <a:spLocks noGrp="1" noChangeArrowheads="1"/>
          </p:cNvSpPr>
          <p:nvPr>
            <p:ph type="body" idx="1"/>
          </p:nvPr>
        </p:nvSpPr>
        <p:spPr>
          <a:xfrm>
            <a:off x="457200" y="1092200"/>
            <a:ext cx="8686800" cy="5765800"/>
          </a:xfrm>
        </p:spPr>
        <p:txBody>
          <a:bodyPr/>
          <a:lstStyle/>
          <a:p>
            <a:pPr marL="647700" indent="-647700" defTabSz="976313" eaLnBrk="1" hangingPunct="1">
              <a:lnSpc>
                <a:spcPct val="90000"/>
              </a:lnSpc>
              <a:spcBef>
                <a:spcPct val="0"/>
              </a:spcBef>
              <a:buClrTx/>
              <a:buFontTx/>
              <a:buNone/>
            </a:pPr>
            <a:r>
              <a:rPr lang="en-US" sz="1900" smtClean="0">
                <a:cs typeface="Arial" pitchFamily="34" charset="0"/>
              </a:rPr>
              <a:t>If breast cancer is cut open in surgery, it will grow faster.</a:t>
            </a:r>
          </a:p>
          <a:p>
            <a:pPr marL="647700" indent="-647700" defTabSz="976313" eaLnBrk="1" hangingPunct="1">
              <a:lnSpc>
                <a:spcPct val="90000"/>
              </a:lnSpc>
              <a:spcBef>
                <a:spcPct val="0"/>
              </a:spcBef>
              <a:buClrTx/>
              <a:buFontTx/>
              <a:buNone/>
            </a:pPr>
            <a:r>
              <a:rPr lang="en-US" sz="1900" smtClean="0">
                <a:cs typeface="Arial" pitchFamily="34" charset="0"/>
              </a:rPr>
              <a:t> 	Gen Pop</a:t>
            </a:r>
            <a:r>
              <a:rPr lang="en-US" sz="1900" smtClean="0">
                <a:solidFill>
                  <a:schemeClr val="bg2"/>
                </a:solidFill>
                <a:cs typeface="Arial" pitchFamily="34" charset="0"/>
              </a:rPr>
              <a:t>  		</a:t>
            </a:r>
            <a:r>
              <a:rPr lang="en-US" sz="1900" b="1" smtClean="0">
                <a:solidFill>
                  <a:srgbClr val="FF0000"/>
                </a:solidFill>
                <a:cs typeface="Arial" pitchFamily="34" charset="0"/>
              </a:rPr>
              <a:t>AA 32%  Latina 14%</a:t>
            </a:r>
            <a:r>
              <a:rPr lang="en-US" sz="1900" smtClean="0">
                <a:solidFill>
                  <a:schemeClr val="bg2"/>
                </a:solidFill>
                <a:cs typeface="Arial" pitchFamily="34" charset="0"/>
              </a:rPr>
              <a:t>  </a:t>
            </a:r>
            <a:r>
              <a:rPr lang="en-US" sz="1900" smtClean="0">
                <a:cs typeface="Arial" pitchFamily="34" charset="0"/>
              </a:rPr>
              <a:t>White 8%   (p=.019)</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31%  Latina 33%  White 26%</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17%  Latina 32%  White 11%</a:t>
            </a:r>
            <a:r>
              <a:rPr lang="en-US" sz="1900" smtClean="0">
                <a:solidFill>
                  <a:schemeClr val="bg2"/>
                </a:solidFill>
                <a:cs typeface="Arial" pitchFamily="34" charset="0"/>
              </a:rPr>
              <a:t> </a:t>
            </a:r>
            <a:r>
              <a:rPr lang="en-US" sz="1900" smtClean="0">
                <a:cs typeface="Arial" pitchFamily="34" charset="0"/>
              </a:rPr>
              <a:t>(p=.005) </a:t>
            </a:r>
          </a:p>
          <a:p>
            <a:pPr marL="647700" indent="-647700" defTabSz="976313" eaLnBrk="1" hangingPunct="1">
              <a:lnSpc>
                <a:spcPct val="90000"/>
              </a:lnSpc>
              <a:spcBef>
                <a:spcPct val="0"/>
              </a:spcBef>
              <a:buClrTx/>
              <a:buFontTx/>
              <a:buNone/>
            </a:pPr>
            <a:endParaRPr lang="en-US" sz="1900" smtClean="0">
              <a:cs typeface="Times New Roman" pitchFamily="18" charset="0"/>
            </a:endParaRPr>
          </a:p>
          <a:p>
            <a:pPr marL="647700" indent="-647700" defTabSz="976313" eaLnBrk="1" hangingPunct="1">
              <a:lnSpc>
                <a:spcPct val="90000"/>
              </a:lnSpc>
              <a:spcBef>
                <a:spcPct val="0"/>
              </a:spcBef>
              <a:buClrTx/>
              <a:buFontTx/>
              <a:buNone/>
            </a:pPr>
            <a:r>
              <a:rPr lang="en-US" sz="1900" smtClean="0">
                <a:cs typeface="Arial" pitchFamily="34" charset="0"/>
              </a:rPr>
              <a:t>If a woman is poor, she won’t get cured from cancer, because she </a:t>
            </a:r>
          </a:p>
          <a:p>
            <a:pPr marL="647700" indent="-647700" defTabSz="976313" eaLnBrk="1" hangingPunct="1">
              <a:lnSpc>
                <a:spcPct val="90000"/>
              </a:lnSpc>
              <a:spcBef>
                <a:spcPct val="0"/>
              </a:spcBef>
              <a:buClrTx/>
              <a:buFontTx/>
              <a:buNone/>
            </a:pPr>
            <a:r>
              <a:rPr lang="en-US" sz="1900" smtClean="0">
                <a:cs typeface="Arial" pitchFamily="34" charset="0"/>
              </a:rPr>
              <a:t>won’t get the best treatment.  </a:t>
            </a:r>
          </a:p>
          <a:p>
            <a:pPr marL="647700" indent="-647700" defTabSz="976313" eaLnBrk="1" hangingPunct="1">
              <a:lnSpc>
                <a:spcPct val="90000"/>
              </a:lnSpc>
              <a:spcBef>
                <a:spcPct val="0"/>
              </a:spcBef>
              <a:buClrTx/>
              <a:buFontTx/>
              <a:buNone/>
            </a:pPr>
            <a:r>
              <a:rPr lang="en-US" sz="1900" smtClean="0">
                <a:cs typeface="Arial" pitchFamily="34" charset="0"/>
              </a:rPr>
              <a:t> 	Gen Pop   		</a:t>
            </a:r>
            <a:r>
              <a:rPr lang="en-US" sz="1900" b="1" smtClean="0">
                <a:solidFill>
                  <a:srgbClr val="FF0000"/>
                </a:solidFill>
                <a:cs typeface="Arial" pitchFamily="34" charset="0"/>
              </a:rPr>
              <a:t>AA 29%  Latina 25%  White 42% </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22%  Latina 12%</a:t>
            </a:r>
            <a:r>
              <a:rPr lang="en-US" sz="1900" smtClean="0">
                <a:solidFill>
                  <a:schemeClr val="bg2"/>
                </a:solidFill>
                <a:cs typeface="Arial" pitchFamily="34" charset="0"/>
              </a:rPr>
              <a:t>  </a:t>
            </a:r>
            <a:r>
              <a:rPr lang="en-US" sz="1900" smtClean="0">
                <a:cs typeface="Arial" pitchFamily="34" charset="0"/>
              </a:rPr>
              <a:t>White 4%    (p=.07)</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b="1" smtClean="0">
                <a:solidFill>
                  <a:srgbClr val="FF0000"/>
                </a:solidFill>
                <a:cs typeface="Arial" pitchFamily="34" charset="0"/>
              </a:rPr>
              <a:t>AA 21%  Latina 40%  White 30%</a:t>
            </a:r>
            <a:r>
              <a:rPr lang="en-US" sz="1900" smtClean="0">
                <a:solidFill>
                  <a:schemeClr val="bg2"/>
                </a:solidFill>
                <a:cs typeface="Arial" pitchFamily="34" charset="0"/>
              </a:rPr>
              <a:t>  </a:t>
            </a:r>
            <a:r>
              <a:rPr lang="en-US" sz="1900" smtClean="0">
                <a:cs typeface="Arial" pitchFamily="34" charset="0"/>
              </a:rPr>
              <a:t>(p=.02)</a:t>
            </a:r>
          </a:p>
          <a:p>
            <a:pPr marL="647700" indent="-647700" defTabSz="976313" eaLnBrk="1" hangingPunct="1">
              <a:lnSpc>
                <a:spcPct val="90000"/>
              </a:lnSpc>
              <a:spcBef>
                <a:spcPct val="0"/>
              </a:spcBef>
              <a:buClrTx/>
              <a:buFontTx/>
              <a:buNone/>
            </a:pPr>
            <a:endParaRPr lang="en-US" sz="1900" smtClean="0">
              <a:cs typeface="Arial" pitchFamily="34" charset="0"/>
            </a:endParaRPr>
          </a:p>
          <a:p>
            <a:pPr marL="647700" indent="-647700" defTabSz="976313" eaLnBrk="1" hangingPunct="1">
              <a:lnSpc>
                <a:spcPct val="90000"/>
              </a:lnSpc>
              <a:spcBef>
                <a:spcPct val="0"/>
              </a:spcBef>
              <a:buClrTx/>
              <a:buFontTx/>
              <a:buNone/>
            </a:pPr>
            <a:r>
              <a:rPr lang="en-US" sz="1900" smtClean="0">
                <a:cs typeface="Arial" pitchFamily="34" charset="0"/>
              </a:rPr>
              <a:t>If breast cancer is treated correctly, it can be cured.  </a:t>
            </a:r>
            <a:r>
              <a:rPr lang="en-US" sz="1900" b="1" smtClean="0">
                <a:cs typeface="Arial" pitchFamily="34" charset="0"/>
              </a:rPr>
              <a:t>(FALSE)</a:t>
            </a:r>
          </a:p>
          <a:p>
            <a:pPr marL="647700" indent="-647700" defTabSz="976313" eaLnBrk="1" hangingPunct="1">
              <a:lnSpc>
                <a:spcPct val="90000"/>
              </a:lnSpc>
              <a:spcBef>
                <a:spcPct val="0"/>
              </a:spcBef>
              <a:buClrTx/>
              <a:buFontTx/>
              <a:buNone/>
            </a:pPr>
            <a:r>
              <a:rPr lang="en-US" sz="1900" smtClean="0">
                <a:cs typeface="Arial" pitchFamily="34" charset="0"/>
              </a:rPr>
              <a:t>	Gen Pop	</a:t>
            </a:r>
            <a:r>
              <a:rPr lang="en-US" sz="1900" smtClean="0">
                <a:solidFill>
                  <a:schemeClr val="bg2"/>
                </a:solidFill>
                <a:cs typeface="Arial" pitchFamily="34" charset="0"/>
              </a:rPr>
              <a:t>   	</a:t>
            </a:r>
            <a:r>
              <a:rPr lang="en-US" sz="1900" b="1" smtClean="0">
                <a:solidFill>
                  <a:srgbClr val="FF0000"/>
                </a:solidFill>
                <a:cs typeface="Arial" pitchFamily="34" charset="0"/>
              </a:rPr>
              <a:t>AA 13%  Latina 19%   White 10%</a:t>
            </a:r>
            <a:r>
              <a:rPr lang="en-US" sz="1900" smtClean="0">
                <a:solidFill>
                  <a:schemeClr val="bg2"/>
                </a:solidFill>
                <a:cs typeface="Arial" pitchFamily="34" charset="0"/>
              </a:rPr>
              <a:t> </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	</a:t>
            </a:r>
            <a:r>
              <a:rPr lang="en-US" sz="1900" smtClean="0">
                <a:solidFill>
                  <a:schemeClr val="bg2"/>
                </a:solidFill>
                <a:cs typeface="Arial" pitchFamily="34" charset="0"/>
              </a:rPr>
              <a:t>	</a:t>
            </a:r>
            <a:r>
              <a:rPr lang="en-US" sz="1900" b="1" smtClean="0">
                <a:solidFill>
                  <a:srgbClr val="FF0000"/>
                </a:solidFill>
                <a:cs typeface="Arial" pitchFamily="34" charset="0"/>
              </a:rPr>
              <a:t>AA 10%</a:t>
            </a:r>
            <a:r>
              <a:rPr lang="en-US" sz="1900" smtClean="0">
                <a:solidFill>
                  <a:schemeClr val="bg2"/>
                </a:solidFill>
                <a:cs typeface="Arial" pitchFamily="34" charset="0"/>
              </a:rPr>
              <a:t>  </a:t>
            </a:r>
            <a:r>
              <a:rPr lang="en-US" sz="1900" smtClean="0">
                <a:cs typeface="Arial" pitchFamily="34" charset="0"/>
              </a:rPr>
              <a:t>Latina  0%</a:t>
            </a:r>
            <a:r>
              <a:rPr lang="en-US" sz="1900" smtClean="0">
                <a:solidFill>
                  <a:schemeClr val="bg2"/>
                </a:solidFill>
                <a:cs typeface="Arial" pitchFamily="34" charset="0"/>
              </a:rPr>
              <a:t>     </a:t>
            </a:r>
            <a:r>
              <a:rPr lang="en-US" sz="1900" b="1" smtClean="0">
                <a:solidFill>
                  <a:srgbClr val="FF0000"/>
                </a:solidFill>
                <a:cs typeface="Arial" pitchFamily="34" charset="0"/>
              </a:rPr>
              <a:t>White 11%</a:t>
            </a:r>
            <a:r>
              <a:rPr lang="en-US" sz="1900" smtClean="0">
                <a:solidFill>
                  <a:schemeClr val="bg2"/>
                </a:solidFill>
                <a:cs typeface="Arial" pitchFamily="34" charset="0"/>
              </a:rPr>
              <a:t>  </a:t>
            </a:r>
            <a:r>
              <a:rPr lang="en-US" sz="1900" smtClean="0">
                <a:cs typeface="Arial" pitchFamily="34" charset="0"/>
              </a:rPr>
              <a:t>(p=.07)</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Breast Cancer</a:t>
            </a:r>
            <a:r>
              <a:rPr lang="en-US" sz="1900" smtClean="0">
                <a:solidFill>
                  <a:schemeClr val="bg2"/>
                </a:solidFill>
                <a:cs typeface="Arial" pitchFamily="34" charset="0"/>
              </a:rPr>
              <a:t>	</a:t>
            </a:r>
            <a:r>
              <a:rPr lang="en-US" sz="1900" smtClean="0">
                <a:cs typeface="Arial" pitchFamily="34" charset="0"/>
              </a:rPr>
              <a:t>AA 8%     Latina 4%</a:t>
            </a:r>
            <a:r>
              <a:rPr lang="en-US" sz="1900" smtClean="0">
                <a:solidFill>
                  <a:schemeClr val="bg2"/>
                </a:solidFill>
                <a:cs typeface="Arial" pitchFamily="34" charset="0"/>
              </a:rPr>
              <a:t>     </a:t>
            </a:r>
            <a:r>
              <a:rPr lang="en-US" sz="1900" b="1" smtClean="0">
                <a:solidFill>
                  <a:srgbClr val="FF0000"/>
                </a:solidFill>
                <a:cs typeface="Arial" pitchFamily="34" charset="0"/>
              </a:rPr>
              <a:t>White 13%</a:t>
            </a:r>
          </a:p>
          <a:p>
            <a:pPr marL="647700" indent="-647700" defTabSz="976313" eaLnBrk="1" hangingPunct="1">
              <a:lnSpc>
                <a:spcPct val="90000"/>
              </a:lnSpc>
              <a:spcBef>
                <a:spcPct val="0"/>
              </a:spcBef>
              <a:buClrTx/>
              <a:buFontTx/>
              <a:buNone/>
            </a:pPr>
            <a:endParaRPr lang="en-US" sz="1900" smtClean="0">
              <a:solidFill>
                <a:srgbClr val="FF0000"/>
              </a:solidFill>
              <a:cs typeface="Times New Roman" pitchFamily="18" charset="0"/>
            </a:endParaRPr>
          </a:p>
          <a:p>
            <a:pPr marL="647700" indent="-647700" defTabSz="976313" eaLnBrk="1" hangingPunct="1">
              <a:lnSpc>
                <a:spcPct val="90000"/>
              </a:lnSpc>
              <a:spcBef>
                <a:spcPct val="0"/>
              </a:spcBef>
              <a:buClrTx/>
              <a:buFontTx/>
              <a:buNone/>
            </a:pPr>
            <a:r>
              <a:rPr lang="en-US" sz="1900" smtClean="0">
                <a:cs typeface="Arial" pitchFamily="34" charset="0"/>
              </a:rPr>
              <a:t>It doesn’t really matter if you get treated for breast cancer, because if </a:t>
            </a:r>
          </a:p>
          <a:p>
            <a:pPr marL="647700" indent="-647700" defTabSz="976313" eaLnBrk="1" hangingPunct="1">
              <a:lnSpc>
                <a:spcPct val="90000"/>
              </a:lnSpc>
              <a:spcBef>
                <a:spcPct val="0"/>
              </a:spcBef>
              <a:buClrTx/>
              <a:buFontTx/>
              <a:buNone/>
            </a:pPr>
            <a:r>
              <a:rPr lang="en-US" sz="1900" smtClean="0">
                <a:cs typeface="Arial" pitchFamily="34" charset="0"/>
              </a:rPr>
              <a:t>you get cancer, it will kill you sooner or later. </a:t>
            </a:r>
          </a:p>
          <a:p>
            <a:pPr marL="647700" indent="-647700" defTabSz="976313" eaLnBrk="1" hangingPunct="1">
              <a:lnSpc>
                <a:spcPct val="90000"/>
              </a:lnSpc>
              <a:spcBef>
                <a:spcPct val="0"/>
              </a:spcBef>
              <a:buClrTx/>
              <a:buFontTx/>
              <a:buNone/>
            </a:pPr>
            <a:r>
              <a:rPr lang="en-US" sz="1900" smtClean="0">
                <a:cs typeface="Arial" pitchFamily="34" charset="0"/>
              </a:rPr>
              <a:t>	Gen Pop</a:t>
            </a:r>
            <a:r>
              <a:rPr lang="en-US" sz="1900" smtClean="0">
                <a:solidFill>
                  <a:schemeClr val="bg2"/>
                </a:solidFill>
                <a:cs typeface="Arial" pitchFamily="34" charset="0"/>
              </a:rPr>
              <a:t>  		</a:t>
            </a:r>
            <a:r>
              <a:rPr lang="en-US" sz="1900" b="1" smtClean="0">
                <a:solidFill>
                  <a:srgbClr val="FF0000"/>
                </a:solidFill>
                <a:cs typeface="Arial" pitchFamily="34" charset="0"/>
              </a:rPr>
              <a:t>AA 13%  Latina 11%   White 13%</a:t>
            </a:r>
          </a:p>
          <a:p>
            <a:pPr marL="647700" indent="-647700" defTabSz="976313" eaLnBrk="1" hangingPunct="1">
              <a:lnSpc>
                <a:spcPct val="90000"/>
              </a:lnSpc>
              <a:spcBef>
                <a:spcPct val="0"/>
              </a:spcBef>
              <a:buClrTx/>
              <a:buFontTx/>
              <a:buNone/>
            </a:pPr>
            <a:r>
              <a:rPr lang="en-US" sz="1900" smtClean="0">
                <a:solidFill>
                  <a:schemeClr val="bg2"/>
                </a:solidFill>
                <a:cs typeface="Arial" pitchFamily="34" charset="0"/>
              </a:rPr>
              <a:t>	</a:t>
            </a:r>
            <a:r>
              <a:rPr lang="en-US" sz="1900" smtClean="0">
                <a:cs typeface="Arial" pitchFamily="34" charset="0"/>
              </a:rPr>
              <a:t>Symptoms</a:t>
            </a:r>
            <a:r>
              <a:rPr lang="en-US" sz="1900" smtClean="0">
                <a:solidFill>
                  <a:schemeClr val="bg2"/>
                </a:solidFill>
                <a:cs typeface="Arial" pitchFamily="34" charset="0"/>
              </a:rPr>
              <a:t>		</a:t>
            </a:r>
            <a:r>
              <a:rPr lang="en-US" sz="1900" smtClean="0">
                <a:cs typeface="Arial" pitchFamily="34" charset="0"/>
              </a:rPr>
              <a:t>AA 3%</a:t>
            </a:r>
            <a:r>
              <a:rPr lang="en-US" sz="1900" smtClean="0">
                <a:solidFill>
                  <a:schemeClr val="bg2"/>
                </a:solidFill>
                <a:cs typeface="Arial" pitchFamily="34" charset="0"/>
              </a:rPr>
              <a:t>    </a:t>
            </a:r>
            <a:r>
              <a:rPr lang="en-US" sz="1900" b="1" smtClean="0">
                <a:solidFill>
                  <a:srgbClr val="FF0000"/>
                </a:solidFill>
                <a:cs typeface="Arial" pitchFamily="34" charset="0"/>
              </a:rPr>
              <a:t>Latina 14%</a:t>
            </a:r>
            <a:r>
              <a:rPr lang="en-US" sz="1900" smtClean="0">
                <a:solidFill>
                  <a:schemeClr val="bg2"/>
                </a:solidFill>
                <a:cs typeface="Arial" pitchFamily="34" charset="0"/>
              </a:rPr>
              <a:t>   </a:t>
            </a:r>
            <a:r>
              <a:rPr lang="en-US" sz="1900" smtClean="0">
                <a:cs typeface="Arial" pitchFamily="34" charset="0"/>
              </a:rPr>
              <a:t>White 0%</a:t>
            </a:r>
          </a:p>
          <a:p>
            <a:pPr marL="647700" indent="-647700" defTabSz="976313" eaLnBrk="1" hangingPunct="1">
              <a:lnSpc>
                <a:spcPct val="90000"/>
              </a:lnSpc>
              <a:spcBef>
                <a:spcPct val="0"/>
              </a:spcBef>
              <a:buClrTx/>
              <a:buFontTx/>
              <a:buNone/>
            </a:pPr>
            <a:r>
              <a:rPr lang="en-US" sz="1900" smtClean="0">
                <a:solidFill>
                  <a:schemeClr val="bg2"/>
                </a:solidFill>
              </a:rPr>
              <a:t>	</a:t>
            </a:r>
            <a:r>
              <a:rPr lang="en-US" sz="1900" smtClean="0"/>
              <a:t>Breast Cancer</a:t>
            </a:r>
            <a:r>
              <a:rPr lang="en-US" sz="1900" smtClean="0">
                <a:solidFill>
                  <a:schemeClr val="bg2"/>
                </a:solidFill>
              </a:rPr>
              <a:t>	</a:t>
            </a:r>
            <a:r>
              <a:rPr lang="en-US" sz="1900" smtClean="0"/>
              <a:t>AA 8%</a:t>
            </a:r>
            <a:r>
              <a:rPr lang="en-US" sz="1900" smtClean="0">
                <a:solidFill>
                  <a:schemeClr val="bg2"/>
                </a:solidFill>
              </a:rPr>
              <a:t>    </a:t>
            </a:r>
            <a:r>
              <a:rPr lang="en-US" sz="1900" b="1" smtClean="0">
                <a:solidFill>
                  <a:srgbClr val="FF0000"/>
                </a:solidFill>
              </a:rPr>
              <a:t>Latina 36%</a:t>
            </a:r>
            <a:r>
              <a:rPr lang="en-US" sz="1900" smtClean="0">
                <a:solidFill>
                  <a:schemeClr val="bg2"/>
                </a:solidFill>
              </a:rPr>
              <a:t>   </a:t>
            </a:r>
            <a:r>
              <a:rPr lang="en-US" sz="1900" smtClean="0"/>
              <a:t>White 2%  (p&lt;.0001)</a:t>
            </a:r>
          </a:p>
          <a:p>
            <a:pPr marL="647700" indent="-647700" defTabSz="976313" eaLnBrk="1" hangingPunct="1">
              <a:lnSpc>
                <a:spcPct val="90000"/>
              </a:lnSpc>
              <a:spcBef>
                <a:spcPct val="0"/>
              </a:spcBef>
              <a:buClrTx/>
              <a:buFontTx/>
              <a:buNone/>
            </a:pPr>
            <a:endParaRPr lang="en-US" sz="19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en-US" smtClean="0"/>
          </a:p>
        </p:txBody>
      </p:sp>
      <p:sp>
        <p:nvSpPr>
          <p:cNvPr id="49155" name="Content Placeholder 2"/>
          <p:cNvSpPr>
            <a:spLocks noGrp="1"/>
          </p:cNvSpPr>
          <p:nvPr>
            <p:ph idx="1"/>
          </p:nvPr>
        </p:nvSpPr>
        <p:spPr>
          <a:xfrm>
            <a:off x="609600" y="1371600"/>
            <a:ext cx="7772400" cy="4419600"/>
          </a:xfrm>
        </p:spPr>
        <p:txBody>
          <a:bodyPr/>
          <a:lstStyle/>
          <a:p>
            <a:r>
              <a:rPr lang="en-US" smtClean="0"/>
              <a:t>American Cancer Society Guidelines </a:t>
            </a:r>
          </a:p>
          <a:p>
            <a:pPr lvl="1"/>
            <a:r>
              <a:rPr lang="en-US" smtClean="0"/>
              <a:t>Released January 2011</a:t>
            </a:r>
            <a:br>
              <a:rPr lang="en-US" smtClean="0"/>
            </a:br>
            <a:endParaRPr lang="en-US" smtClean="0"/>
          </a:p>
          <a:p>
            <a:r>
              <a:rPr lang="en-US" smtClean="0"/>
              <a:t>Report of the Metropolitan Chicago Breast Cancer Task Force</a:t>
            </a:r>
          </a:p>
          <a:p>
            <a:pPr lvl="1"/>
            <a:r>
              <a:rPr lang="en-US" smtClean="0"/>
              <a:t>37 Evidence-Based Recommendations</a:t>
            </a:r>
            <a:br>
              <a:rPr lang="en-US" smtClean="0"/>
            </a:br>
            <a:endParaRPr lang="en-US" smtClean="0"/>
          </a:p>
          <a:p>
            <a:r>
              <a:rPr lang="en-US" smtClean="0"/>
              <a:t>Illinois Breast Cancer Disparities Act</a:t>
            </a:r>
          </a:p>
          <a:p>
            <a:pPr lvl="1"/>
            <a:r>
              <a:rPr lang="en-US" smtClean="0"/>
              <a:t>Komen Foundation (Janice Phillips)</a:t>
            </a:r>
            <a:br>
              <a:rPr lang="en-US" smtClean="0"/>
            </a:br>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endParaRPr lang="en-US" smtClean="0"/>
          </a:p>
        </p:txBody>
      </p:sp>
      <p:sp>
        <p:nvSpPr>
          <p:cNvPr id="50179" name="Content Placeholder 2"/>
          <p:cNvSpPr>
            <a:spLocks noGrp="1"/>
          </p:cNvSpPr>
          <p:nvPr>
            <p:ph idx="1"/>
          </p:nvPr>
        </p:nvSpPr>
        <p:spPr/>
        <p:txBody>
          <a:bodyPr/>
          <a:lstStyle/>
          <a:p>
            <a:pPr marL="0" indent="0">
              <a:buFont typeface="Wingdings" pitchFamily="2" charset="2"/>
              <a:buNone/>
            </a:pPr>
            <a:endParaRPr lang="en-US" smtClean="0"/>
          </a:p>
          <a:p>
            <a:pPr marL="0" indent="0">
              <a:buFont typeface="Wingdings" pitchFamily="2" charset="2"/>
              <a:buNone/>
            </a:pPr>
            <a:r>
              <a:rPr lang="en-US" smtClean="0"/>
              <a:t>Study 3.  </a:t>
            </a:r>
          </a:p>
          <a:p>
            <a:pPr marL="0" indent="0">
              <a:buFont typeface="Wingdings" pitchFamily="2" charset="2"/>
              <a:buNone/>
            </a:pPr>
            <a:r>
              <a:rPr lang="en-US" smtClean="0"/>
              <a:t>Disseminating Information to address Cultural Beliefs about Breast Cancer in African American Women</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endParaRPr lang="en-US" smtClean="0"/>
          </a:p>
        </p:txBody>
      </p:sp>
      <p:pic>
        <p:nvPicPr>
          <p:cNvPr id="51203" name="Picture 7"/>
          <p:cNvPicPr>
            <a:picLocks noGrp="1" noChangeAspect="1" noChangeArrowheads="1"/>
          </p:cNvPicPr>
          <p:nvPr>
            <p:ph idx="1"/>
          </p:nvPr>
        </p:nvPicPr>
        <p:blipFill>
          <a:blip r:embed="rId3" cstate="print"/>
          <a:srcRect/>
          <a:stretch>
            <a:fillRect/>
          </a:stretch>
        </p:blipFill>
        <p:spPr>
          <a:xfrm>
            <a:off x="1066800" y="1905000"/>
            <a:ext cx="7199313" cy="2735263"/>
          </a:xfr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smtClean="0"/>
              <a:t>Beating Breast Cancer DVD</a:t>
            </a:r>
          </a:p>
        </p:txBody>
      </p:sp>
      <p:sp>
        <p:nvSpPr>
          <p:cNvPr id="52227" name="Content Placeholder 2"/>
          <p:cNvSpPr>
            <a:spLocks noGrp="1"/>
          </p:cNvSpPr>
          <p:nvPr>
            <p:ph idx="1"/>
          </p:nvPr>
        </p:nvSpPr>
        <p:spPr>
          <a:xfrm>
            <a:off x="685800" y="1295400"/>
            <a:ext cx="7772400" cy="4419600"/>
          </a:xfrm>
        </p:spPr>
        <p:txBody>
          <a:bodyPr/>
          <a:lstStyle/>
          <a:p>
            <a:pPr>
              <a:spcAft>
                <a:spcPts val="1200"/>
              </a:spcAft>
              <a:buClr>
                <a:srgbClr val="C00000"/>
              </a:buClr>
              <a:buFont typeface="Arial" pitchFamily="34" charset="0"/>
              <a:buChar char="•"/>
            </a:pPr>
            <a:r>
              <a:rPr lang="en-US" sz="2400" smtClean="0"/>
              <a:t>Five African American women, all breast cancer survivors, are featured in the film.</a:t>
            </a:r>
          </a:p>
          <a:p>
            <a:pPr>
              <a:spcAft>
                <a:spcPts val="1200"/>
              </a:spcAft>
              <a:buClr>
                <a:srgbClr val="C00000"/>
              </a:buClr>
              <a:buFont typeface="Arial" pitchFamily="34" charset="0"/>
              <a:buChar char="•"/>
            </a:pPr>
            <a:r>
              <a:rPr lang="en-US" sz="2400" smtClean="0"/>
              <a:t>Unscripted; each woman tells her story in her own words.</a:t>
            </a:r>
          </a:p>
          <a:p>
            <a:pPr>
              <a:spcAft>
                <a:spcPts val="1200"/>
              </a:spcAft>
              <a:buClr>
                <a:srgbClr val="C00000"/>
              </a:buClr>
              <a:buFont typeface="Arial" pitchFamily="34" charset="0"/>
              <a:buChar char="•"/>
            </a:pPr>
            <a:r>
              <a:rPr lang="en-US" sz="2400" smtClean="0"/>
              <a:t>Addresses cultural beliefs and fear, which were identified as significant barriers in our earlier research.</a:t>
            </a:r>
          </a:p>
          <a:p>
            <a:pPr>
              <a:spcAft>
                <a:spcPts val="1200"/>
              </a:spcAft>
              <a:buClr>
                <a:srgbClr val="C00000"/>
              </a:buClr>
              <a:buFont typeface="Arial" pitchFamily="34" charset="0"/>
              <a:buChar char="•"/>
            </a:pPr>
            <a:r>
              <a:rPr lang="en-US" sz="2400" smtClean="0"/>
              <a:t>One of the featured survivors is a physician, and so provides the credibility of a medical expert.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3"/>
          <p:cNvSpPr>
            <a:spLocks noGrp="1"/>
          </p:cNvSpPr>
          <p:nvPr>
            <p:ph type="title"/>
          </p:nvPr>
        </p:nvSpPr>
        <p:spPr/>
        <p:txBody>
          <a:bodyPr/>
          <a:lstStyle/>
          <a:p>
            <a:pPr eaLnBrk="1" hangingPunct="1"/>
            <a:r>
              <a:rPr lang="en-US" smtClean="0"/>
              <a:t>DVD:  Beating Breast Cancer</a:t>
            </a:r>
          </a:p>
        </p:txBody>
      </p:sp>
      <p:pic>
        <p:nvPicPr>
          <p:cNvPr id="53251" name="Content Placeholder 6" descr="Weathersby, Tasha A03[1]_crop.jpg"/>
          <p:cNvPicPr>
            <a:picLocks noGrp="1" noChangeAspect="1"/>
          </p:cNvPicPr>
          <p:nvPr>
            <p:ph sz="half" idx="1"/>
          </p:nvPr>
        </p:nvPicPr>
        <p:blipFill>
          <a:blip r:embed="rId2" cstate="print"/>
          <a:srcRect/>
          <a:stretch>
            <a:fillRect/>
          </a:stretch>
        </p:blipFill>
        <p:spPr>
          <a:xfrm>
            <a:off x="1066800" y="1828800"/>
            <a:ext cx="3276600" cy="4038600"/>
          </a:xfrm>
        </p:spPr>
      </p:pic>
      <p:sp>
        <p:nvSpPr>
          <p:cNvPr id="53252" name="Content Placeholder 5"/>
          <p:cNvSpPr>
            <a:spLocks noGrp="1"/>
          </p:cNvSpPr>
          <p:nvPr>
            <p:ph sz="half" idx="2"/>
          </p:nvPr>
        </p:nvSpPr>
        <p:spPr>
          <a:xfrm>
            <a:off x="4495800" y="1600200"/>
            <a:ext cx="4343400" cy="4419600"/>
          </a:xfrm>
        </p:spPr>
        <p:txBody>
          <a:bodyPr/>
          <a:lstStyle/>
          <a:p>
            <a:pPr eaLnBrk="1" hangingPunct="1">
              <a:buFont typeface="Wingdings" pitchFamily="2" charset="2"/>
              <a:buNone/>
            </a:pPr>
            <a:r>
              <a:rPr lang="en-US" smtClean="0"/>
              <a:t> "What about your male friends? How are they going to look at you? And I looked at him and I said, 'It's not about them. It's about me.   I'm still a woman...and I'm focusing on living.'"</a:t>
            </a:r>
            <a:br>
              <a:rPr lang="en-US" smtClean="0"/>
            </a:br>
            <a:endParaRPr lang="en-US" smtClean="0"/>
          </a:p>
          <a:p>
            <a:pPr algn="ctr" eaLnBrk="1" hangingPunct="1">
              <a:buFont typeface="Wingdings" pitchFamily="2" charset="2"/>
              <a:buNone/>
            </a:pPr>
            <a:r>
              <a:rPr lang="en-US" b="1" smtClean="0"/>
              <a:t>    Tasha, age 37</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81000" y="228600"/>
            <a:ext cx="8534400" cy="366713"/>
          </a:xfrm>
          <a:prstGeom prst="rect">
            <a:avLst/>
          </a:prstGeom>
          <a:noFill/>
          <a:ln w="9525">
            <a:noFill/>
            <a:miter lim="800000"/>
            <a:headEnd/>
            <a:tailEnd/>
          </a:ln>
        </p:spPr>
        <p:txBody>
          <a:bodyPr>
            <a:spAutoFit/>
          </a:bodyPr>
          <a:lstStyle/>
          <a:p>
            <a:pPr>
              <a:spcBef>
                <a:spcPct val="50000"/>
              </a:spcBef>
            </a:pPr>
            <a:endParaRPr lang="en-US" sz="1800">
              <a:latin typeface="Arial" pitchFamily="34" charset="0"/>
            </a:endParaRPr>
          </a:p>
        </p:txBody>
      </p:sp>
      <p:sp>
        <p:nvSpPr>
          <p:cNvPr id="8195" name="Rectangle 3"/>
          <p:cNvSpPr>
            <a:spLocks noChangeArrowheads="1"/>
          </p:cNvSpPr>
          <p:nvPr/>
        </p:nvSpPr>
        <p:spPr bwMode="auto">
          <a:xfrm>
            <a:off x="304800" y="152400"/>
            <a:ext cx="8686800" cy="1066800"/>
          </a:xfrm>
          <a:prstGeom prst="rect">
            <a:avLst/>
          </a:prstGeom>
          <a:noFill/>
          <a:ln w="9525">
            <a:noFill/>
            <a:miter lim="800000"/>
            <a:headEnd/>
            <a:tailEnd/>
          </a:ln>
        </p:spPr>
        <p:txBody>
          <a:bodyPr>
            <a:spAutoFit/>
          </a:bodyPr>
          <a:lstStyle/>
          <a:p>
            <a:r>
              <a:rPr lang="en-US" sz="3200">
                <a:solidFill>
                  <a:schemeClr val="bg1"/>
                </a:solidFill>
                <a:latin typeface="Arial" pitchFamily="34" charset="0"/>
              </a:rPr>
              <a:t>Black:White Breast Cancer Mortality Disparity, </a:t>
            </a:r>
          </a:p>
          <a:p>
            <a:r>
              <a:rPr lang="en-US" sz="3200">
                <a:solidFill>
                  <a:schemeClr val="bg1"/>
                </a:solidFill>
                <a:latin typeface="Arial" pitchFamily="34" charset="0"/>
              </a:rPr>
              <a:t>New York City, US &amp; Chicago, 2000-2005</a:t>
            </a:r>
          </a:p>
        </p:txBody>
      </p:sp>
      <p:graphicFrame>
        <p:nvGraphicFramePr>
          <p:cNvPr id="8196" name="Object 2"/>
          <p:cNvGraphicFramePr>
            <a:graphicFrameLocks noChangeAspect="1"/>
          </p:cNvGraphicFramePr>
          <p:nvPr/>
        </p:nvGraphicFramePr>
        <p:xfrm>
          <a:off x="381000" y="1295400"/>
          <a:ext cx="8763000" cy="5010150"/>
        </p:xfrm>
        <a:graphic>
          <a:graphicData uri="http://schemas.openxmlformats.org/presentationml/2006/ole">
            <p:oleObj spid="_x0000_s8196" name="Chart" r:id="rId4" imgW="8763152" imgH="5010112" progId="Excel.Chart.8">
              <p:embed/>
            </p:oleObj>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Beating Breast Cancer DVD</a:t>
            </a:r>
          </a:p>
        </p:txBody>
      </p:sp>
      <p:sp>
        <p:nvSpPr>
          <p:cNvPr id="54275" name="Content Placeholder 2"/>
          <p:cNvSpPr>
            <a:spLocks noGrp="1"/>
          </p:cNvSpPr>
          <p:nvPr>
            <p:ph idx="1"/>
          </p:nvPr>
        </p:nvSpPr>
        <p:spPr>
          <a:xfrm>
            <a:off x="685800" y="1752600"/>
            <a:ext cx="7772400" cy="4419600"/>
          </a:xfrm>
        </p:spPr>
        <p:txBody>
          <a:bodyPr/>
          <a:lstStyle/>
          <a:p>
            <a:pPr>
              <a:spcAft>
                <a:spcPts val="600"/>
              </a:spcAft>
              <a:buClr>
                <a:srgbClr val="C00000"/>
              </a:buClr>
              <a:buFont typeface="Arial" pitchFamily="34" charset="0"/>
              <a:buChar char="•"/>
            </a:pPr>
            <a:r>
              <a:rPr lang="en-US" sz="2800" smtClean="0"/>
              <a:t>Endorsed by the American Cancer Society, Illinois Region.</a:t>
            </a:r>
          </a:p>
          <a:p>
            <a:pPr>
              <a:spcAft>
                <a:spcPts val="600"/>
              </a:spcAft>
              <a:buClr>
                <a:srgbClr val="C00000"/>
              </a:buClr>
              <a:buFont typeface="Arial" pitchFamily="34" charset="0"/>
              <a:buChar char="•"/>
            </a:pPr>
            <a:r>
              <a:rPr lang="en-US" sz="2800" smtClean="0"/>
              <a:t>Endorsed by Chicago Department of Public Health. </a:t>
            </a:r>
          </a:p>
          <a:p>
            <a:pPr>
              <a:spcAft>
                <a:spcPts val="600"/>
              </a:spcAft>
              <a:buClr>
                <a:srgbClr val="C00000"/>
              </a:buClr>
              <a:buFont typeface="Arial" pitchFamily="34" charset="0"/>
              <a:buChar char="•"/>
            </a:pPr>
            <a:r>
              <a:rPr lang="en-US" sz="2800" smtClean="0"/>
              <a:t>National Telly Award, Health and Wellness Category for short film, 2011.</a:t>
            </a:r>
          </a:p>
          <a:p>
            <a:pPr>
              <a:spcAft>
                <a:spcPts val="600"/>
              </a:spcAft>
            </a:pPr>
            <a:r>
              <a:rPr lang="en-US" sz="2800" smtClean="0"/>
              <a:t>YouTube 1,168 views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55299" name="Rectangle 2"/>
          <p:cNvSpPr>
            <a:spLocks noGrp="1" noChangeArrowheads="1"/>
          </p:cNvSpPr>
          <p:nvPr>
            <p:ph type="title"/>
          </p:nvPr>
        </p:nvSpPr>
        <p:spPr/>
        <p:txBody>
          <a:bodyPr/>
          <a:lstStyle/>
          <a:p>
            <a:pPr eaLnBrk="1" hangingPunct="1"/>
            <a:r>
              <a:rPr lang="en-US" smtClean="0"/>
              <a:t>Beating Breast Cancer Program</a:t>
            </a:r>
          </a:p>
        </p:txBody>
      </p:sp>
      <p:sp>
        <p:nvSpPr>
          <p:cNvPr id="55300" name="Rectangle 3"/>
          <p:cNvSpPr>
            <a:spLocks noGrp="1" noChangeArrowheads="1"/>
          </p:cNvSpPr>
          <p:nvPr>
            <p:ph type="body" idx="1"/>
          </p:nvPr>
        </p:nvSpPr>
        <p:spPr>
          <a:xfrm>
            <a:off x="685800" y="1295400"/>
            <a:ext cx="8153400" cy="6629400"/>
          </a:xfrm>
        </p:spPr>
        <p:txBody>
          <a:bodyPr/>
          <a:lstStyle/>
          <a:p>
            <a:pPr>
              <a:spcAft>
                <a:spcPts val="1200"/>
              </a:spcAft>
            </a:pPr>
            <a:r>
              <a:rPr lang="en-US" sz="2400" b="1" smtClean="0">
                <a:solidFill>
                  <a:srgbClr val="C00000"/>
                </a:solidFill>
              </a:rPr>
              <a:t>Events </a:t>
            </a:r>
            <a:r>
              <a:rPr lang="en-US" sz="2400" smtClean="0"/>
              <a:t>within four African American communities with high death rates from breast cancer: Roseland, Pullman, West Pullman, and Riverdale. These events take place in a variety of locations, such as churches, beauty shops, food pantries, school events for parents, and others.</a:t>
            </a:r>
          </a:p>
          <a:p>
            <a:pPr>
              <a:spcAft>
                <a:spcPts val="1200"/>
              </a:spcAft>
            </a:pPr>
            <a:r>
              <a:rPr lang="en-US" sz="2400" b="1" smtClean="0">
                <a:solidFill>
                  <a:srgbClr val="C00000"/>
                </a:solidFill>
              </a:rPr>
              <a:t>Short Film on DVD </a:t>
            </a:r>
            <a:r>
              <a:rPr lang="en-US" sz="2400" smtClean="0"/>
              <a:t>addressing the worries about breast cancer that keep women from getting screened, presented by five African American cancer survivors.</a:t>
            </a:r>
          </a:p>
          <a:p>
            <a:pPr>
              <a:spcAft>
                <a:spcPts val="1200"/>
              </a:spcAft>
            </a:pPr>
            <a:r>
              <a:rPr lang="en-US" sz="2400" b="1" smtClean="0">
                <a:solidFill>
                  <a:srgbClr val="C00000"/>
                </a:solidFill>
              </a:rPr>
              <a:t>Nurse Educators</a:t>
            </a:r>
            <a:r>
              <a:rPr lang="en-US" sz="2400" smtClean="0">
                <a:solidFill>
                  <a:srgbClr val="C00000"/>
                </a:solidFill>
              </a:rPr>
              <a:t> (n=36) </a:t>
            </a:r>
            <a:r>
              <a:rPr lang="en-US" sz="2400" smtClean="0"/>
              <a:t>from the National Black Nurses Association and the Alpha Eta Chapter of the Chi Eta Phi Sorority provide expert information for women at our events. </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ChangeArrowheads="1"/>
          </p:cNvSpPr>
          <p:nvPr/>
        </p:nvSpPr>
        <p:spPr bwMode="auto">
          <a:xfrm>
            <a:off x="228600" y="1143000"/>
            <a:ext cx="2667000" cy="5715000"/>
          </a:xfrm>
          <a:prstGeom prst="rect">
            <a:avLst/>
          </a:prstGeom>
          <a:solidFill>
            <a:schemeClr val="bg1"/>
          </a:solidFill>
          <a:ln w="12700">
            <a:noFill/>
            <a:miter lim="800000"/>
            <a:headEnd/>
            <a:tailEnd/>
          </a:ln>
        </p:spPr>
        <p:txBody>
          <a:bodyPr wrap="none" anchor="ctr"/>
          <a:lstStyle/>
          <a:p>
            <a:endParaRPr lang="en-US"/>
          </a:p>
        </p:txBody>
      </p:sp>
      <p:sp>
        <p:nvSpPr>
          <p:cNvPr id="56323" name="Rectangle 2"/>
          <p:cNvSpPr>
            <a:spLocks noGrp="1" noChangeArrowheads="1"/>
          </p:cNvSpPr>
          <p:nvPr>
            <p:ph type="title"/>
          </p:nvPr>
        </p:nvSpPr>
        <p:spPr/>
        <p:txBody>
          <a:bodyPr/>
          <a:lstStyle/>
          <a:p>
            <a:pPr eaLnBrk="1" hangingPunct="1"/>
            <a:r>
              <a:rPr lang="en-US" smtClean="0"/>
              <a:t>Beating Breast Cancer Program</a:t>
            </a:r>
          </a:p>
        </p:txBody>
      </p:sp>
      <p:sp>
        <p:nvSpPr>
          <p:cNvPr id="56324" name="Rectangle 3"/>
          <p:cNvSpPr>
            <a:spLocks noGrp="1" noChangeArrowheads="1"/>
          </p:cNvSpPr>
          <p:nvPr>
            <p:ph type="body" idx="1"/>
          </p:nvPr>
        </p:nvSpPr>
        <p:spPr>
          <a:xfrm>
            <a:off x="685800" y="1295400"/>
            <a:ext cx="8153400" cy="6629400"/>
          </a:xfrm>
        </p:spPr>
        <p:txBody>
          <a:bodyPr/>
          <a:lstStyle/>
          <a:p>
            <a:pPr>
              <a:spcAft>
                <a:spcPts val="1200"/>
              </a:spcAft>
            </a:pPr>
            <a:r>
              <a:rPr lang="en-US" sz="2400" b="1" smtClean="0">
                <a:solidFill>
                  <a:srgbClr val="C00000"/>
                </a:solidFill>
              </a:rPr>
              <a:t>Navigation</a:t>
            </a:r>
            <a:r>
              <a:rPr lang="en-US" sz="2400" smtClean="0">
                <a:solidFill>
                  <a:srgbClr val="C00000"/>
                </a:solidFill>
              </a:rPr>
              <a:t>:  </a:t>
            </a:r>
            <a:r>
              <a:rPr lang="en-US" sz="2400" smtClean="0"/>
              <a:t>Our staff provide personal guidance (one-on-one) for women who need help in finding a mammogram they can afford.</a:t>
            </a:r>
          </a:p>
          <a:p>
            <a:pPr>
              <a:spcAft>
                <a:spcPts val="1200"/>
              </a:spcAft>
            </a:pPr>
            <a:r>
              <a:rPr lang="en-US" sz="2400" b="1" smtClean="0">
                <a:solidFill>
                  <a:srgbClr val="C00000"/>
                </a:solidFill>
              </a:rPr>
              <a:t>Tote Bags </a:t>
            </a:r>
            <a:r>
              <a:rPr lang="en-US" sz="2400" smtClean="0"/>
              <a:t>distributed to those attending events, containing information on (1) where to go for low-cost and no-cost mammograms; (2) copy of the DVD to watch and share with others; (3) brochures on mammography and breast health.</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endParaRPr lang="en-US" sz="2400" smtClean="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spcAft>
                <a:spcPts val="600"/>
              </a:spcAft>
              <a:buFont typeface="Wingdings" pitchFamily="2" charset="2"/>
              <a:buNone/>
              <a:defRPr/>
            </a:pPr>
            <a:r>
              <a:rPr lang="en-US" sz="2800" b="1" dirty="0" smtClean="0">
                <a:solidFill>
                  <a:schemeClr val="tx2">
                    <a:lumMod val="50000"/>
                  </a:schemeClr>
                </a:solidFill>
                <a:latin typeface="Arial Black" pitchFamily="34" charset="0"/>
              </a:rPr>
              <a:t>Women Participating at Events </a:t>
            </a:r>
          </a:p>
          <a:p>
            <a:pPr>
              <a:spcAft>
                <a:spcPts val="1200"/>
              </a:spcAft>
              <a:buClr>
                <a:schemeClr val="tx2">
                  <a:lumMod val="50000"/>
                </a:schemeClr>
              </a:buClr>
              <a:buFont typeface="Arial" pitchFamily="34" charset="0"/>
              <a:buChar char="•"/>
              <a:defRPr/>
            </a:pPr>
            <a:r>
              <a:rPr lang="en-US" sz="2800" dirty="0" smtClean="0"/>
              <a:t>245 educational events have been held in the four target communities.</a:t>
            </a:r>
          </a:p>
          <a:p>
            <a:pPr>
              <a:spcAft>
                <a:spcPts val="1200"/>
              </a:spcAft>
              <a:buClr>
                <a:schemeClr val="tx2">
                  <a:lumMod val="50000"/>
                </a:schemeClr>
              </a:buClr>
              <a:buFont typeface="Arial" pitchFamily="34" charset="0"/>
              <a:buChar char="•"/>
              <a:defRPr/>
            </a:pPr>
            <a:r>
              <a:rPr lang="en-US" sz="2800" dirty="0" smtClean="0"/>
              <a:t> 4,750 women have attended events and completed questionnaires</a:t>
            </a:r>
          </a:p>
          <a:p>
            <a:pPr>
              <a:spcAft>
                <a:spcPts val="1200"/>
              </a:spcAft>
              <a:buClr>
                <a:schemeClr val="tx2">
                  <a:lumMod val="50000"/>
                </a:schemeClr>
              </a:buClr>
              <a:buFont typeface="Arial" pitchFamily="34" charset="0"/>
              <a:buChar char="•"/>
              <a:defRPr/>
            </a:pPr>
            <a:r>
              <a:rPr lang="en-US" sz="2800" dirty="0" smtClean="0"/>
              <a:t>Almost all women are African American, so we are reaching the intended audience.</a:t>
            </a:r>
          </a:p>
          <a:p>
            <a:pP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spcAft>
                <a:spcPts val="600"/>
              </a:spcAft>
              <a:buFont typeface="Wingdings" pitchFamily="2" charset="2"/>
              <a:buNone/>
              <a:defRPr/>
            </a:pPr>
            <a:r>
              <a:rPr lang="en-US" sz="2800" b="1" dirty="0" smtClean="0">
                <a:solidFill>
                  <a:schemeClr val="tx2">
                    <a:lumMod val="50000"/>
                  </a:schemeClr>
                </a:solidFill>
                <a:latin typeface="Arial Black" pitchFamily="34" charset="0"/>
              </a:rPr>
              <a:t>Responses to Beating Breast Cancer DVD </a:t>
            </a:r>
            <a:endParaRPr lang="en-US" sz="2800" dirty="0" smtClean="0">
              <a:solidFill>
                <a:schemeClr val="tx2">
                  <a:lumMod val="50000"/>
                </a:schemeClr>
              </a:solidFill>
              <a:latin typeface="Arial Black" pitchFamily="34" charset="0"/>
            </a:endParaRPr>
          </a:p>
          <a:p>
            <a:pPr>
              <a:spcAft>
                <a:spcPts val="1200"/>
              </a:spcAft>
              <a:buClr>
                <a:schemeClr val="tx2">
                  <a:lumMod val="50000"/>
                </a:schemeClr>
              </a:buClr>
              <a:buFont typeface="Arial" pitchFamily="34" charset="0"/>
              <a:buChar char="•"/>
              <a:defRPr/>
            </a:pPr>
            <a:r>
              <a:rPr lang="en-US" sz="2800" dirty="0" smtClean="0"/>
              <a:t>99% thought the DVD was worth watching</a:t>
            </a:r>
          </a:p>
          <a:p>
            <a:pPr>
              <a:spcAft>
                <a:spcPts val="1200"/>
              </a:spcAft>
              <a:buClr>
                <a:schemeClr val="tx2">
                  <a:lumMod val="50000"/>
                </a:schemeClr>
              </a:buClr>
              <a:buFont typeface="Arial" pitchFamily="34" charset="0"/>
              <a:buChar char="•"/>
              <a:defRPr/>
            </a:pPr>
            <a:r>
              <a:rPr lang="en-US" sz="2800" dirty="0" smtClean="0"/>
              <a:t>89% stated they learned something new from</a:t>
            </a:r>
            <a:br>
              <a:rPr lang="en-US" sz="2800" dirty="0" smtClean="0"/>
            </a:br>
            <a:r>
              <a:rPr lang="en-US" sz="2800" dirty="0" smtClean="0"/>
              <a:t>the DVD</a:t>
            </a:r>
          </a:p>
          <a:p>
            <a:pPr>
              <a:spcAft>
                <a:spcPts val="1200"/>
              </a:spcAft>
              <a:buClr>
                <a:schemeClr val="tx2">
                  <a:lumMod val="50000"/>
                </a:schemeClr>
              </a:buClr>
              <a:buFont typeface="Arial" pitchFamily="34" charset="0"/>
              <a:buChar char="•"/>
              <a:defRPr/>
            </a:pPr>
            <a:r>
              <a:rPr lang="en-US" sz="2800" dirty="0" smtClean="0"/>
              <a:t>85% reported that the DVD helped them to decide to get a mammogram. </a:t>
            </a:r>
          </a:p>
          <a:p>
            <a:pPr marL="0" indent="0">
              <a:spcAft>
                <a:spcPts val="1200"/>
              </a:spcAft>
              <a:buClr>
                <a:schemeClr val="tx2">
                  <a:lumMod val="50000"/>
                </a:schemeClr>
              </a:buClr>
              <a:buFont typeface="Wingdings" pitchFamily="2" charset="2"/>
              <a:buNone/>
              <a:defRPr/>
            </a:pPr>
            <a:endParaRPr lang="en-US" sz="2800" dirty="0" smtClean="0"/>
          </a:p>
          <a:p>
            <a:pPr>
              <a:defRPr/>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marL="0" indent="0">
              <a:spcAft>
                <a:spcPts val="600"/>
              </a:spcAft>
              <a:buFont typeface="Wingdings" pitchFamily="2" charset="2"/>
              <a:buNone/>
              <a:defRPr/>
            </a:pPr>
            <a:r>
              <a:rPr lang="en-US" sz="2800" b="1" dirty="0" smtClean="0">
                <a:solidFill>
                  <a:schemeClr val="tx2">
                    <a:lumMod val="50000"/>
                  </a:schemeClr>
                </a:solidFill>
                <a:latin typeface="Arial Black" pitchFamily="34" charset="0"/>
              </a:rPr>
              <a:t>Navigation for Finding an Affordable Mammogram</a:t>
            </a:r>
          </a:p>
          <a:p>
            <a:pPr>
              <a:spcAft>
                <a:spcPts val="1200"/>
              </a:spcAft>
              <a:buClr>
                <a:schemeClr val="tx2">
                  <a:lumMod val="50000"/>
                </a:schemeClr>
              </a:buClr>
              <a:buFont typeface="Arial" pitchFamily="34" charset="0"/>
              <a:buChar char="•"/>
              <a:defRPr/>
            </a:pPr>
            <a:r>
              <a:rPr lang="en-US" sz="2800" dirty="0" smtClean="0"/>
              <a:t>Of women attending the events, 760 have requested assistance in finding an affordable mammogram (16%)</a:t>
            </a:r>
          </a:p>
          <a:p>
            <a:pPr>
              <a:buClr>
                <a:schemeClr val="tx2">
                  <a:lumMod val="50000"/>
                </a:schemeClr>
              </a:buClr>
              <a:buFont typeface="Arial" pitchFamily="34" charset="0"/>
              <a:buChar char="•"/>
              <a:defRPr/>
            </a:pPr>
            <a:r>
              <a:rPr lang="en-US" sz="2800" dirty="0" smtClean="0"/>
              <a:t>After the navigation process is completed, we continue to follow-up on an annual basis to encourage subsequent screening. </a:t>
            </a:r>
          </a:p>
          <a:p>
            <a:pPr marL="0" indent="0">
              <a:spcAft>
                <a:spcPts val="1200"/>
              </a:spcAft>
              <a:buClr>
                <a:schemeClr val="tx2">
                  <a:lumMod val="50000"/>
                </a:schemeClr>
              </a:buClr>
              <a:buFont typeface="Wingdings" pitchFamily="2" charset="2"/>
              <a:buNone/>
              <a:defRPr/>
            </a:pPr>
            <a:r>
              <a:rPr lang="en-US" sz="2800" dirty="0" smtClean="0"/>
              <a:t>.</a:t>
            </a:r>
          </a:p>
          <a:p>
            <a:pPr>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i="1" smtClean="0"/>
              <a:t>With gratitude to our funders:</a:t>
            </a:r>
          </a:p>
        </p:txBody>
      </p:sp>
      <p:sp>
        <p:nvSpPr>
          <p:cNvPr id="3" name="Content Placeholder 2"/>
          <p:cNvSpPr>
            <a:spLocks noGrp="1"/>
          </p:cNvSpPr>
          <p:nvPr>
            <p:ph idx="1"/>
          </p:nvPr>
        </p:nvSpPr>
        <p:spPr>
          <a:xfrm>
            <a:off x="685800" y="1295400"/>
            <a:ext cx="7772400" cy="4419600"/>
          </a:xfrm>
        </p:spPr>
        <p:txBody>
          <a:bodyPr/>
          <a:lstStyle/>
          <a:p>
            <a:pPr>
              <a:buClr>
                <a:schemeClr val="accent1">
                  <a:lumMod val="50000"/>
                </a:schemeClr>
              </a:buClr>
              <a:buFont typeface="Arial" pitchFamily="34" charset="0"/>
              <a:buChar char="•"/>
              <a:defRPr/>
            </a:pPr>
            <a:r>
              <a:rPr lang="en-US" sz="2400" dirty="0" err="1" smtClean="0"/>
              <a:t>Roybal</a:t>
            </a:r>
            <a:r>
              <a:rPr lang="en-US" sz="2400" dirty="0" smtClean="0"/>
              <a:t> Center for Health Promotion and Translation, University of Illinois at Chicago (NIH National Institute on Aging P30 AG022849) </a:t>
            </a:r>
          </a:p>
          <a:p>
            <a:pPr>
              <a:buClr>
                <a:schemeClr val="accent1">
                  <a:lumMod val="50000"/>
                </a:schemeClr>
              </a:buClr>
              <a:buFont typeface="Arial" pitchFamily="34" charset="0"/>
              <a:buChar char="•"/>
              <a:defRPr/>
            </a:pPr>
            <a:endParaRPr lang="en-US" sz="1200" dirty="0" smtClean="0"/>
          </a:p>
          <a:p>
            <a:pPr>
              <a:buClr>
                <a:schemeClr val="accent1">
                  <a:lumMod val="50000"/>
                </a:schemeClr>
              </a:buClr>
              <a:buFont typeface="Arial" pitchFamily="34" charset="0"/>
              <a:buChar char="•"/>
              <a:defRPr/>
            </a:pPr>
            <a:r>
              <a:rPr lang="en-US" sz="2400" dirty="0" smtClean="0"/>
              <a:t>Center for Population Health and Health Disparities, University of Illinois at Chicago (NIH National Cancer Institute P50 CA106743)  </a:t>
            </a:r>
          </a:p>
          <a:p>
            <a:pPr>
              <a:buClr>
                <a:schemeClr val="accent1">
                  <a:lumMod val="50000"/>
                </a:schemeClr>
              </a:buClr>
              <a:buFont typeface="Arial" pitchFamily="34" charset="0"/>
              <a:buChar char="•"/>
              <a:defRPr/>
            </a:pPr>
            <a:endParaRPr lang="en-US" sz="1200" dirty="0" smtClean="0"/>
          </a:p>
          <a:p>
            <a:pPr>
              <a:buClr>
                <a:schemeClr val="accent1">
                  <a:lumMod val="50000"/>
                </a:schemeClr>
              </a:buClr>
              <a:buFont typeface="Arial" pitchFamily="34" charset="0"/>
              <a:buChar char="•"/>
              <a:defRPr/>
            </a:pPr>
            <a:r>
              <a:rPr lang="en-US" sz="2400" dirty="0" smtClean="0"/>
              <a:t>Center of Excellence in Eliminating Health Disparities, University of Illinois at Chicago (NIH Institute on Minority Health and Health Disparities P60 MD003424)</a:t>
            </a:r>
          </a:p>
          <a:p>
            <a:pPr marL="0" indent="0">
              <a:spcAft>
                <a:spcPts val="1200"/>
              </a:spcAft>
              <a:buClr>
                <a:schemeClr val="tx2">
                  <a:lumMod val="50000"/>
                </a:schemeClr>
              </a:buClr>
              <a:buFont typeface="Wingdings" pitchFamily="2" charset="2"/>
              <a:buNone/>
              <a:defRPr/>
            </a:pPr>
            <a:r>
              <a:rPr lang="en-US" sz="2800" dirty="0" smtClean="0"/>
              <a:t>.</a:t>
            </a:r>
          </a:p>
          <a:p>
            <a:pPr>
              <a:defRPr/>
            </a:pP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42" name="Object 2"/>
          <p:cNvGraphicFramePr>
            <a:graphicFrameLocks noChangeAspect="1"/>
          </p:cNvGraphicFramePr>
          <p:nvPr/>
        </p:nvGraphicFramePr>
        <p:xfrm>
          <a:off x="1676400" y="533400"/>
          <a:ext cx="5853113" cy="5853113"/>
        </p:xfrm>
        <a:graphic>
          <a:graphicData uri="http://schemas.openxmlformats.org/presentationml/2006/ole">
            <p:oleObj spid="_x0000_s61442" name="Photo Editor Photo" r:id="rId3" imgW="3933333" imgH="3933333" progId="MSPhotoEd.3">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Early Detection is the KEY</a:t>
            </a:r>
          </a:p>
        </p:txBody>
      </p:sp>
      <p:sp>
        <p:nvSpPr>
          <p:cNvPr id="9219" name="Rectangle 3"/>
          <p:cNvSpPr>
            <a:spLocks noGrp="1" noChangeArrowheads="1"/>
          </p:cNvSpPr>
          <p:nvPr>
            <p:ph type="body" idx="1"/>
          </p:nvPr>
        </p:nvSpPr>
        <p:spPr/>
        <p:txBody>
          <a:bodyPr/>
          <a:lstStyle/>
          <a:p>
            <a:pPr eaLnBrk="1" hangingPunct="1">
              <a:lnSpc>
                <a:spcPct val="90000"/>
              </a:lnSpc>
            </a:pPr>
            <a:r>
              <a:rPr lang="en-US" sz="2800" smtClean="0"/>
              <a:t>When breast cancer is detected and treated early</a:t>
            </a:r>
          </a:p>
          <a:p>
            <a:pPr lvl="1" eaLnBrk="1" hangingPunct="1">
              <a:lnSpc>
                <a:spcPct val="90000"/>
              </a:lnSpc>
            </a:pPr>
            <a:r>
              <a:rPr lang="en-US" smtClean="0"/>
              <a:t>almost all women (98%) will be alive five years later.  </a:t>
            </a:r>
          </a:p>
          <a:p>
            <a:pPr eaLnBrk="1" hangingPunct="1">
              <a:lnSpc>
                <a:spcPct val="90000"/>
              </a:lnSpc>
            </a:pPr>
            <a:endParaRPr lang="en-US" sz="2800" smtClean="0"/>
          </a:p>
          <a:p>
            <a:pPr eaLnBrk="1" hangingPunct="1">
              <a:lnSpc>
                <a:spcPct val="90000"/>
              </a:lnSpc>
            </a:pPr>
            <a:r>
              <a:rPr lang="en-US" sz="2800" smtClean="0"/>
              <a:t>When breast cancer is detected late  </a:t>
            </a:r>
          </a:p>
          <a:p>
            <a:pPr lvl="1" eaLnBrk="1" hangingPunct="1">
              <a:lnSpc>
                <a:spcPct val="90000"/>
              </a:lnSpc>
            </a:pPr>
            <a:r>
              <a:rPr lang="en-US" smtClean="0"/>
              <a:t>only 26% of women will be alive five years later.</a:t>
            </a:r>
          </a:p>
          <a:p>
            <a:pPr lvl="1" eaLnBrk="1" hangingPunct="1">
              <a:lnSpc>
                <a:spcPct val="90000"/>
              </a:lnSpc>
            </a:pPr>
            <a:endParaRPr lang="en-US" sz="3200" smtClean="0"/>
          </a:p>
          <a:p>
            <a:pPr algn="r" eaLnBrk="1" hangingPunct="1">
              <a:lnSpc>
                <a:spcPct val="90000"/>
              </a:lnSpc>
              <a:buFont typeface="Wingdings" pitchFamily="2" charset="2"/>
              <a:buNone/>
            </a:pPr>
            <a:r>
              <a:rPr lang="en-US" sz="2400" smtClean="0"/>
              <a:t>Data from American Cancer Society</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sp>
        <p:nvSpPr>
          <p:cNvPr id="3" name="Content Placeholder 2"/>
          <p:cNvSpPr>
            <a:spLocks noGrp="1"/>
          </p:cNvSpPr>
          <p:nvPr>
            <p:ph idx="1"/>
          </p:nvPr>
        </p:nvSpPr>
        <p:spPr/>
        <p:txBody>
          <a:bodyPr/>
          <a:lstStyle/>
          <a:p>
            <a:pPr>
              <a:defRPr/>
            </a:pPr>
            <a:endParaRPr lang="en-US" dirty="0" smtClean="0"/>
          </a:p>
          <a:p>
            <a:pPr>
              <a:defRPr/>
            </a:pPr>
            <a:endParaRPr lang="en-US" dirty="0"/>
          </a:p>
          <a:p>
            <a:pPr marL="0" indent="0">
              <a:buFont typeface="Wingdings" pitchFamily="2" charset="2"/>
              <a:buNone/>
              <a:defRPr/>
            </a:pPr>
            <a:r>
              <a:rPr lang="en-US" dirty="0" smtClean="0"/>
              <a:t>Study 1.  </a:t>
            </a:r>
          </a:p>
          <a:p>
            <a:pPr marL="0" indent="0">
              <a:buFont typeface="Wingdings" pitchFamily="2" charset="2"/>
              <a:buNone/>
              <a:defRPr/>
            </a:pPr>
            <a:r>
              <a:rPr lang="en-US" dirty="0" smtClean="0"/>
              <a:t>Cancer Screening in African Americans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0"/>
            <a:ext cx="8001000" cy="1143000"/>
          </a:xfrm>
        </p:spPr>
        <p:txBody>
          <a:bodyPr/>
          <a:lstStyle/>
          <a:p>
            <a:pPr eaLnBrk="1" hangingPunct="1"/>
            <a:r>
              <a:rPr lang="en-US" smtClean="0"/>
              <a:t>Cancer Screening in African Americans</a:t>
            </a:r>
          </a:p>
        </p:txBody>
      </p:sp>
      <p:sp>
        <p:nvSpPr>
          <p:cNvPr id="11267" name="Rectangle 3"/>
          <p:cNvSpPr>
            <a:spLocks noGrp="1" noChangeArrowheads="1"/>
          </p:cNvSpPr>
          <p:nvPr>
            <p:ph type="body" idx="1"/>
          </p:nvPr>
        </p:nvSpPr>
        <p:spPr/>
        <p:txBody>
          <a:bodyPr/>
          <a:lstStyle/>
          <a:p>
            <a:pPr eaLnBrk="1" hangingPunct="1">
              <a:lnSpc>
                <a:spcPct val="80000"/>
              </a:lnSpc>
            </a:pPr>
            <a:r>
              <a:rPr lang="en-US" sz="2800" smtClean="0"/>
              <a:t>To decrease excess cancer mortality in African Americans, we need to identify the barriers to early detection.  </a:t>
            </a:r>
            <a:br>
              <a:rPr lang="en-US" sz="2800" smtClean="0"/>
            </a:br>
            <a:endParaRPr lang="en-US" sz="2800" smtClean="0"/>
          </a:p>
          <a:p>
            <a:pPr eaLnBrk="1" hangingPunct="1">
              <a:lnSpc>
                <a:spcPct val="80000"/>
              </a:lnSpc>
            </a:pPr>
            <a:r>
              <a:rPr lang="en-US" sz="2800" smtClean="0"/>
              <a:t>For cancer survivors who are at increased risk for recurrence and new cancers, continued surveillance is critically important. </a:t>
            </a:r>
            <a:br>
              <a:rPr lang="en-US" sz="2800" smtClean="0"/>
            </a:br>
            <a:r>
              <a:rPr lang="en-US" sz="2800" smtClean="0"/>
              <a:t> </a:t>
            </a:r>
          </a:p>
          <a:p>
            <a:pPr eaLnBrk="1" hangingPunct="1">
              <a:lnSpc>
                <a:spcPct val="80000"/>
              </a:lnSpc>
            </a:pPr>
            <a:r>
              <a:rPr lang="en-US" sz="2800" b="1" u="sng" smtClean="0">
                <a:solidFill>
                  <a:srgbClr val="FF3300"/>
                </a:solidFill>
              </a:rPr>
              <a:t>Purpose</a:t>
            </a:r>
            <a:r>
              <a:rPr lang="en-US" sz="2800" b="1" smtClean="0">
                <a:solidFill>
                  <a:srgbClr val="FF3300"/>
                </a:solidFill>
              </a:rPr>
              <a:t>:</a:t>
            </a:r>
            <a:r>
              <a:rPr lang="en-US" sz="2800" smtClean="0"/>
              <a:t>  to identify factors that hinder regular cancer screening in African Americans, both in cancer survivors and the general population (non-cancer controls). </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National Cancer Institute  (NIH R01 CA89418).</a:t>
            </a:r>
          </a:p>
        </p:txBody>
      </p:sp>
      <p:sp>
        <p:nvSpPr>
          <p:cNvPr id="12291" name="Rectangle 5"/>
          <p:cNvSpPr>
            <a:spLocks noGrp="1" noChangeArrowheads="1"/>
          </p:cNvSpPr>
          <p:nvPr>
            <p:ph type="body" sz="half" idx="1"/>
          </p:nvPr>
        </p:nvSpPr>
        <p:spPr>
          <a:xfrm>
            <a:off x="685800" y="1600200"/>
            <a:ext cx="4038600" cy="4419600"/>
          </a:xfrm>
        </p:spPr>
        <p:txBody>
          <a:bodyPr/>
          <a:lstStyle/>
          <a:p>
            <a:pPr eaLnBrk="1" hangingPunct="1">
              <a:lnSpc>
                <a:spcPct val="80000"/>
              </a:lnSpc>
            </a:pPr>
            <a:endParaRPr lang="en-US" sz="1600" smtClean="0"/>
          </a:p>
          <a:p>
            <a:pPr eaLnBrk="1" hangingPunct="1">
              <a:lnSpc>
                <a:spcPct val="80000"/>
              </a:lnSpc>
            </a:pPr>
            <a:r>
              <a:rPr lang="en-US" sz="1800" b="1" smtClean="0"/>
              <a:t>Carol Estwing Ferrans, PhD, RN, FAAN, University of Illinois at Chicago</a:t>
            </a:r>
            <a:br>
              <a:rPr lang="en-US" sz="1800" b="1" smtClean="0"/>
            </a:br>
            <a:endParaRPr lang="en-US" sz="1800" b="1" smtClean="0"/>
          </a:p>
          <a:p>
            <a:pPr eaLnBrk="1" hangingPunct="1">
              <a:lnSpc>
                <a:spcPct val="80000"/>
              </a:lnSpc>
            </a:pPr>
            <a:r>
              <a:rPr lang="en-US" sz="1800" b="1" smtClean="0"/>
              <a:t>Catherine Ryan, PhD, RN, University of Illinois at Chicago</a:t>
            </a:r>
            <a:br>
              <a:rPr lang="en-US" sz="1800" b="1" smtClean="0"/>
            </a:br>
            <a:endParaRPr lang="en-US" sz="1800" b="1" smtClean="0"/>
          </a:p>
          <a:p>
            <a:pPr eaLnBrk="1" hangingPunct="1">
              <a:lnSpc>
                <a:spcPct val="80000"/>
              </a:lnSpc>
            </a:pPr>
            <a:r>
              <a:rPr lang="en-US" sz="1800" b="1" smtClean="0"/>
              <a:t>Laura E. Archer, MS, Duke University Medical Center</a:t>
            </a:r>
          </a:p>
          <a:p>
            <a:pPr eaLnBrk="1" hangingPunct="1">
              <a:lnSpc>
                <a:spcPct val="80000"/>
              </a:lnSpc>
            </a:pPr>
            <a:endParaRPr lang="en-US" sz="1800" b="1" smtClean="0"/>
          </a:p>
          <a:p>
            <a:pPr eaLnBrk="1" hangingPunct="1">
              <a:lnSpc>
                <a:spcPct val="80000"/>
              </a:lnSpc>
            </a:pPr>
            <a:r>
              <a:rPr lang="en-US" sz="1800" b="1" smtClean="0"/>
              <a:t>Sally Freels, PhD, University of Illinois at Chicago</a:t>
            </a:r>
          </a:p>
          <a:p>
            <a:pPr eaLnBrk="1" hangingPunct="1">
              <a:lnSpc>
                <a:spcPct val="80000"/>
              </a:lnSpc>
            </a:pPr>
            <a:endParaRPr lang="en-US" sz="1800" b="1" smtClean="0"/>
          </a:p>
          <a:p>
            <a:pPr eaLnBrk="1" hangingPunct="1">
              <a:lnSpc>
                <a:spcPct val="80000"/>
              </a:lnSpc>
            </a:pPr>
            <a:r>
              <a:rPr lang="en-US" sz="1800" b="1" smtClean="0"/>
              <a:t>Lan Lan, PhD, Duke University Medical Center </a:t>
            </a:r>
            <a:br>
              <a:rPr lang="en-US" sz="1800" b="1" smtClean="0"/>
            </a:br>
            <a:endParaRPr lang="en-US" sz="1800" b="1" smtClean="0"/>
          </a:p>
          <a:p>
            <a:pPr eaLnBrk="1" hangingPunct="1">
              <a:lnSpc>
                <a:spcPct val="80000"/>
              </a:lnSpc>
            </a:pPr>
            <a:endParaRPr lang="en-US" sz="1800" b="1" smtClean="0"/>
          </a:p>
        </p:txBody>
      </p:sp>
      <p:sp>
        <p:nvSpPr>
          <p:cNvPr id="12292" name="Rectangle 6"/>
          <p:cNvSpPr>
            <a:spLocks noGrp="1" noChangeArrowheads="1"/>
          </p:cNvSpPr>
          <p:nvPr>
            <p:ph type="body" sz="half" idx="2"/>
          </p:nvPr>
        </p:nvSpPr>
        <p:spPr>
          <a:xfrm>
            <a:off x="4648200" y="1600200"/>
            <a:ext cx="4191000" cy="4419600"/>
          </a:xfrm>
        </p:spPr>
        <p:txBody>
          <a:bodyPr/>
          <a:lstStyle/>
          <a:p>
            <a:pPr eaLnBrk="1" hangingPunct="1">
              <a:lnSpc>
                <a:spcPct val="80000"/>
              </a:lnSpc>
            </a:pPr>
            <a:endParaRPr lang="en-US" sz="1600" smtClean="0"/>
          </a:p>
          <a:p>
            <a:pPr eaLnBrk="1" hangingPunct="1">
              <a:lnSpc>
                <a:spcPct val="80000"/>
              </a:lnSpc>
            </a:pPr>
            <a:r>
              <a:rPr lang="en-US" sz="1800" b="1" smtClean="0"/>
              <a:t>Electra Paskett, PhD, Ohio State University</a:t>
            </a:r>
            <a:br>
              <a:rPr lang="en-US" sz="1800" b="1" smtClean="0"/>
            </a:br>
            <a:endParaRPr lang="en-US" sz="1800" b="1" smtClean="0"/>
          </a:p>
          <a:p>
            <a:pPr eaLnBrk="1" hangingPunct="1">
              <a:lnSpc>
                <a:spcPct val="80000"/>
              </a:lnSpc>
            </a:pPr>
            <a:r>
              <a:rPr lang="en-US" sz="1800" b="1" smtClean="0"/>
              <a:t>Robert Molokie, MD, Unversity of Illinois at Chicago </a:t>
            </a:r>
            <a:br>
              <a:rPr lang="en-US" sz="1800" b="1" smtClean="0"/>
            </a:br>
            <a:endParaRPr lang="en-US" sz="1800" b="1" smtClean="0"/>
          </a:p>
          <a:p>
            <a:pPr eaLnBrk="1" hangingPunct="1">
              <a:lnSpc>
                <a:spcPct val="80000"/>
              </a:lnSpc>
            </a:pPr>
            <a:r>
              <a:rPr lang="en-US" sz="1800" b="1" smtClean="0"/>
              <a:t>David Hurd, MD, Wake Forest University Baptist Medical Center</a:t>
            </a:r>
            <a:br>
              <a:rPr lang="en-US" sz="1800" b="1" smtClean="0"/>
            </a:br>
            <a:endParaRPr lang="en-US" sz="1800" b="1" smtClean="0"/>
          </a:p>
          <a:p>
            <a:pPr eaLnBrk="1" hangingPunct="1">
              <a:lnSpc>
                <a:spcPct val="80000"/>
              </a:lnSpc>
            </a:pPr>
            <a:r>
              <a:rPr lang="en-US" sz="1800" b="1" smtClean="0"/>
              <a:t>Alice Kornblith, PhD, Dana Farber Cancer Institute </a:t>
            </a:r>
            <a:br>
              <a:rPr lang="en-US" sz="1800" b="1" smtClean="0"/>
            </a:br>
            <a:endParaRPr lang="en-US" sz="1800" b="1" smtClean="0"/>
          </a:p>
        </p:txBody>
      </p:sp>
    </p:spTree>
  </p:cSld>
  <p:clrMapOvr>
    <a:masterClrMapping/>
  </p:clrMapOvr>
  <p:transition spd="slow"/>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31637</TotalTime>
  <Words>3876</Words>
  <Application>Microsoft Office PowerPoint</Application>
  <PresentationFormat>On-screen Show (4:3)</PresentationFormat>
  <Paragraphs>530</Paragraphs>
  <Slides>57</Slides>
  <Notes>35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57</vt:i4>
      </vt:variant>
    </vt:vector>
  </HeadingPairs>
  <TitlesOfParts>
    <vt:vector size="66" baseType="lpstr">
      <vt:lpstr>Times New Roman</vt:lpstr>
      <vt:lpstr>Arial</vt:lpstr>
      <vt:lpstr>Wingdings</vt:lpstr>
      <vt:lpstr>Verdana</vt:lpstr>
      <vt:lpstr>Arial Black</vt:lpstr>
      <vt:lpstr>Default Design</vt:lpstr>
      <vt:lpstr>Microsoft Office Excel Chart</vt:lpstr>
      <vt:lpstr>Microsoft Graph Chart</vt:lpstr>
      <vt:lpstr>Microsoft Photo Editor 3.0 Photo</vt:lpstr>
      <vt:lpstr>Beliefs About Breast Cancer: Are They Deadly?</vt:lpstr>
      <vt:lpstr>Slide 2</vt:lpstr>
      <vt:lpstr>Mortality -- Black and White Breast Cancer in Chicago, 1980-2005</vt:lpstr>
      <vt:lpstr>Breast Cancer Mortality Rates, by Race, Chicago, 1996 - 2005</vt:lpstr>
      <vt:lpstr>Slide 5</vt:lpstr>
      <vt:lpstr>Early Detection is the KEY</vt:lpstr>
      <vt:lpstr>Slide 7</vt:lpstr>
      <vt:lpstr>Cancer Screening in African Americans</vt:lpstr>
      <vt:lpstr>National Cancer Institute  (NIH R01 CA89418).</vt:lpstr>
      <vt:lpstr>Conceptual Model</vt:lpstr>
      <vt:lpstr>Case-Control Design</vt:lpstr>
      <vt:lpstr>16 Participating CALGB Institutions</vt:lpstr>
      <vt:lpstr>Locations of Participating Institutions</vt:lpstr>
      <vt:lpstr>Screening Compliance</vt:lpstr>
      <vt:lpstr>Non-Compliance with Screening Guidelines</vt:lpstr>
      <vt:lpstr>Explaining the Variance in Screening</vt:lpstr>
      <vt:lpstr>Gender and Screening Compliance</vt:lpstr>
      <vt:lpstr>Trust/Distrust in Health Care Provider and Screening Compliance</vt:lpstr>
      <vt:lpstr>Education and Screening Compliance</vt:lpstr>
      <vt:lpstr>Insurance Status and Screening Compliance</vt:lpstr>
      <vt:lpstr>Region and Screening Compliance</vt:lpstr>
      <vt:lpstr>Major Findings - Screening</vt:lpstr>
      <vt:lpstr>Chicago:  Low Screening Rates </vt:lpstr>
      <vt:lpstr>Slide 24</vt:lpstr>
      <vt:lpstr>Original Investigative Team</vt:lpstr>
      <vt:lpstr>Primary Reasons for Low Screening Rates </vt:lpstr>
      <vt:lpstr>Cultural Beliefs</vt:lpstr>
      <vt:lpstr>Identification of 17 Beliefs</vt:lpstr>
      <vt:lpstr>Participants</vt:lpstr>
      <vt:lpstr>Slide 30</vt:lpstr>
      <vt:lpstr>Can beliefs be deadly?</vt:lpstr>
      <vt:lpstr>Characteristics of Breast Lumps </vt:lpstr>
      <vt:lpstr>Characteristics of Breast Lumps </vt:lpstr>
      <vt:lpstr>Characteristics of Breast Lumps </vt:lpstr>
      <vt:lpstr>Self-Help Techniques</vt:lpstr>
      <vt:lpstr>Self-Help Techniques</vt:lpstr>
      <vt:lpstr>Self-Help Techniques</vt:lpstr>
      <vt:lpstr>Faith-Based Beliefs</vt:lpstr>
      <vt:lpstr>Faith-Based Beliefs</vt:lpstr>
      <vt:lpstr>Faith-Based Beliefs</vt:lpstr>
      <vt:lpstr>Futility of Treatment</vt:lpstr>
      <vt:lpstr>Futility of Treatment</vt:lpstr>
      <vt:lpstr>Futility of Treatment</vt:lpstr>
      <vt:lpstr>Futility of Treatment</vt:lpstr>
      <vt:lpstr>Slide 45</vt:lpstr>
      <vt:lpstr>Slide 46</vt:lpstr>
      <vt:lpstr>Slide 47</vt:lpstr>
      <vt:lpstr>Beating Breast Cancer DVD</vt:lpstr>
      <vt:lpstr>DVD:  Beating Breast Cancer</vt:lpstr>
      <vt:lpstr>Beating Breast Cancer DVD</vt:lpstr>
      <vt:lpstr>Beating Breast Cancer Program</vt:lpstr>
      <vt:lpstr>Beating Breast Cancer Program</vt:lpstr>
      <vt:lpstr>Slide 53</vt:lpstr>
      <vt:lpstr>Slide 54</vt:lpstr>
      <vt:lpstr>Slide 55</vt:lpstr>
      <vt:lpstr>With gratitude to our funders:</vt:lpstr>
      <vt:lpstr>Slide 57</vt:lpstr>
    </vt:vector>
  </TitlesOfParts>
  <Company>College of Nursing,UIC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Mershon</dc:creator>
  <cp:lastModifiedBy> </cp:lastModifiedBy>
  <cp:revision>633</cp:revision>
  <dcterms:created xsi:type="dcterms:W3CDTF">2002-07-26T16:05:04Z</dcterms:created>
  <dcterms:modified xsi:type="dcterms:W3CDTF">2012-12-18T15:42:13Z</dcterms:modified>
</cp:coreProperties>
</file>