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304" r:id="rId2"/>
    <p:sldId id="308" r:id="rId3"/>
    <p:sldId id="309" r:id="rId4"/>
    <p:sldId id="313" r:id="rId5"/>
    <p:sldId id="307" r:id="rId6"/>
    <p:sldId id="298" r:id="rId7"/>
    <p:sldId id="264" r:id="rId8"/>
    <p:sldId id="283" r:id="rId9"/>
    <p:sldId id="261" r:id="rId10"/>
    <p:sldId id="266" r:id="rId11"/>
    <p:sldId id="310" r:id="rId12"/>
    <p:sldId id="267" r:id="rId13"/>
    <p:sldId id="312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44" autoAdjust="0"/>
  </p:normalViewPr>
  <p:slideViewPr>
    <p:cSldViewPr>
      <p:cViewPr>
        <p:scale>
          <a:sx n="94" d="100"/>
          <a:sy n="94" d="100"/>
        </p:scale>
        <p:origin x="-3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E30C17E5-8206-4BCE-835D-43AD69CBE83B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B822D727-0409-4324-9179-15449A436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BEF859-81C5-4257-A9A1-2E80AA0A1BD2}" type="datetimeFigureOut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5C8936-C2F3-4E62-83F4-0E0785EB6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61B3C3-23FB-43F6-B09C-605C16FFC5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F8388B6-5B7F-4247-863A-83CD0221C6B7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Renee presents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9800" fontAlgn="base">
              <a:spcBef>
                <a:spcPct val="0"/>
              </a:spcBef>
              <a:spcAft>
                <a:spcPct val="0"/>
              </a:spcAft>
            </a:pPr>
            <a:fld id="{A332CE62-7110-4057-89C8-B472134F9F1F}" type="slidenum">
              <a:rPr lang="en-US" smtClean="0">
                <a:latin typeface="Arial" pitchFamily="34" charset="0"/>
              </a:rPr>
              <a:pPr defTabSz="93980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863" fontAlgn="base">
              <a:spcBef>
                <a:spcPct val="0"/>
              </a:spcBef>
              <a:spcAft>
                <a:spcPct val="0"/>
              </a:spcAft>
            </a:pPr>
            <a:fld id="{903A14D3-E700-4C29-9496-3F84F7DBB619}" type="slidenum">
              <a:rPr lang="en-US" smtClean="0">
                <a:latin typeface="Times New Roman" pitchFamily="18" charset="0"/>
              </a:rPr>
              <a:pPr defTabSz="93186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98EA21-2229-4CB9-83D5-C5B3F41CAE09}" type="slidenum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pitchFamily="34" charset="0"/>
              </a:rPr>
              <a:t>Renee presents this + next slide:  Establish that there are different levels of “upstream”—you can move to the Social Determinants level, but the root causes are the explicit forms of oppression that our workshops address.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2BA6B6-A5FF-4F83-A8B3-1DC8E22E8A5A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5325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820863" y="8705850"/>
            <a:ext cx="44799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66" tIns="46029" rIns="92066" bIns="46029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40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9638" y="4391025"/>
            <a:ext cx="5140325" cy="4186238"/>
          </a:xfrm>
          <a:noFill/>
        </p:spPr>
        <p:txBody>
          <a:bodyPr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CHWs are lay health workers recruited from the neighborhood in which they will serve; trained to build relationships with and provide I &amp; R to target pop; assist them in navigating the social, emotional, economic, and educational resources that mitigate barriers to attending to their health needs.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Pathways outcome-based framework for guiding and monitoring CHW activities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HUB centralized coordination of activities; database of community performance linking social and health metrics for enhancing sustainability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60DAA8-4AB4-45F7-81F8-ABCF1193A2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0E967A-8028-4814-AF32-550E9D3695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CHWs will receive training on these Pathways, as well as the IT system, chronic disease overviews, relationship building, behavior change, behavioral health/substance abuse,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/>
            <a:r>
              <a:rPr lang="en-US" smtClean="0"/>
              <a:t>Long Term Outcomes: the Triple Aim</a:t>
            </a:r>
          </a:p>
          <a:p>
            <a:pPr eaLnBrk="1" hangingPunct="1"/>
            <a:endParaRPr lang="en-US" sz="10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smtClean="0"/>
              <a:t> Reduce total cost of care</a:t>
            </a:r>
          </a:p>
          <a:p>
            <a:pPr lvl="2" eaLnBrk="1" hangingPunct="1"/>
            <a:r>
              <a:rPr lang="en-US" sz="3200" smtClean="0"/>
              <a:t>Healthcare utilization</a:t>
            </a:r>
          </a:p>
          <a:p>
            <a:pPr lvl="2" eaLnBrk="1" hangingPunct="1"/>
            <a:endParaRPr lang="en-US" sz="10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smtClean="0"/>
              <a:t> Improve healthcare quality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sz="1000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smtClean="0"/>
              <a:t> Improve health status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 algn="r"/>
            <a:fld id="{4BA63673-4B55-4131-AAA0-392149AAFAC7}" type="slidenum">
              <a:rPr lang="en-US" sz="1200">
                <a:latin typeface="Arial" pitchFamily="34" charset="0"/>
                <a:ea typeface="ＭＳ Ｐゴシック" pitchFamily="34" charset="-128"/>
              </a:rPr>
              <a:pPr algn="r"/>
              <a:t>8</a:t>
            </a:fld>
            <a:endParaRPr lang="en-US" sz="120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Identify those at greatest risk of poor health outcomes and therefore costly healthcare service utiliszation (ER hospital)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Assess health/social concerns, assist in navigation of services, and confirm connection to proper resources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Monitor and record results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Shifts the focus to outcomes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Recognizes the importance of social concerns in relation to health status locally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E17438-351A-4A8E-9F5E-BCAB92F4A737}" type="slidenum">
              <a:rPr 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Data-driven tartgeting those at-risk using utilization data, claims data, or clinicians monitoring their registry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DF400-6767-4605-8CFE-C2BEBA173C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B910-05D3-473F-86FE-DAB2BC65E4F2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E4CDE-875A-43FA-B4C4-78D18D469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5196-A0CC-45F6-A359-AEC82374FA22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36FA-E951-4AB3-B6EE-205DAB62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8F35-A98F-47C3-819A-000B977E0A69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BD2F-A379-4B53-977F-F695643A6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266D1-D14B-4BD5-A3DD-31B2BBAFEB80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C199-E07E-4360-AFBD-558F60957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A11B-C52B-47EB-8265-654D9B2CB845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AFD1-A90A-48E4-9003-C59DE15DF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9AD54-F578-4156-87C9-6495CD46B081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AB18-1C29-4307-A7ED-A71206520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9441-AA36-4E47-BA34-7501A8347F98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6BEC-707C-4AB2-94C8-7354BDC59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10F6-550E-477E-8389-C0EBED6EEACD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3C6F-DA0D-4B6D-AEDD-FD1B3A570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E692C-A292-4247-A445-647B7DB07A73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6692-C083-4F3D-9482-0EA0E6D68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AD74E-3275-4454-A210-B1B824FBB260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10F8-5231-4356-878B-A708D9516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4704-C77E-4ED5-9B95-3A9E236BF735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EECA0-0F46-4BDC-90DB-F23C72F7D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F7B5B4-70F3-42AB-BDE1-1019C2D881CD}" type="datetime1">
              <a:rPr lang="en-US"/>
              <a:pPr>
                <a:defRPr/>
              </a:pPr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1A1898-6586-48A9-8A2F-4D03A428F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35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ons.ahrq.gov/guide/HUBManualTOC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137160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70C0"/>
                </a:solidFill>
              </a:rPr>
              <a:t>Positively Impacting our </a:t>
            </a:r>
            <a:r>
              <a:rPr lang="en-US" sz="3200" b="1" i="1" dirty="0" smtClean="0">
                <a:solidFill>
                  <a:srgbClr val="0070C0"/>
                </a:solidFill>
              </a:rPr>
              <a:t>Communities- </a:t>
            </a:r>
            <a:br>
              <a:rPr lang="en-US" sz="3200" b="1" i="1" dirty="0" smtClean="0">
                <a:solidFill>
                  <a:srgbClr val="0070C0"/>
                </a:solidFill>
              </a:rPr>
            </a:br>
            <a:r>
              <a:rPr lang="en-US" sz="3200" b="1" i="1" dirty="0" smtClean="0">
                <a:solidFill>
                  <a:srgbClr val="0070C0"/>
                </a:solidFill>
              </a:rPr>
              <a:t>Collaboration </a:t>
            </a:r>
            <a:r>
              <a:rPr lang="en-US" sz="3200" b="1" i="1" dirty="0">
                <a:solidFill>
                  <a:srgbClr val="0070C0"/>
                </a:solidFill>
              </a:rPr>
              <a:t>with Patients, Practitioners, Educators and </a:t>
            </a:r>
            <a:r>
              <a:rPr lang="en-US" sz="3200" b="1" i="1" dirty="0" smtClean="0">
                <a:solidFill>
                  <a:srgbClr val="0070C0"/>
                </a:solidFill>
              </a:rPr>
              <a:t>Researchers: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ealth Equity Considerations, Community Linkages &amp; </a:t>
            </a:r>
            <a:b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the Pathways Community HUB Model</a:t>
            </a:r>
            <a:b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419100" y="4191000"/>
            <a:ext cx="8229600" cy="38100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endParaRPr lang="en-US" sz="2000" b="1" i="1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Arial" pitchFamily="34" charset="0"/>
              <a:buNone/>
            </a:pPr>
            <a:endParaRPr lang="en-US" sz="2000" b="1" i="1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2000" b="1" i="1" smtClean="0">
                <a:solidFill>
                  <a:schemeClr val="tx2"/>
                </a:solidFill>
              </a:rPr>
              <a:t>Capital Area Health Alliance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2000" i="1" smtClean="0">
                <a:solidFill>
                  <a:schemeClr val="tx2"/>
                </a:solidFill>
              </a:rPr>
              <a:t>December 12, 2012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2000" smtClean="0">
                <a:solidFill>
                  <a:schemeClr val="tx2"/>
                </a:solidFill>
              </a:rPr>
              <a:t>Renée Branch Canady, PhD, MPA</a:t>
            </a: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US" sz="2000" smtClean="0">
                <a:solidFill>
                  <a:schemeClr val="tx2"/>
                </a:solidFill>
              </a:rPr>
              <a:t>Health Officer, Ingham County Health Dept.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55663" y="2209800"/>
            <a:ext cx="75438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5630863"/>
            <a:ext cx="742950" cy="9906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2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5438" y="5524500"/>
            <a:ext cx="742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0813" y="3617913"/>
            <a:ext cx="742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0763" y="5554663"/>
            <a:ext cx="744537" cy="9906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676900"/>
            <a:ext cx="742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4495800"/>
            <a:ext cx="742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695700"/>
            <a:ext cx="744538" cy="9906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2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6638" y="4686300"/>
            <a:ext cx="7445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0" y="4808538"/>
            <a:ext cx="744538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263" y="5707063"/>
            <a:ext cx="742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4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038" y="4313238"/>
            <a:ext cx="74453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6775" y="4640263"/>
            <a:ext cx="742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7538" y="4640263"/>
            <a:ext cx="742950" cy="9906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9" name="Picture 18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25" y="4297363"/>
            <a:ext cx="7445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89063" y="4838700"/>
            <a:ext cx="744537" cy="990600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25000"/>
              </a:schemeClr>
            </a:solidFill>
          </a:ln>
          <a:extLst/>
        </p:spPr>
      </p:pic>
      <p:pic>
        <p:nvPicPr>
          <p:cNvPr id="11281" name="Picture 2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2125" y="3802063"/>
            <a:ext cx="742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2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3" y="3810000"/>
            <a:ext cx="742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2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4488" y="5486400"/>
            <a:ext cx="742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4" descr="Kids Clip 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352888" y="-26052463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" descr="http://behance.vo.llnwd.net/profiles4/104219/projects/271620/10421912483640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2213" y="5772150"/>
            <a:ext cx="742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0" y="7938"/>
            <a:ext cx="9144000" cy="15621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1"/>
                </a:solidFill>
              </a:rPr>
              <a:t>Need to identify the most “at risk”.</a:t>
            </a:r>
          </a:p>
        </p:txBody>
      </p:sp>
      <p:sp>
        <p:nvSpPr>
          <p:cNvPr id="11287" name="TextBox 1"/>
          <p:cNvSpPr txBox="1">
            <a:spLocks noChangeArrowheads="1"/>
          </p:cNvSpPr>
          <p:nvPr/>
        </p:nvSpPr>
        <p:spPr bwMode="auto">
          <a:xfrm>
            <a:off x="0" y="1570038"/>
            <a:ext cx="9144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     Risk determination can be based upon:</a:t>
            </a:r>
          </a:p>
          <a:p>
            <a:r>
              <a:rPr lang="en-US" sz="200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A05D2-EA74-4BF7-A1FB-D890C8954EA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36588" y="1971675"/>
            <a:ext cx="8070850" cy="2692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Georgia" pitchFamily="18" charset="0"/>
                <a:cs typeface="Arial" pitchFamily="34" charset="0"/>
              </a:rPr>
              <a:t>Geography</a:t>
            </a:r>
            <a:r>
              <a:rPr lang="en-US" dirty="0">
                <a:latin typeface="Georgia" pitchFamily="18" charset="0"/>
                <a:cs typeface="Arial" pitchFamily="34" charset="0"/>
              </a:rPr>
              <a:t> = Hot-spotting, poverty data, birth data or other outcome data by census tract / census block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Georgia" pitchFamily="18" charset="0"/>
                <a:cs typeface="Arial" pitchFamily="34" charset="0"/>
              </a:rPr>
              <a:t>Risk Scoring </a:t>
            </a:r>
            <a:r>
              <a:rPr lang="en-US" dirty="0">
                <a:latin typeface="Georgia" pitchFamily="18" charset="0"/>
                <a:cs typeface="Arial" pitchFamily="34" charset="0"/>
              </a:rPr>
              <a:t>= Multiple strategies, current and future risk, specific to age and condition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Georgia" pitchFamily="18" charset="0"/>
                <a:cs typeface="Arial" pitchFamily="34" charset="0"/>
              </a:rPr>
              <a:t>Combination of both</a:t>
            </a:r>
            <a:r>
              <a:rPr lang="en-US" b="1" dirty="0">
                <a:latin typeface="Georgia" pitchFamily="18" charset="0"/>
                <a:cs typeface="Arial" pitchFamily="34" charset="0"/>
              </a:rPr>
              <a:t>?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Georgia" pitchFamily="18" charset="0"/>
                <a:cs typeface="Arial" pitchFamily="34" charset="0"/>
              </a:rPr>
              <a:t>ROLE OF TRUST??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Georgia" pitchFamily="18" charset="0"/>
                <a:cs typeface="Arial" pitchFamily="34" charset="0"/>
              </a:rPr>
              <a:t>Building “Community”</a:t>
            </a:r>
            <a:endParaRPr lang="en-US" b="1" dirty="0">
              <a:latin typeface="Georgia" pitchFamily="18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“Doing our Own Work”</a:t>
            </a:r>
            <a:br>
              <a:rPr lang="en-US" sz="3200" smtClean="0"/>
            </a:br>
            <a:r>
              <a:rPr lang="en-US" sz="3200" smtClean="0"/>
              <a:t>4 Levels of Oppression and Change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77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99FF"/>
                </a:solidFill>
              </a:rPr>
              <a:t>Feelings, beliefs, values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2590800" cy="4667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Arial" pitchFamily="34" charset="0"/>
              </a:rPr>
              <a:t>Personal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7200" y="2438400"/>
            <a:ext cx="2590800" cy="4667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Arial" pitchFamily="34" charset="0"/>
              </a:rPr>
              <a:t>Interpersonal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57200" y="3657600"/>
            <a:ext cx="2590800" cy="466725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Arial" pitchFamily="34" charset="0"/>
              </a:rPr>
              <a:t>Institutional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" y="4953000"/>
            <a:ext cx="2590800" cy="4667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Arial" pitchFamily="34" charset="0"/>
              </a:rPr>
              <a:t>Cultural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85800" y="3048000"/>
            <a:ext cx="777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66FF"/>
                </a:solidFill>
              </a:rPr>
              <a:t>Actions, behaviors, language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85800" y="4343400"/>
            <a:ext cx="7772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Rules, policies, procedures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85800" y="5562600"/>
            <a:ext cx="8305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99"/>
                </a:solidFill>
              </a:rPr>
              <a:t>Collective ideas about what is normal, true, right, beautiful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 Adapted from Dr. Valerie Batts, “Is Reconciliation Possible?  Lessons from Combating Modern Racism”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8094" name="Oval 14"/>
          <p:cNvSpPr>
            <a:spLocks noChangeArrowheads="1"/>
          </p:cNvSpPr>
          <p:nvPr/>
        </p:nvSpPr>
        <p:spPr bwMode="auto">
          <a:xfrm>
            <a:off x="6096000" y="461963"/>
            <a:ext cx="2133600" cy="762000"/>
          </a:xfrm>
          <a:prstGeom prst="ellipse">
            <a:avLst/>
          </a:prstGeom>
          <a:noFill/>
          <a:ln w="38100" algn="ctr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58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7"/>
          <p:cNvSpPr>
            <a:spLocks noChangeShapeType="1"/>
          </p:cNvSpPr>
          <p:nvPr/>
        </p:nvSpPr>
        <p:spPr bwMode="auto">
          <a:xfrm flipV="1">
            <a:off x="1682750" y="2286000"/>
            <a:ext cx="3498850" cy="9906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Oval 44"/>
          <p:cNvSpPr>
            <a:spLocks noChangeArrowheads="1"/>
          </p:cNvSpPr>
          <p:nvPr/>
        </p:nvSpPr>
        <p:spPr bwMode="auto">
          <a:xfrm>
            <a:off x="5140325" y="1562100"/>
            <a:ext cx="1255713" cy="992188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HUB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13316" name="Line 46"/>
          <p:cNvSpPr>
            <a:spLocks noChangeShapeType="1"/>
          </p:cNvSpPr>
          <p:nvPr/>
        </p:nvSpPr>
        <p:spPr bwMode="auto">
          <a:xfrm flipV="1">
            <a:off x="6019800" y="2438400"/>
            <a:ext cx="111125" cy="6096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60"/>
          <p:cNvSpPr>
            <a:spLocks noChangeShapeType="1"/>
          </p:cNvSpPr>
          <p:nvPr/>
        </p:nvSpPr>
        <p:spPr bwMode="auto">
          <a:xfrm flipH="1" flipV="1">
            <a:off x="2209800" y="228600"/>
            <a:ext cx="3168650" cy="144621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9" name="Text Box 61"/>
          <p:cNvSpPr txBox="1">
            <a:spLocks noChangeArrowheads="1"/>
          </p:cNvSpPr>
          <p:nvPr/>
        </p:nvSpPr>
        <p:spPr bwMode="auto">
          <a:xfrm>
            <a:off x="5378450" y="0"/>
            <a:ext cx="3657600" cy="15938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3399"/>
                </a:solidFill>
                <a:latin typeface="Georgia" pitchFamily="18" charset="0"/>
              </a:rPr>
              <a:t>Regional </a:t>
            </a:r>
            <a:r>
              <a:rPr lang="en-US" sz="1800" b="1" dirty="0">
                <a:solidFill>
                  <a:srgbClr val="003399"/>
                </a:solidFill>
                <a:latin typeface="Georgia" pitchFamily="18" charset="0"/>
              </a:rPr>
              <a:t>o</a:t>
            </a:r>
            <a:r>
              <a:rPr lang="en-US" sz="1800" b="1" dirty="0" smtClean="0">
                <a:solidFill>
                  <a:srgbClr val="003399"/>
                </a:solidFill>
                <a:latin typeface="Georgia" pitchFamily="18" charset="0"/>
              </a:rPr>
              <a:t>rganization </a:t>
            </a:r>
            <a:r>
              <a:rPr lang="en-US" sz="1800" b="1" dirty="0">
                <a:solidFill>
                  <a:srgbClr val="003399"/>
                </a:solidFill>
                <a:latin typeface="Georgia" pitchFamily="18" charset="0"/>
              </a:rPr>
              <a:t>and t</a:t>
            </a:r>
            <a:r>
              <a:rPr lang="en-US" sz="1800" b="1" dirty="0" smtClean="0">
                <a:solidFill>
                  <a:srgbClr val="003399"/>
                </a:solidFill>
                <a:latin typeface="Georgia" pitchFamily="18" charset="0"/>
              </a:rPr>
              <a:t>racking of care </a:t>
            </a:r>
            <a:r>
              <a:rPr lang="en-US" sz="1800" b="1" dirty="0">
                <a:solidFill>
                  <a:srgbClr val="003399"/>
                </a:solidFill>
                <a:latin typeface="Georgia" pitchFamily="18" charset="0"/>
              </a:rPr>
              <a:t>c</a:t>
            </a:r>
            <a:r>
              <a:rPr lang="en-US" sz="1800" b="1" dirty="0" smtClean="0">
                <a:solidFill>
                  <a:srgbClr val="003399"/>
                </a:solidFill>
                <a:latin typeface="Georgia" pitchFamily="18" charset="0"/>
              </a:rPr>
              <a:t>oordination</a:t>
            </a:r>
            <a:endParaRPr lang="en-US" sz="1800" b="1" dirty="0">
              <a:solidFill>
                <a:srgbClr val="003399"/>
              </a:solidFill>
              <a:latin typeface="Georgia" pitchFamily="18" charset="0"/>
            </a:endParaRPr>
          </a:p>
          <a:p>
            <a:pPr marL="285750" indent="-285750" fontAlgn="auto">
              <a:spcBef>
                <a:spcPct val="1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Georgia" pitchFamily="18" charset="0"/>
              </a:rPr>
              <a:t>Focus on at-risk</a:t>
            </a:r>
          </a:p>
          <a:p>
            <a:pPr marL="285750" indent="-285750" fontAlgn="auto">
              <a:spcBef>
                <a:spcPct val="1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Georgia" pitchFamily="18" charset="0"/>
              </a:rPr>
              <a:t>Eliminate duplication</a:t>
            </a:r>
            <a:endParaRPr lang="en-US" sz="1400" dirty="0">
              <a:latin typeface="Georgia" pitchFamily="18" charset="0"/>
            </a:endParaRPr>
          </a:p>
          <a:p>
            <a:pPr marL="285750" indent="-285750" fontAlgn="auto">
              <a:spcBef>
                <a:spcPct val="1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latin typeface="Georgia" pitchFamily="18" charset="0"/>
              </a:rPr>
              <a:t>Benchmarks – confirmed </a:t>
            </a:r>
          </a:p>
          <a:p>
            <a:pPr lvl="1" indent="0" fontAlgn="auto">
              <a:spcBef>
                <a:spcPct val="1000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Georgia" pitchFamily="18" charset="0"/>
              </a:rPr>
              <a:t>connection </a:t>
            </a:r>
            <a:r>
              <a:rPr lang="en-US" sz="1400" dirty="0">
                <a:latin typeface="Georgia" pitchFamily="18" charset="0"/>
              </a:rPr>
              <a:t>to </a:t>
            </a:r>
            <a:r>
              <a:rPr lang="en-US" sz="1400" dirty="0" smtClean="0">
                <a:latin typeface="Georgia" pitchFamily="18" charset="0"/>
              </a:rPr>
              <a:t>care</a:t>
            </a:r>
            <a:endParaRPr lang="en-US" sz="1400" dirty="0">
              <a:latin typeface="Georgia" pitchFamily="18" charset="0"/>
            </a:endParaRPr>
          </a:p>
        </p:txBody>
      </p:sp>
      <p:sp>
        <p:nvSpPr>
          <p:cNvPr id="13319" name="Text Box 62"/>
          <p:cNvSpPr txBox="1">
            <a:spLocks noChangeArrowheads="1"/>
          </p:cNvSpPr>
          <p:nvPr/>
        </p:nvSpPr>
        <p:spPr bwMode="auto">
          <a:xfrm>
            <a:off x="3886200" y="5334000"/>
            <a:ext cx="5257800" cy="1531938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900" b="1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en-US" sz="2600" b="1">
                <a:solidFill>
                  <a:srgbClr val="000099"/>
                </a:solidFill>
                <a:latin typeface="Times New Roman" pitchFamily="18" charset="0"/>
              </a:rPr>
              <a:t>Community HUB System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Collaborative Effort</a:t>
            </a: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1100" b="1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BC076-437B-4046-9A5C-3350C8B4CB3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457200" y="0"/>
            <a:ext cx="1981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Care Coordination Agency</a:t>
            </a:r>
          </a:p>
          <a:p>
            <a:pPr algn="ctr">
              <a:defRPr/>
            </a:pPr>
            <a:r>
              <a:rPr lang="en-US" sz="1200" dirty="0"/>
              <a:t>(CHWs)</a:t>
            </a:r>
          </a:p>
        </p:txBody>
      </p:sp>
      <p:sp>
        <p:nvSpPr>
          <p:cNvPr id="3" name="Rectangle 2"/>
          <p:cNvSpPr/>
          <p:nvPr/>
        </p:nvSpPr>
        <p:spPr>
          <a:xfrm>
            <a:off x="41275" y="13716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Food</a:t>
            </a:r>
          </a:p>
        </p:txBody>
      </p:sp>
      <p:sp>
        <p:nvSpPr>
          <p:cNvPr id="5" name="Oval 4"/>
          <p:cNvSpPr/>
          <p:nvPr/>
        </p:nvSpPr>
        <p:spPr>
          <a:xfrm>
            <a:off x="800100" y="17526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Jobs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644650" y="13716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Housing</a:t>
            </a:r>
          </a:p>
        </p:txBody>
      </p:sp>
      <p:sp>
        <p:nvSpPr>
          <p:cNvPr id="7" name="Cross 6"/>
          <p:cNvSpPr/>
          <p:nvPr/>
        </p:nvSpPr>
        <p:spPr>
          <a:xfrm>
            <a:off x="2819400" y="1517650"/>
            <a:ext cx="1555750" cy="315913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Healthcare</a:t>
            </a:r>
          </a:p>
        </p:txBody>
      </p:sp>
      <p:cxnSp>
        <p:nvCxnSpPr>
          <p:cNvPr id="9" name="Straight Connector 8"/>
          <p:cNvCxnSpPr>
            <a:stCxn id="3" idx="0"/>
            <a:endCxn id="2" idx="3"/>
          </p:cNvCxnSpPr>
          <p:nvPr/>
        </p:nvCxnSpPr>
        <p:spPr>
          <a:xfrm flipV="1">
            <a:off x="498475" y="976313"/>
            <a:ext cx="249238" cy="395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0"/>
          </p:cNvCxnSpPr>
          <p:nvPr/>
        </p:nvCxnSpPr>
        <p:spPr>
          <a:xfrm flipV="1">
            <a:off x="1257300" y="11430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0"/>
            <a:endCxn id="2" idx="5"/>
          </p:cNvCxnSpPr>
          <p:nvPr/>
        </p:nvCxnSpPr>
        <p:spPr>
          <a:xfrm flipH="1" flipV="1">
            <a:off x="2147888" y="976313"/>
            <a:ext cx="30162" cy="395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0"/>
            <a:endCxn id="2" idx="6"/>
          </p:cNvCxnSpPr>
          <p:nvPr/>
        </p:nvCxnSpPr>
        <p:spPr>
          <a:xfrm flipH="1" flipV="1">
            <a:off x="2438400" y="571500"/>
            <a:ext cx="1158875" cy="946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5140325" y="3048000"/>
            <a:ext cx="1981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Care Coordination Agency</a:t>
            </a:r>
          </a:p>
          <a:p>
            <a:pPr algn="ctr">
              <a:defRPr/>
            </a:pPr>
            <a:r>
              <a:rPr lang="en-US" sz="1200" dirty="0"/>
              <a:t>(CHWs)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724400" y="44196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Food</a:t>
            </a:r>
          </a:p>
        </p:txBody>
      </p:sp>
      <p:sp>
        <p:nvSpPr>
          <p:cNvPr id="77" name="Oval 76"/>
          <p:cNvSpPr/>
          <p:nvPr/>
        </p:nvSpPr>
        <p:spPr>
          <a:xfrm>
            <a:off x="5483225" y="48006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Jobs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327775" y="44196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Housing</a:t>
            </a:r>
          </a:p>
        </p:txBody>
      </p:sp>
      <p:sp>
        <p:nvSpPr>
          <p:cNvPr id="79" name="Cross 78"/>
          <p:cNvSpPr/>
          <p:nvPr/>
        </p:nvSpPr>
        <p:spPr>
          <a:xfrm>
            <a:off x="7502525" y="4565650"/>
            <a:ext cx="1555750" cy="315913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Healthcare</a:t>
            </a:r>
          </a:p>
        </p:txBody>
      </p:sp>
      <p:cxnSp>
        <p:nvCxnSpPr>
          <p:cNvPr id="80" name="Straight Connector 79"/>
          <p:cNvCxnSpPr>
            <a:stCxn id="76" idx="0"/>
            <a:endCxn id="75" idx="3"/>
          </p:cNvCxnSpPr>
          <p:nvPr/>
        </p:nvCxnSpPr>
        <p:spPr>
          <a:xfrm flipV="1">
            <a:off x="5181600" y="4024313"/>
            <a:ext cx="249238" cy="395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7" idx="0"/>
          </p:cNvCxnSpPr>
          <p:nvPr/>
        </p:nvCxnSpPr>
        <p:spPr>
          <a:xfrm flipV="1">
            <a:off x="5940425" y="41910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8" idx="0"/>
            <a:endCxn id="75" idx="5"/>
          </p:cNvCxnSpPr>
          <p:nvPr/>
        </p:nvCxnSpPr>
        <p:spPr>
          <a:xfrm flipH="1" flipV="1">
            <a:off x="6831013" y="4024313"/>
            <a:ext cx="30162" cy="395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0"/>
            <a:endCxn id="75" idx="6"/>
          </p:cNvCxnSpPr>
          <p:nvPr/>
        </p:nvCxnSpPr>
        <p:spPr>
          <a:xfrm flipH="1" flipV="1">
            <a:off x="7121525" y="3619500"/>
            <a:ext cx="1158875" cy="946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425450" y="3276600"/>
            <a:ext cx="1981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Care Coordination Agency</a:t>
            </a:r>
          </a:p>
          <a:p>
            <a:pPr algn="ctr">
              <a:defRPr/>
            </a:pPr>
            <a:r>
              <a:rPr lang="en-US" sz="1200" dirty="0"/>
              <a:t>(CHWs)</a:t>
            </a:r>
          </a:p>
        </p:txBody>
      </p:sp>
      <p:sp>
        <p:nvSpPr>
          <p:cNvPr id="85" name="Rectangle 84"/>
          <p:cNvSpPr/>
          <p:nvPr/>
        </p:nvSpPr>
        <p:spPr>
          <a:xfrm>
            <a:off x="9525" y="46482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Food</a:t>
            </a:r>
          </a:p>
        </p:txBody>
      </p:sp>
      <p:sp>
        <p:nvSpPr>
          <p:cNvPr id="86" name="Oval 85"/>
          <p:cNvSpPr/>
          <p:nvPr/>
        </p:nvSpPr>
        <p:spPr>
          <a:xfrm>
            <a:off x="768350" y="50292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Jobs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611313" y="4648200"/>
            <a:ext cx="1066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Housing</a:t>
            </a:r>
          </a:p>
        </p:txBody>
      </p:sp>
      <p:sp>
        <p:nvSpPr>
          <p:cNvPr id="88" name="Cross 87"/>
          <p:cNvSpPr/>
          <p:nvPr/>
        </p:nvSpPr>
        <p:spPr>
          <a:xfrm>
            <a:off x="2787650" y="4794250"/>
            <a:ext cx="1555750" cy="315913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Healthcare</a:t>
            </a:r>
          </a:p>
        </p:txBody>
      </p:sp>
      <p:cxnSp>
        <p:nvCxnSpPr>
          <p:cNvPr id="89" name="Straight Connector 88"/>
          <p:cNvCxnSpPr>
            <a:stCxn id="85" idx="0"/>
            <a:endCxn id="84" idx="3"/>
          </p:cNvCxnSpPr>
          <p:nvPr/>
        </p:nvCxnSpPr>
        <p:spPr>
          <a:xfrm flipV="1">
            <a:off x="466725" y="4252913"/>
            <a:ext cx="247650" cy="395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6" idx="0"/>
          </p:cNvCxnSpPr>
          <p:nvPr/>
        </p:nvCxnSpPr>
        <p:spPr>
          <a:xfrm flipV="1">
            <a:off x="1225550" y="4419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7" idx="0"/>
            <a:endCxn id="84" idx="5"/>
          </p:cNvCxnSpPr>
          <p:nvPr/>
        </p:nvCxnSpPr>
        <p:spPr>
          <a:xfrm flipH="1" flipV="1">
            <a:off x="2116138" y="4252913"/>
            <a:ext cx="28575" cy="395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8" idx="0"/>
            <a:endCxn id="84" idx="6"/>
          </p:cNvCxnSpPr>
          <p:nvPr/>
        </p:nvCxnSpPr>
        <p:spPr>
          <a:xfrm flipH="1" flipV="1">
            <a:off x="2406650" y="3848100"/>
            <a:ext cx="1158875" cy="946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0" y="228600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Healthy Food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143000" y="457200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2060"/>
                </a:solidFill>
              </a:rPr>
              <a:t>Education</a:t>
            </a:r>
          </a:p>
        </p:txBody>
      </p:sp>
      <p:sp>
        <p:nvSpPr>
          <p:cNvPr id="80" name="Rectangle 79"/>
          <p:cNvSpPr/>
          <p:nvPr/>
        </p:nvSpPr>
        <p:spPr>
          <a:xfrm>
            <a:off x="2286000" y="571500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2060"/>
                </a:solidFill>
              </a:rPr>
              <a:t>Residents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286000" y="342900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Parks and Activities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2286000" y="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Housing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429000" y="457200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2060"/>
                </a:solidFill>
              </a:rPr>
              <a:t>Economic Justice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429000" y="2286000"/>
            <a:ext cx="2286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</a:rPr>
              <a:t>We each have a role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4572000" y="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2060"/>
                </a:solidFill>
              </a:rPr>
              <a:t>Childcare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5715000" y="457200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2060"/>
                </a:solidFill>
              </a:rPr>
              <a:t>Preschool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858000" y="571500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Transportation</a:t>
            </a:r>
          </a:p>
        </p:txBody>
      </p:sp>
      <p:sp>
        <p:nvSpPr>
          <p:cNvPr id="88" name="Rectangle 87"/>
          <p:cNvSpPr/>
          <p:nvPr/>
        </p:nvSpPr>
        <p:spPr>
          <a:xfrm>
            <a:off x="6858000" y="342900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Policy Makers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858000" y="114300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Jobs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8001000" y="457200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Safe Neighbor-hoods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8001000" y="228600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Clean Air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001000" y="0"/>
            <a:ext cx="11430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Medical Care</a:t>
            </a:r>
          </a:p>
        </p:txBody>
      </p:sp>
      <p:pic>
        <p:nvPicPr>
          <p:cNvPr id="93" name="Picture 92" descr="WestOaklandHousingProjectCropped.jpg"/>
          <p:cNvPicPr>
            <a:picLocks noChangeAspect="1"/>
          </p:cNvPicPr>
          <p:nvPr/>
        </p:nvPicPr>
        <p:blipFill>
          <a:blip r:embed="rId3" cstate="print"/>
          <a:srcRect b="14317"/>
          <a:stretch>
            <a:fillRect/>
          </a:stretch>
        </p:blipFill>
        <p:spPr bwMode="auto">
          <a:xfrm>
            <a:off x="2286000" y="2286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Picture 93" descr="tomates.bmp"/>
          <p:cNvPicPr>
            <a:picLocks noChangeAspect="1"/>
          </p:cNvPicPr>
          <p:nvPr/>
        </p:nvPicPr>
        <p:blipFill>
          <a:blip r:embed="rId4" cstate="print"/>
          <a:srcRect r="7368"/>
          <a:stretch>
            <a:fillRect/>
          </a:stretch>
        </p:blipFill>
        <p:spPr bwMode="auto">
          <a:xfrm>
            <a:off x="1143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94" descr="workforce.jpg"/>
          <p:cNvPicPr>
            <a:picLocks noChangeAspect="1"/>
          </p:cNvPicPr>
          <p:nvPr/>
        </p:nvPicPr>
        <p:blipFill>
          <a:blip r:embed="rId5" cstate="print"/>
          <a:srcRect l="16000" t="6667" r="9332"/>
          <a:stretch>
            <a:fillRect/>
          </a:stretch>
        </p:blipFill>
        <p:spPr bwMode="auto">
          <a:xfrm>
            <a:off x="1143000" y="2286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 descr="0007yes_ossf.jpg"/>
          <p:cNvPicPr>
            <a:picLocks noChangeAspect="1"/>
          </p:cNvPicPr>
          <p:nvPr/>
        </p:nvPicPr>
        <p:blipFill>
          <a:blip r:embed="rId6" cstate="print"/>
          <a:srcRect l="15028" r="17889"/>
          <a:stretch>
            <a:fillRect/>
          </a:stretch>
        </p:blipFill>
        <p:spPr bwMode="auto">
          <a:xfrm>
            <a:off x="4572000" y="4572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96" descr="24-cooking-class.jpg"/>
          <p:cNvPicPr>
            <a:picLocks noChangeAspect="1"/>
          </p:cNvPicPr>
          <p:nvPr/>
        </p:nvPicPr>
        <p:blipFill>
          <a:blip r:embed="rId7" cstate="print"/>
          <a:srcRect r="43750"/>
          <a:stretch>
            <a:fillRect/>
          </a:stretch>
        </p:blipFill>
        <p:spPr bwMode="auto">
          <a:xfrm>
            <a:off x="4572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97" descr="037ossf_encompass_2.jpg"/>
          <p:cNvPicPr>
            <a:picLocks noChangeAspect="1"/>
          </p:cNvPicPr>
          <p:nvPr/>
        </p:nvPicPr>
        <p:blipFill>
          <a:blip r:embed="rId8" cstate="print"/>
          <a:srcRect l="7889" r="32944"/>
          <a:stretch>
            <a:fillRect/>
          </a:stretch>
        </p:blipFill>
        <p:spPr bwMode="auto">
          <a:xfrm>
            <a:off x="1143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98" descr="altar con fruta.jpg"/>
          <p:cNvPicPr>
            <a:picLocks noChangeAspect="1"/>
          </p:cNvPicPr>
          <p:nvPr/>
        </p:nvPicPr>
        <p:blipFill>
          <a:blip r:embed="rId9" cstate="print"/>
          <a:srcRect l="22189" r="11238"/>
          <a:stretch>
            <a:fillRect/>
          </a:stretch>
        </p:blipFill>
        <p:spPr bwMode="auto">
          <a:xfrm>
            <a:off x="3429000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9" descr="ASCEND_Garden_438x290.jpg"/>
          <p:cNvPicPr>
            <a:picLocks noChangeAspect="1"/>
          </p:cNvPicPr>
          <p:nvPr/>
        </p:nvPicPr>
        <p:blipFill>
          <a:blip r:embed="rId10" cstate="print"/>
          <a:srcRect r="33105"/>
          <a:stretch>
            <a:fillRect/>
          </a:stretch>
        </p:blipFill>
        <p:spPr bwMode="auto">
          <a:xfrm>
            <a:off x="3429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00" descr="In his salsa class.jpg"/>
          <p:cNvPicPr>
            <a:picLocks noChangeAspect="1"/>
          </p:cNvPicPr>
          <p:nvPr/>
        </p:nvPicPr>
        <p:blipFill>
          <a:blip r:embed="rId11" cstate="print"/>
          <a:srcRect l="-6667" t="5000" r="6667" b="20000"/>
          <a:stretch>
            <a:fillRect/>
          </a:stretch>
        </p:blipFill>
        <p:spPr bwMode="auto">
          <a:xfrm>
            <a:off x="2209800" y="45720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01" descr="little girls with bouquets.jpg"/>
          <p:cNvPicPr>
            <a:picLocks noChangeAspect="1"/>
          </p:cNvPicPr>
          <p:nvPr/>
        </p:nvPicPr>
        <p:blipFill>
          <a:blip r:embed="rId12" cstate="print"/>
          <a:srcRect r="24242"/>
          <a:stretch>
            <a:fillRect/>
          </a:stretch>
        </p:blipFill>
        <p:spPr bwMode="auto">
          <a:xfrm>
            <a:off x="5715000" y="2286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02" descr="mlkmur.jpg"/>
          <p:cNvPicPr>
            <a:picLocks noChangeAspect="1"/>
          </p:cNvPicPr>
          <p:nvPr/>
        </p:nvPicPr>
        <p:blipFill>
          <a:blip r:embed="rId13" cstate="print"/>
          <a:srcRect b="34000"/>
          <a:stretch>
            <a:fillRect/>
          </a:stretch>
        </p:blipFill>
        <p:spPr bwMode="auto">
          <a:xfrm>
            <a:off x="5715000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03" descr="oakland-fruitvalevillage.jpg"/>
          <p:cNvPicPr>
            <a:picLocks noChangeAspect="1"/>
          </p:cNvPicPr>
          <p:nvPr/>
        </p:nvPicPr>
        <p:blipFill>
          <a:blip r:embed="rId14" cstate="print"/>
          <a:srcRect l="19264" t="5437" r="16997" b="13022"/>
          <a:stretch>
            <a:fillRect/>
          </a:stretch>
        </p:blipFill>
        <p:spPr bwMode="auto">
          <a:xfrm>
            <a:off x="8001000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04" descr="Play date with Finn.jpg"/>
          <p:cNvPicPr>
            <a:picLocks noChangeAspect="1"/>
          </p:cNvPicPr>
          <p:nvPr/>
        </p:nvPicPr>
        <p:blipFill>
          <a:blip r:embed="rId15" cstate="print"/>
          <a:srcRect l="9332" r="10667"/>
          <a:stretch>
            <a:fillRect/>
          </a:stretch>
        </p:blipFill>
        <p:spPr bwMode="auto">
          <a:xfrm>
            <a:off x="0" y="3429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05" descr="POM-obesity2.jpg"/>
          <p:cNvPicPr>
            <a:picLocks noChangeAspect="1"/>
          </p:cNvPicPr>
          <p:nvPr/>
        </p:nvPicPr>
        <p:blipFill>
          <a:blip r:embed="rId16" cstate="print"/>
          <a:srcRect l="31268" t="29167" r="21831" b="8333"/>
          <a:stretch>
            <a:fillRect/>
          </a:stretch>
        </p:blipFill>
        <p:spPr bwMode="auto">
          <a:xfrm>
            <a:off x="8001000" y="3429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06" descr="shoppingforfood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5000" y="3429000"/>
            <a:ext cx="1143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107" descr="working-thumb.jpg"/>
          <p:cNvPicPr>
            <a:picLocks noChangeAspect="1"/>
          </p:cNvPicPr>
          <p:nvPr/>
        </p:nvPicPr>
        <p:blipFill>
          <a:blip r:embed="rId18" cstate="print"/>
          <a:srcRect l="25000"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108" descr="At Woodminster Ampitheater.jpg"/>
          <p:cNvPicPr>
            <a:picLocks noChangeAspect="1"/>
          </p:cNvPicPr>
          <p:nvPr/>
        </p:nvPicPr>
        <p:blipFill>
          <a:blip r:embed="rId19" cstate="print"/>
          <a:srcRect r="17120"/>
          <a:stretch>
            <a:fillRect/>
          </a:stretch>
        </p:blipFill>
        <p:spPr bwMode="auto">
          <a:xfrm>
            <a:off x="0" y="4572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09" descr="broccoli vendor.jpg"/>
          <p:cNvPicPr>
            <a:picLocks noChangeAspect="1"/>
          </p:cNvPicPr>
          <p:nvPr/>
        </p:nvPicPr>
        <p:blipFill>
          <a:blip r:embed="rId20" cstate="print"/>
          <a:srcRect r="25000"/>
          <a:stretch>
            <a:fillRect/>
          </a:stretch>
        </p:blipFill>
        <p:spPr bwMode="auto">
          <a:xfrm>
            <a:off x="0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10" descr="children with firemen.jpg"/>
          <p:cNvPicPr>
            <a:picLocks noChangeAspect="1"/>
          </p:cNvPicPr>
          <p:nvPr/>
        </p:nvPicPr>
        <p:blipFill>
          <a:blip r:embed="rId21" cstate="print"/>
          <a:srcRect l="13333" r="20000"/>
          <a:stretch>
            <a:fillRect/>
          </a:stretch>
        </p:blipFill>
        <p:spPr bwMode="auto">
          <a:xfrm>
            <a:off x="2286000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111" descr="chinatown_stores.jpg"/>
          <p:cNvPicPr>
            <a:picLocks noChangeAspect="1"/>
          </p:cNvPicPr>
          <p:nvPr/>
        </p:nvPicPr>
        <p:blipFill>
          <a:blip r:embed="rId22" cstate="print"/>
          <a:srcRect t="4260" r="5627" b="31818"/>
          <a:stretch>
            <a:fillRect/>
          </a:stretch>
        </p:blipFill>
        <p:spPr bwMode="auto">
          <a:xfrm>
            <a:off x="4572000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12" descr="clinic.jpg"/>
          <p:cNvPicPr>
            <a:picLocks noChangeAspect="1"/>
          </p:cNvPicPr>
          <p:nvPr/>
        </p:nvPicPr>
        <p:blipFill>
          <a:blip r:embed="rId23" cstate="print"/>
          <a:srcRect l="22200" r="11200"/>
          <a:stretch>
            <a:fillRect/>
          </a:stretch>
        </p:blipFill>
        <p:spPr bwMode="auto">
          <a:xfrm>
            <a:off x="6858000" y="2286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13" descr="diverse-group-glazes2.jpg"/>
          <p:cNvPicPr>
            <a:picLocks noChangeAspect="1"/>
          </p:cNvPicPr>
          <p:nvPr/>
        </p:nvPicPr>
        <p:blipFill>
          <a:blip r:embed="rId24" cstate="print"/>
          <a:srcRect l="21440" b="2289"/>
          <a:stretch>
            <a:fillRect/>
          </a:stretch>
        </p:blipFill>
        <p:spPr bwMode="auto">
          <a:xfrm>
            <a:off x="6858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14" descr="fairyland_yellow_dragon.jpg"/>
          <p:cNvPicPr>
            <a:picLocks noChangeAspect="1"/>
          </p:cNvPicPr>
          <p:nvPr/>
        </p:nvPicPr>
        <p:blipFill>
          <a:blip r:embed="rId25" cstate="print"/>
          <a:srcRect l="20000" r="5000"/>
          <a:stretch>
            <a:fillRect/>
          </a:stretch>
        </p:blipFill>
        <p:spPr bwMode="auto">
          <a:xfrm>
            <a:off x="1143000" y="1143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15" descr="hall of health.jpg"/>
          <p:cNvPicPr>
            <a:picLocks noChangeAspect="1"/>
          </p:cNvPicPr>
          <p:nvPr/>
        </p:nvPicPr>
        <p:blipFill>
          <a:blip r:embed="rId26" cstate="print"/>
          <a:srcRect r="33501"/>
          <a:stretch>
            <a:fillRect/>
          </a:stretch>
        </p:blipFill>
        <p:spPr bwMode="auto">
          <a:xfrm>
            <a:off x="5715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16" descr="HR_APP_KidsNDance_OakMag-11.jpg"/>
          <p:cNvPicPr>
            <a:picLocks noChangeAspect="1"/>
          </p:cNvPicPr>
          <p:nvPr/>
        </p:nvPicPr>
        <p:blipFill>
          <a:blip r:embed="rId27" cstate="print"/>
          <a:srcRect r="33600"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117" descr="lake2.jpg"/>
          <p:cNvPicPr>
            <a:picLocks noChangeAspect="1"/>
          </p:cNvPicPr>
          <p:nvPr/>
        </p:nvPicPr>
        <p:blipFill>
          <a:blip r:embed="rId28" cstate="print"/>
          <a:srcRect t="33939" b="5455"/>
          <a:stretch>
            <a:fillRect/>
          </a:stretch>
        </p:blipFill>
        <p:spPr bwMode="auto">
          <a:xfrm>
            <a:off x="5715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118" descr="oakland_clip_image002_0002.jpg"/>
          <p:cNvPicPr>
            <a:picLocks noChangeAspect="1"/>
          </p:cNvPicPr>
          <p:nvPr/>
        </p:nvPicPr>
        <p:blipFill>
          <a:blip r:embed="rId29" cstate="print"/>
          <a:srcRect l="5000" r="20000"/>
          <a:stretch>
            <a:fillRect/>
          </a:stretch>
        </p:blipFill>
        <p:spPr bwMode="auto">
          <a:xfrm>
            <a:off x="6858000" y="4572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119" descr="ASCEND_Garden_438x290.jpg"/>
          <p:cNvPicPr>
            <a:picLocks noChangeAspect="1"/>
          </p:cNvPicPr>
          <p:nvPr/>
        </p:nvPicPr>
        <p:blipFill>
          <a:blip r:embed="rId30" cstate="print"/>
          <a:srcRect l="44254" b="16667"/>
          <a:stretch>
            <a:fillRect/>
          </a:stretch>
        </p:blipFill>
        <p:spPr bwMode="auto">
          <a:xfrm>
            <a:off x="1143000" y="3429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120" descr="crocker.jpg"/>
          <p:cNvPicPr>
            <a:picLocks noChangeAspect="1"/>
          </p:cNvPicPr>
          <p:nvPr/>
        </p:nvPicPr>
        <p:blipFill>
          <a:blip r:embed="rId31" cstate="print"/>
          <a:srcRect r="33600"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121" descr="math3.jpg"/>
          <p:cNvPicPr>
            <a:picLocks noChangeAspect="1"/>
          </p:cNvPicPr>
          <p:nvPr/>
        </p:nvPicPr>
        <p:blipFill>
          <a:blip r:embed="rId32" cstate="print"/>
          <a:srcRect l="52835"/>
          <a:stretch>
            <a:fillRect/>
          </a:stretch>
        </p:blipFill>
        <p:spPr bwMode="auto">
          <a:xfrm>
            <a:off x="3429000" y="5715000"/>
            <a:ext cx="1182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Text Box 2"/>
          <p:cNvSpPr txBox="1">
            <a:spLocks noChangeArrowheads="1"/>
          </p:cNvSpPr>
          <p:nvPr/>
        </p:nvSpPr>
        <p:spPr bwMode="auto">
          <a:xfrm>
            <a:off x="1828800" y="914400"/>
            <a:ext cx="5181600" cy="466725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chemeClr val="bg1"/>
                </a:solidFill>
                <a:latin typeface="Arial" pitchFamily="34" charset="0"/>
              </a:rPr>
              <a:t>Social Determinants of Health</a:t>
            </a:r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80010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Benguiat Bk BT"/>
              </a:rPr>
              <a:t>The economic and social conditions that influence the health of individuals, communities, and jurisdictions as a whole.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685800" y="2895600"/>
            <a:ext cx="807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Benguiat Bk BT"/>
              </a:rPr>
              <a:t>They include, but are not limited to:</a:t>
            </a:r>
          </a:p>
        </p:txBody>
      </p:sp>
      <p:sp>
        <p:nvSpPr>
          <p:cNvPr id="442373" name="AutoShape 5"/>
          <p:cNvSpPr>
            <a:spLocks noChangeArrowheads="1"/>
          </p:cNvSpPr>
          <p:nvPr/>
        </p:nvSpPr>
        <p:spPr bwMode="auto">
          <a:xfrm>
            <a:off x="381000" y="3581400"/>
            <a:ext cx="2047875" cy="1524000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accent1"/>
                </a:solidFill>
              </a:rPr>
              <a:t>Safe</a:t>
            </a:r>
          </a:p>
          <a:p>
            <a:r>
              <a:rPr lang="en-US">
                <a:solidFill>
                  <a:schemeClr val="accent1"/>
                </a:solidFill>
              </a:rPr>
              <a:t>Affordable</a:t>
            </a:r>
          </a:p>
          <a:p>
            <a:r>
              <a:rPr lang="en-US">
                <a:solidFill>
                  <a:schemeClr val="accent1"/>
                </a:solidFill>
              </a:rPr>
              <a:t>Housing</a:t>
            </a:r>
          </a:p>
        </p:txBody>
      </p:sp>
      <p:sp>
        <p:nvSpPr>
          <p:cNvPr id="442374" name="AutoShape 6"/>
          <p:cNvSpPr>
            <a:spLocks noChangeArrowheads="1"/>
          </p:cNvSpPr>
          <p:nvPr/>
        </p:nvSpPr>
        <p:spPr bwMode="auto">
          <a:xfrm>
            <a:off x="6553200" y="3581400"/>
            <a:ext cx="2133600" cy="1524000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FF66"/>
                </a:solidFill>
              </a:rPr>
              <a:t>Social</a:t>
            </a:r>
          </a:p>
          <a:p>
            <a:r>
              <a:rPr lang="en-US">
                <a:solidFill>
                  <a:srgbClr val="FFFF66"/>
                </a:solidFill>
              </a:rPr>
              <a:t>Connection</a:t>
            </a:r>
          </a:p>
          <a:p>
            <a:r>
              <a:rPr lang="en-US">
                <a:solidFill>
                  <a:srgbClr val="FFFF66"/>
                </a:solidFill>
              </a:rPr>
              <a:t>&amp; Safety</a:t>
            </a:r>
          </a:p>
        </p:txBody>
      </p:sp>
      <p:sp>
        <p:nvSpPr>
          <p:cNvPr id="442375" name="AutoShape 7"/>
          <p:cNvSpPr>
            <a:spLocks noChangeArrowheads="1"/>
          </p:cNvSpPr>
          <p:nvPr/>
        </p:nvSpPr>
        <p:spPr bwMode="auto">
          <a:xfrm>
            <a:off x="2438400" y="3581400"/>
            <a:ext cx="2047875" cy="1524000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CCFF"/>
                </a:solidFill>
              </a:rPr>
              <a:t>Quality</a:t>
            </a:r>
          </a:p>
          <a:p>
            <a:r>
              <a:rPr lang="en-US">
                <a:solidFill>
                  <a:srgbClr val="FFCCFF"/>
                </a:solidFill>
              </a:rPr>
              <a:t>Education</a:t>
            </a:r>
          </a:p>
        </p:txBody>
      </p:sp>
      <p:sp>
        <p:nvSpPr>
          <p:cNvPr id="442376" name="AutoShape 8"/>
          <p:cNvSpPr>
            <a:spLocks noChangeArrowheads="1"/>
          </p:cNvSpPr>
          <p:nvPr/>
        </p:nvSpPr>
        <p:spPr bwMode="auto">
          <a:xfrm>
            <a:off x="4495800" y="3581400"/>
            <a:ext cx="2047875" cy="1524000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CCFFCC"/>
                </a:solidFill>
              </a:rPr>
              <a:t>Job </a:t>
            </a:r>
          </a:p>
          <a:p>
            <a:r>
              <a:rPr lang="en-US">
                <a:solidFill>
                  <a:srgbClr val="CCFFCC"/>
                </a:solidFill>
              </a:rPr>
              <a:t>Security</a:t>
            </a:r>
          </a:p>
        </p:txBody>
      </p:sp>
      <p:sp>
        <p:nvSpPr>
          <p:cNvPr id="442377" name="AutoShape 9"/>
          <p:cNvSpPr>
            <a:spLocks noChangeArrowheads="1"/>
          </p:cNvSpPr>
          <p:nvPr/>
        </p:nvSpPr>
        <p:spPr bwMode="auto">
          <a:xfrm>
            <a:off x="1371600" y="5029200"/>
            <a:ext cx="2133600" cy="1524000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FF66"/>
                </a:solidFill>
              </a:rPr>
              <a:t>Living</a:t>
            </a:r>
          </a:p>
          <a:p>
            <a:r>
              <a:rPr lang="en-US">
                <a:solidFill>
                  <a:srgbClr val="FFFF66"/>
                </a:solidFill>
              </a:rPr>
              <a:t>Wage</a:t>
            </a:r>
          </a:p>
        </p:txBody>
      </p:sp>
      <p:sp>
        <p:nvSpPr>
          <p:cNvPr id="442378" name="AutoShape 10"/>
          <p:cNvSpPr>
            <a:spLocks noChangeArrowheads="1"/>
          </p:cNvSpPr>
          <p:nvPr/>
        </p:nvSpPr>
        <p:spPr bwMode="auto">
          <a:xfrm>
            <a:off x="3505200" y="5029200"/>
            <a:ext cx="2047875" cy="1524000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chemeClr val="accent1"/>
                </a:solidFill>
              </a:rPr>
              <a:t>Access to</a:t>
            </a:r>
          </a:p>
          <a:p>
            <a:r>
              <a:rPr lang="en-US">
                <a:solidFill>
                  <a:schemeClr val="accent1"/>
                </a:solidFill>
              </a:rPr>
              <a:t>Transporta-</a:t>
            </a:r>
          </a:p>
          <a:p>
            <a:r>
              <a:rPr lang="en-US">
                <a:solidFill>
                  <a:schemeClr val="accent1"/>
                </a:solidFill>
              </a:rPr>
              <a:t>tion</a:t>
            </a:r>
          </a:p>
        </p:txBody>
      </p:sp>
      <p:sp>
        <p:nvSpPr>
          <p:cNvPr id="442379" name="AutoShape 11"/>
          <p:cNvSpPr>
            <a:spLocks noChangeArrowheads="1"/>
          </p:cNvSpPr>
          <p:nvPr/>
        </p:nvSpPr>
        <p:spPr bwMode="auto">
          <a:xfrm>
            <a:off x="5562600" y="5029200"/>
            <a:ext cx="2047875" cy="1524000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CCFF"/>
                </a:solidFill>
              </a:rPr>
              <a:t>Availability</a:t>
            </a:r>
          </a:p>
          <a:p>
            <a:r>
              <a:rPr lang="en-US">
                <a:solidFill>
                  <a:srgbClr val="FFCCFF"/>
                </a:solidFill>
              </a:rPr>
              <a:t>of Food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Dennis Raphael,</a:t>
            </a:r>
            <a:r>
              <a:rPr lang="en-US">
                <a:latin typeface="Arial" pitchFamily="34" charset="0"/>
              </a:rPr>
              <a:t> </a:t>
            </a:r>
            <a:r>
              <a:rPr lang="en-US" sz="1600" i="1">
                <a:solidFill>
                  <a:schemeClr val="tx2"/>
                </a:solidFill>
                <a:latin typeface="Arial" pitchFamily="34" charset="0"/>
              </a:rPr>
              <a:t>Social Determinants of Health; </a:t>
            </a:r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Toronto: Scholars Press, 2004</a:t>
            </a:r>
            <a:r>
              <a:rPr lang="en-US" sz="3600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  <a:noFill/>
        </p:spPr>
        <p:txBody>
          <a:bodyPr/>
          <a:lstStyle/>
          <a:p>
            <a:pPr eaLnBrk="1" hangingPunct="1"/>
            <a:r>
              <a:rPr lang="en-US" sz="3600" smtClean="0"/>
              <a:t>Where do we begin?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2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0" grpId="0" animBg="1"/>
      <p:bldP spid="442371" grpId="0"/>
      <p:bldP spid="442372" grpId="0"/>
      <p:bldP spid="442373" grpId="0" animBg="1"/>
      <p:bldP spid="442374" grpId="0" animBg="1"/>
      <p:bldP spid="442375" grpId="0" animBg="1"/>
      <p:bldP spid="442376" grpId="0" animBg="1"/>
      <p:bldP spid="442377" grpId="0" animBg="1"/>
      <p:bldP spid="442378" grpId="0" animBg="1"/>
      <p:bldP spid="4423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7800" y="152400"/>
            <a:ext cx="6400800" cy="838200"/>
            <a:chOff x="1152" y="96"/>
            <a:chExt cx="4032" cy="528"/>
          </a:xfrm>
        </p:grpSpPr>
        <p:sp>
          <p:nvSpPr>
            <p:cNvPr id="4131" name="Rectangle 3"/>
            <p:cNvSpPr>
              <a:spLocks noChangeArrowheads="1"/>
            </p:cNvSpPr>
            <p:nvPr/>
          </p:nvSpPr>
          <p:spPr bwMode="auto">
            <a:xfrm>
              <a:off x="1152" y="96"/>
              <a:ext cx="4032" cy="528"/>
            </a:xfrm>
            <a:prstGeom prst="rect">
              <a:avLst/>
            </a:prstGeom>
            <a:noFill/>
            <a:ln w="57150" cap="rnd" algn="ctr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2" name="Text Box 4"/>
            <p:cNvSpPr txBox="1">
              <a:spLocks noChangeArrowheads="1"/>
            </p:cNvSpPr>
            <p:nvPr/>
          </p:nvSpPr>
          <p:spPr bwMode="auto">
            <a:xfrm>
              <a:off x="2064" y="96"/>
              <a:ext cx="216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Root Causes</a:t>
              </a:r>
            </a:p>
          </p:txBody>
        </p:sp>
      </p:grp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2514600" y="609600"/>
            <a:ext cx="1143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447800" y="1676400"/>
            <a:ext cx="6553200" cy="1219200"/>
            <a:chOff x="1152" y="1056"/>
            <a:chExt cx="4128" cy="768"/>
          </a:xfrm>
        </p:grpSpPr>
        <p:sp>
          <p:nvSpPr>
            <p:cNvPr id="4129" name="Text Box 7"/>
            <p:cNvSpPr txBox="1">
              <a:spLocks noChangeArrowheads="1"/>
            </p:cNvSpPr>
            <p:nvPr/>
          </p:nvSpPr>
          <p:spPr bwMode="auto">
            <a:xfrm>
              <a:off x="1632" y="1104"/>
              <a:ext cx="297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Power and Wealth Imbalance</a:t>
              </a:r>
            </a:p>
          </p:txBody>
        </p:sp>
        <p:sp>
          <p:nvSpPr>
            <p:cNvPr id="4130" name="Rectangle 8"/>
            <p:cNvSpPr>
              <a:spLocks noChangeArrowheads="1"/>
            </p:cNvSpPr>
            <p:nvPr/>
          </p:nvSpPr>
          <p:spPr bwMode="auto">
            <a:xfrm>
              <a:off x="1152" y="1056"/>
              <a:ext cx="4128" cy="768"/>
            </a:xfrm>
            <a:prstGeom prst="rect">
              <a:avLst/>
            </a:prstGeom>
            <a:noFill/>
            <a:ln w="57150" cap="rnd" algn="ctr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3385" name="Oval 9"/>
          <p:cNvSpPr>
            <a:spLocks noChangeArrowheads="1"/>
          </p:cNvSpPr>
          <p:nvPr/>
        </p:nvSpPr>
        <p:spPr bwMode="auto">
          <a:xfrm>
            <a:off x="914400" y="1295400"/>
            <a:ext cx="1371600" cy="1066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pitchFamily="34" charset="0"/>
              </a:rPr>
              <a:t>LABOR</a:t>
            </a:r>
          </a:p>
          <a:p>
            <a:r>
              <a:rPr lang="en-US" sz="1400" b="1">
                <a:latin typeface="Arial" pitchFamily="34" charset="0"/>
              </a:rPr>
              <a:t>MARKETS</a:t>
            </a:r>
          </a:p>
        </p:txBody>
      </p:sp>
      <p:sp>
        <p:nvSpPr>
          <p:cNvPr id="613386" name="Oval 10"/>
          <p:cNvSpPr>
            <a:spLocks noChangeArrowheads="1"/>
          </p:cNvSpPr>
          <p:nvPr/>
        </p:nvSpPr>
        <p:spPr bwMode="auto">
          <a:xfrm>
            <a:off x="3810000" y="2057400"/>
            <a:ext cx="1676400" cy="12192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Arial" pitchFamily="34" charset="0"/>
              </a:rPr>
              <a:t>GLOBALIZATION</a:t>
            </a:r>
          </a:p>
          <a:p>
            <a:pPr algn="ctr"/>
            <a:r>
              <a:rPr lang="en-US" sz="1400" b="1">
                <a:latin typeface="Arial" pitchFamily="34" charset="0"/>
              </a:rPr>
              <a:t>&amp;</a:t>
            </a:r>
          </a:p>
          <a:p>
            <a:pPr algn="ctr"/>
            <a:r>
              <a:rPr lang="en-US" sz="1400" b="1">
                <a:latin typeface="Arial" pitchFamily="34" charset="0"/>
              </a:rPr>
              <a:t>DEREGULATION</a:t>
            </a:r>
          </a:p>
        </p:txBody>
      </p:sp>
      <p:sp>
        <p:nvSpPr>
          <p:cNvPr id="613387" name="Oval 11"/>
          <p:cNvSpPr>
            <a:spLocks noChangeArrowheads="1"/>
          </p:cNvSpPr>
          <p:nvPr/>
        </p:nvSpPr>
        <p:spPr bwMode="auto">
          <a:xfrm>
            <a:off x="1219200" y="2362200"/>
            <a:ext cx="1371600" cy="1066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pitchFamily="34" charset="0"/>
              </a:rPr>
              <a:t>HOUSING</a:t>
            </a:r>
          </a:p>
          <a:p>
            <a:r>
              <a:rPr lang="en-US" sz="1400" b="1">
                <a:latin typeface="Arial" pitchFamily="34" charset="0"/>
              </a:rPr>
              <a:t>POLICY</a:t>
            </a:r>
          </a:p>
        </p:txBody>
      </p:sp>
      <p:sp>
        <p:nvSpPr>
          <p:cNvPr id="613388" name="Oval 12"/>
          <p:cNvSpPr>
            <a:spLocks noChangeArrowheads="1"/>
          </p:cNvSpPr>
          <p:nvPr/>
        </p:nvSpPr>
        <p:spPr bwMode="auto">
          <a:xfrm>
            <a:off x="2590800" y="2362200"/>
            <a:ext cx="1295400" cy="1143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pitchFamily="34" charset="0"/>
              </a:rPr>
              <a:t>EDUCATION</a:t>
            </a:r>
          </a:p>
          <a:p>
            <a:r>
              <a:rPr lang="en-US" sz="1400" b="1">
                <a:latin typeface="Arial" pitchFamily="34" charset="0"/>
              </a:rPr>
              <a:t>SYSTEMS</a:t>
            </a:r>
          </a:p>
        </p:txBody>
      </p:sp>
      <p:sp>
        <p:nvSpPr>
          <p:cNvPr id="613389" name="Oval 13"/>
          <p:cNvSpPr>
            <a:spLocks noChangeArrowheads="1"/>
          </p:cNvSpPr>
          <p:nvPr/>
        </p:nvSpPr>
        <p:spPr bwMode="auto">
          <a:xfrm>
            <a:off x="7162800" y="1371600"/>
            <a:ext cx="1371600" cy="10668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pitchFamily="34" charset="0"/>
              </a:rPr>
              <a:t>TAX</a:t>
            </a:r>
          </a:p>
          <a:p>
            <a:r>
              <a:rPr lang="en-US" sz="1400" b="1">
                <a:latin typeface="Arial" pitchFamily="34" charset="0"/>
              </a:rPr>
              <a:t>POLICY</a:t>
            </a:r>
          </a:p>
        </p:txBody>
      </p:sp>
      <p:sp>
        <p:nvSpPr>
          <p:cNvPr id="613390" name="Line 14"/>
          <p:cNvSpPr>
            <a:spLocks noChangeShapeType="1"/>
          </p:cNvSpPr>
          <p:nvPr/>
        </p:nvSpPr>
        <p:spPr bwMode="auto">
          <a:xfrm>
            <a:off x="4572000" y="3124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4107" name="Group 15"/>
          <p:cNvGrpSpPr>
            <a:grpSpLocks/>
          </p:cNvGrpSpPr>
          <p:nvPr/>
        </p:nvGrpSpPr>
        <p:grpSpPr bwMode="auto">
          <a:xfrm>
            <a:off x="1447800" y="3886200"/>
            <a:ext cx="6553200" cy="1219200"/>
            <a:chOff x="1152" y="2448"/>
            <a:chExt cx="4128" cy="768"/>
          </a:xfrm>
        </p:grpSpPr>
        <p:sp>
          <p:nvSpPr>
            <p:cNvPr id="4127" name="Text Box 16"/>
            <p:cNvSpPr txBox="1">
              <a:spLocks noChangeArrowheads="1"/>
            </p:cNvSpPr>
            <p:nvPr/>
          </p:nvSpPr>
          <p:spPr bwMode="auto">
            <a:xfrm>
              <a:off x="1632" y="2496"/>
              <a:ext cx="297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Social Determinants of Health</a:t>
              </a:r>
            </a:p>
          </p:txBody>
        </p:sp>
        <p:sp>
          <p:nvSpPr>
            <p:cNvPr id="4128" name="Rectangle 17"/>
            <p:cNvSpPr>
              <a:spLocks noChangeArrowheads="1"/>
            </p:cNvSpPr>
            <p:nvPr/>
          </p:nvSpPr>
          <p:spPr bwMode="auto">
            <a:xfrm>
              <a:off x="1152" y="2448"/>
              <a:ext cx="4128" cy="768"/>
            </a:xfrm>
            <a:prstGeom prst="rect">
              <a:avLst/>
            </a:prstGeom>
            <a:noFill/>
            <a:ln w="57150" cap="rnd" algn="ctr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3394" name="Line 18"/>
          <p:cNvSpPr>
            <a:spLocks noChangeShapeType="1"/>
          </p:cNvSpPr>
          <p:nvPr/>
        </p:nvSpPr>
        <p:spPr bwMode="auto">
          <a:xfrm flipV="1">
            <a:off x="4724400" y="3124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3395" name="Line 19"/>
          <p:cNvSpPr>
            <a:spLocks noChangeShapeType="1"/>
          </p:cNvSpPr>
          <p:nvPr/>
        </p:nvSpPr>
        <p:spPr bwMode="auto">
          <a:xfrm flipV="1">
            <a:off x="4648200" y="5943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3396" name="Text Box 20"/>
          <p:cNvSpPr txBox="1">
            <a:spLocks noChangeArrowheads="1"/>
          </p:cNvSpPr>
          <p:nvPr/>
        </p:nvSpPr>
        <p:spPr bwMode="auto">
          <a:xfrm>
            <a:off x="381000" y="6248400"/>
            <a:ext cx="8610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Disparity in the Distribution of Disease, Illness, and Wellbeing</a:t>
            </a:r>
          </a:p>
        </p:txBody>
      </p:sp>
      <p:sp>
        <p:nvSpPr>
          <p:cNvPr id="613397" name="Rectangle 21"/>
          <p:cNvSpPr>
            <a:spLocks noChangeArrowheads="1"/>
          </p:cNvSpPr>
          <p:nvPr/>
        </p:nvSpPr>
        <p:spPr bwMode="auto">
          <a:xfrm>
            <a:off x="990600" y="609600"/>
            <a:ext cx="2047875" cy="609600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Institutional</a:t>
            </a:r>
          </a:p>
          <a:p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Racism</a:t>
            </a:r>
          </a:p>
        </p:txBody>
      </p:sp>
      <p:sp>
        <p:nvSpPr>
          <p:cNvPr id="613398" name="Rectangle 22"/>
          <p:cNvSpPr>
            <a:spLocks noChangeArrowheads="1"/>
          </p:cNvSpPr>
          <p:nvPr/>
        </p:nvSpPr>
        <p:spPr bwMode="auto">
          <a:xfrm>
            <a:off x="3429000" y="609600"/>
            <a:ext cx="2047875" cy="609600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Class Oppression</a:t>
            </a:r>
          </a:p>
          <a:p>
            <a:endParaRPr lang="en-US" sz="14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13399" name="Rectangle 23"/>
          <p:cNvSpPr>
            <a:spLocks noChangeArrowheads="1"/>
          </p:cNvSpPr>
          <p:nvPr/>
        </p:nvSpPr>
        <p:spPr bwMode="auto">
          <a:xfrm>
            <a:off x="5791200" y="609600"/>
            <a:ext cx="2133600" cy="609600"/>
          </a:xfrm>
          <a:prstGeom prst="rect">
            <a:avLst/>
          </a:prstGeom>
          <a:solidFill>
            <a:srgbClr val="00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Gender </a:t>
            </a:r>
          </a:p>
          <a:p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Discrimination</a:t>
            </a:r>
          </a:p>
          <a:p>
            <a:r>
              <a:rPr lang="en-US" sz="1400" b="1">
                <a:solidFill>
                  <a:schemeClr val="bg1"/>
                </a:solidFill>
                <a:latin typeface="Arial" pitchFamily="34" charset="0"/>
              </a:rPr>
              <a:t>and Exploitation</a:t>
            </a:r>
          </a:p>
        </p:txBody>
      </p:sp>
      <p:sp>
        <p:nvSpPr>
          <p:cNvPr id="613400" name="Oval 24"/>
          <p:cNvSpPr>
            <a:spLocks noChangeArrowheads="1"/>
          </p:cNvSpPr>
          <p:nvPr/>
        </p:nvSpPr>
        <p:spPr bwMode="auto">
          <a:xfrm>
            <a:off x="6705600" y="2362200"/>
            <a:ext cx="1295400" cy="1143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pitchFamily="34" charset="0"/>
              </a:rPr>
              <a:t>SOCIAL </a:t>
            </a:r>
          </a:p>
          <a:p>
            <a:r>
              <a:rPr lang="en-US" sz="1400" b="1">
                <a:latin typeface="Arial" pitchFamily="34" charset="0"/>
              </a:rPr>
              <a:t>NETWORKS</a:t>
            </a:r>
          </a:p>
        </p:txBody>
      </p:sp>
      <p:sp>
        <p:nvSpPr>
          <p:cNvPr id="613401" name="Oval 25"/>
          <p:cNvSpPr>
            <a:spLocks noChangeArrowheads="1"/>
          </p:cNvSpPr>
          <p:nvPr/>
        </p:nvSpPr>
        <p:spPr bwMode="auto">
          <a:xfrm>
            <a:off x="5410200" y="2362200"/>
            <a:ext cx="1295400" cy="11430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400" b="1">
                <a:latin typeface="Arial" pitchFamily="34" charset="0"/>
              </a:rPr>
              <a:t>SOCIAL</a:t>
            </a:r>
          </a:p>
          <a:p>
            <a:r>
              <a:rPr lang="en-US" sz="1400" b="1">
                <a:latin typeface="Arial" pitchFamily="34" charset="0"/>
              </a:rPr>
              <a:t>SAFETY</a:t>
            </a:r>
          </a:p>
          <a:p>
            <a:r>
              <a:rPr lang="en-US" sz="1400" b="1">
                <a:latin typeface="Arial" pitchFamily="34" charset="0"/>
              </a:rPr>
              <a:t>NET</a:t>
            </a:r>
          </a:p>
        </p:txBody>
      </p:sp>
      <p:sp>
        <p:nvSpPr>
          <p:cNvPr id="613402" name="AutoShape 26"/>
          <p:cNvSpPr>
            <a:spLocks noChangeArrowheads="1"/>
          </p:cNvSpPr>
          <p:nvPr/>
        </p:nvSpPr>
        <p:spPr bwMode="auto">
          <a:xfrm>
            <a:off x="685800" y="3429000"/>
            <a:ext cx="1600200" cy="1190625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accent1"/>
                </a:solidFill>
              </a:rPr>
              <a:t>Safe</a:t>
            </a:r>
          </a:p>
          <a:p>
            <a:r>
              <a:rPr lang="en-US" sz="1400">
                <a:solidFill>
                  <a:schemeClr val="accent1"/>
                </a:solidFill>
              </a:rPr>
              <a:t>Affordable</a:t>
            </a:r>
          </a:p>
          <a:p>
            <a:r>
              <a:rPr lang="en-US" sz="1400">
                <a:solidFill>
                  <a:schemeClr val="accent1"/>
                </a:solidFill>
              </a:rPr>
              <a:t>Housing</a:t>
            </a:r>
          </a:p>
        </p:txBody>
      </p:sp>
      <p:sp>
        <p:nvSpPr>
          <p:cNvPr id="613403" name="AutoShape 27"/>
          <p:cNvSpPr>
            <a:spLocks noChangeArrowheads="1"/>
          </p:cNvSpPr>
          <p:nvPr/>
        </p:nvSpPr>
        <p:spPr bwMode="auto">
          <a:xfrm>
            <a:off x="6821488" y="4419600"/>
            <a:ext cx="1666875" cy="1190625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FFFF66"/>
                </a:solidFill>
              </a:rPr>
              <a:t>Social</a:t>
            </a:r>
          </a:p>
          <a:p>
            <a:r>
              <a:rPr lang="en-US" sz="1400">
                <a:solidFill>
                  <a:srgbClr val="FFFF66"/>
                </a:solidFill>
              </a:rPr>
              <a:t>Connection</a:t>
            </a:r>
          </a:p>
          <a:p>
            <a:r>
              <a:rPr lang="en-US" sz="1400">
                <a:solidFill>
                  <a:srgbClr val="FFFF66"/>
                </a:solidFill>
              </a:rPr>
              <a:t>&amp; Safety</a:t>
            </a:r>
          </a:p>
        </p:txBody>
      </p:sp>
      <p:sp>
        <p:nvSpPr>
          <p:cNvPr id="613404" name="AutoShape 28"/>
          <p:cNvSpPr>
            <a:spLocks noChangeArrowheads="1"/>
          </p:cNvSpPr>
          <p:nvPr/>
        </p:nvSpPr>
        <p:spPr bwMode="auto">
          <a:xfrm>
            <a:off x="2514600" y="4419600"/>
            <a:ext cx="1600200" cy="1190625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FFCCFF"/>
                </a:solidFill>
              </a:rPr>
              <a:t>Quality</a:t>
            </a:r>
          </a:p>
          <a:p>
            <a:r>
              <a:rPr lang="en-US" sz="1400">
                <a:solidFill>
                  <a:srgbClr val="FFCCFF"/>
                </a:solidFill>
              </a:rPr>
              <a:t>Education</a:t>
            </a:r>
          </a:p>
        </p:txBody>
      </p:sp>
      <p:sp>
        <p:nvSpPr>
          <p:cNvPr id="613405" name="AutoShape 29"/>
          <p:cNvSpPr>
            <a:spLocks noChangeArrowheads="1"/>
          </p:cNvSpPr>
          <p:nvPr/>
        </p:nvSpPr>
        <p:spPr bwMode="auto">
          <a:xfrm>
            <a:off x="7126288" y="3429000"/>
            <a:ext cx="1600200" cy="1190625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CCFFCC"/>
                </a:solidFill>
              </a:rPr>
              <a:t>Job </a:t>
            </a:r>
          </a:p>
          <a:p>
            <a:r>
              <a:rPr lang="en-US" sz="1400">
                <a:solidFill>
                  <a:srgbClr val="CCFFCC"/>
                </a:solidFill>
              </a:rPr>
              <a:t>Security</a:t>
            </a:r>
          </a:p>
        </p:txBody>
      </p:sp>
      <p:sp>
        <p:nvSpPr>
          <p:cNvPr id="613406" name="AutoShape 30"/>
          <p:cNvSpPr>
            <a:spLocks noChangeArrowheads="1"/>
          </p:cNvSpPr>
          <p:nvPr/>
        </p:nvSpPr>
        <p:spPr bwMode="auto">
          <a:xfrm>
            <a:off x="914400" y="4419600"/>
            <a:ext cx="1666875" cy="1190625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FFFF66"/>
                </a:solidFill>
              </a:rPr>
              <a:t>Living</a:t>
            </a:r>
          </a:p>
          <a:p>
            <a:r>
              <a:rPr lang="en-US" sz="1400">
                <a:solidFill>
                  <a:srgbClr val="FFFF66"/>
                </a:solidFill>
              </a:rPr>
              <a:t>Wage</a:t>
            </a:r>
          </a:p>
        </p:txBody>
      </p:sp>
      <p:sp>
        <p:nvSpPr>
          <p:cNvPr id="613407" name="AutoShape 31"/>
          <p:cNvSpPr>
            <a:spLocks noChangeArrowheads="1"/>
          </p:cNvSpPr>
          <p:nvPr/>
        </p:nvSpPr>
        <p:spPr bwMode="auto">
          <a:xfrm>
            <a:off x="3886200" y="4267200"/>
            <a:ext cx="1600200" cy="1190625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chemeClr val="accent1"/>
                </a:solidFill>
              </a:rPr>
              <a:t>Transportation</a:t>
            </a:r>
          </a:p>
        </p:txBody>
      </p:sp>
      <p:sp>
        <p:nvSpPr>
          <p:cNvPr id="613408" name="AutoShape 32"/>
          <p:cNvSpPr>
            <a:spLocks noChangeArrowheads="1"/>
          </p:cNvSpPr>
          <p:nvPr/>
        </p:nvSpPr>
        <p:spPr bwMode="auto">
          <a:xfrm>
            <a:off x="5257800" y="4419600"/>
            <a:ext cx="1600200" cy="1190625"/>
          </a:xfrm>
          <a:prstGeom prst="star8">
            <a:avLst>
              <a:gd name="adj" fmla="val 38250"/>
            </a:avLst>
          </a:prstGeom>
          <a:solidFill>
            <a:srgbClr val="6633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400">
                <a:solidFill>
                  <a:srgbClr val="FFCCFF"/>
                </a:solidFill>
              </a:rPr>
              <a:t>Availability</a:t>
            </a:r>
          </a:p>
          <a:p>
            <a:r>
              <a:rPr lang="en-US" sz="1400">
                <a:solidFill>
                  <a:srgbClr val="FFCCFF"/>
                </a:solidFill>
              </a:rPr>
              <a:t>of Food</a:t>
            </a:r>
          </a:p>
        </p:txBody>
      </p:sp>
      <p:sp>
        <p:nvSpPr>
          <p:cNvPr id="613409" name="Text Box 33"/>
          <p:cNvSpPr txBox="1">
            <a:spLocks noChangeArrowheads="1"/>
          </p:cNvSpPr>
          <p:nvPr/>
        </p:nvSpPr>
        <p:spPr bwMode="auto">
          <a:xfrm>
            <a:off x="1447800" y="5562600"/>
            <a:ext cx="6477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Psychosocial Stress / Unhealthy Behaviors</a:t>
            </a:r>
          </a:p>
        </p:txBody>
      </p:sp>
      <p:sp>
        <p:nvSpPr>
          <p:cNvPr id="613410" name="Line 34"/>
          <p:cNvSpPr>
            <a:spLocks noChangeShapeType="1"/>
          </p:cNvSpPr>
          <p:nvPr/>
        </p:nvSpPr>
        <p:spPr bwMode="auto">
          <a:xfrm flipV="1">
            <a:off x="4648200" y="5181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13411" name="Line 35"/>
          <p:cNvSpPr>
            <a:spLocks noChangeShapeType="1"/>
          </p:cNvSpPr>
          <p:nvPr/>
        </p:nvSpPr>
        <p:spPr bwMode="auto">
          <a:xfrm>
            <a:off x="4648200" y="1219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4126" name="Text Box 36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Adapted from R. Hofrichter, </a:t>
            </a:r>
            <a:r>
              <a:rPr lang="en-US" sz="1200" i="1">
                <a:latin typeface="Arial" pitchFamily="34" charset="0"/>
              </a:rPr>
              <a:t>Tackling Health Inequities Through Public Health Practice.</a:t>
            </a:r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3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3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3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613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13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613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613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13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613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613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3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3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3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3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3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3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3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3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3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3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3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3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3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13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3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13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3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3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13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13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1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3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3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1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13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13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1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13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13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13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13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3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3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13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13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1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13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13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13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13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1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13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13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1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5" grpId="0" animBg="1"/>
      <p:bldP spid="613386" grpId="0" animBg="1"/>
      <p:bldP spid="613387" grpId="0" animBg="1"/>
      <p:bldP spid="613388" grpId="0" animBg="1"/>
      <p:bldP spid="613389" grpId="0" animBg="1"/>
      <p:bldP spid="613390" grpId="0" animBg="1"/>
      <p:bldP spid="613394" grpId="0" animBg="1"/>
      <p:bldP spid="613395" grpId="0" animBg="1"/>
      <p:bldP spid="613396" grpId="0"/>
      <p:bldP spid="613397" grpId="0" animBg="1"/>
      <p:bldP spid="613398" grpId="0" animBg="1"/>
      <p:bldP spid="613399" grpId="0" animBg="1"/>
      <p:bldP spid="613400" grpId="0" animBg="1"/>
      <p:bldP spid="613401" grpId="0" animBg="1"/>
      <p:bldP spid="613402" grpId="0" animBg="1"/>
      <p:bldP spid="613402" grpId="1" animBg="1"/>
      <p:bldP spid="613402" grpId="2" animBg="1"/>
      <p:bldP spid="613403" grpId="0" animBg="1"/>
      <p:bldP spid="613403" grpId="1" animBg="1"/>
      <p:bldP spid="613403" grpId="2" animBg="1"/>
      <p:bldP spid="613404" grpId="0" animBg="1"/>
      <p:bldP spid="613404" grpId="1" animBg="1"/>
      <p:bldP spid="613404" grpId="2" animBg="1"/>
      <p:bldP spid="613405" grpId="0" animBg="1"/>
      <p:bldP spid="613405" grpId="1" animBg="1"/>
      <p:bldP spid="613405" grpId="2" animBg="1"/>
      <p:bldP spid="613406" grpId="0" animBg="1"/>
      <p:bldP spid="613406" grpId="1" animBg="1"/>
      <p:bldP spid="613406" grpId="2" animBg="1"/>
      <p:bldP spid="613407" grpId="0" animBg="1"/>
      <p:bldP spid="613407" grpId="1" animBg="1"/>
      <p:bldP spid="613407" grpId="2" animBg="1"/>
      <p:bldP spid="613408" grpId="0" animBg="1"/>
      <p:bldP spid="613408" grpId="1" animBg="1"/>
      <p:bldP spid="613408" grpId="2" animBg="1"/>
      <p:bldP spid="613409" grpId="0"/>
      <p:bldP spid="613410" grpId="0" animBg="1"/>
      <p:bldP spid="6134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i="1" smtClean="0"/>
              <a:t>The discourse is changing…</a:t>
            </a:r>
          </a:p>
        </p:txBody>
      </p:sp>
      <p:sp>
        <p:nvSpPr>
          <p:cNvPr id="5123" name="Line 8"/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0" y="2459038"/>
            <a:ext cx="4495800" cy="533400"/>
          </a:xfrm>
          <a:prstGeom prst="rect">
            <a:avLst/>
          </a:prstGeom>
          <a:solidFill>
            <a:srgbClr val="660033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</a:rPr>
              <a:t>Health Disparity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228600" y="3200400"/>
            <a:ext cx="3810000" cy="1908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3300"/>
                </a:solidFill>
                <a:latin typeface="Arial" pitchFamily="34" charset="0"/>
              </a:rPr>
              <a:t>“</a:t>
            </a:r>
            <a:r>
              <a:rPr lang="en-US" b="1">
                <a:solidFill>
                  <a:srgbClr val="663300"/>
                </a:solidFill>
                <a:latin typeface="Arial" pitchFamily="34" charset="0"/>
              </a:rPr>
              <a:t>A disproportionate difference in health between groups of people.”   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By itself</a:t>
            </a:r>
            <a:r>
              <a:rPr lang="en-US" b="1" i="1">
                <a:latin typeface="Arial" pitchFamily="34" charset="0"/>
              </a:rPr>
              <a:t>, disparity </a:t>
            </a:r>
            <a:r>
              <a:rPr lang="en-US" b="1">
                <a:latin typeface="Arial" pitchFamily="34" charset="0"/>
              </a:rPr>
              <a:t>does not address the chain of events that produces it.</a:t>
            </a:r>
            <a:endParaRPr lang="en-US" b="1" i="1">
              <a:latin typeface="Arial" pitchFamily="34" charset="0"/>
            </a:endParaRPr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4678363" y="2459038"/>
            <a:ext cx="4495800" cy="5334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</a:rPr>
              <a:t>Health Inequity</a:t>
            </a: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4775200" y="3200400"/>
            <a:ext cx="4114800" cy="1770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pitchFamily="34" charset="0"/>
              </a:rPr>
              <a:t>“Differences in population health status and mortality rates that are systemic, patterned, unfair, unjust, and actionable, as opposed to random or caused by those who become ill.”</a:t>
            </a:r>
            <a:r>
              <a:rPr lang="en-US" sz="2000" b="1">
                <a:latin typeface="Arial" pitchFamily="34" charset="0"/>
              </a:rPr>
              <a:t>  </a:t>
            </a:r>
            <a:r>
              <a:rPr lang="en-US" sz="1200" b="1">
                <a:latin typeface="Arial" pitchFamily="34" charset="0"/>
              </a:rPr>
              <a:t>Margaret Whitehead</a:t>
            </a:r>
            <a:endParaRPr lang="en-US" sz="2000" b="1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3886200" y="2605088"/>
            <a:ext cx="271463" cy="2762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733800" y="2286000"/>
            <a:ext cx="152400" cy="9144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429000" y="2286000"/>
            <a:ext cx="228600" cy="9144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3352800" y="2286000"/>
            <a:ext cx="0" cy="9525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3276600" y="2286000"/>
            <a:ext cx="0" cy="952500"/>
          </a:xfrm>
          <a:prstGeom prst="line">
            <a:avLst/>
          </a:prstGeom>
          <a:noFill/>
          <a:ln w="28575">
            <a:solidFill>
              <a:srgbClr val="0099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157662" y="2362200"/>
            <a:ext cx="1481137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600" b="1" dirty="0">
              <a:noFill/>
            </a:endParaRPr>
          </a:p>
          <a:p>
            <a:pPr algn="ctr" eaLnBrk="0" hangingPunct="0">
              <a:defRPr/>
            </a:pP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048000" y="3532188"/>
            <a:ext cx="2717800" cy="330358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5715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fontAlgn="auto">
              <a:spcBef>
                <a:spcPct val="75000"/>
              </a:spcBef>
              <a:spcAft>
                <a:spcPts val="0"/>
              </a:spcAft>
              <a:buClr>
                <a:srgbClr val="FF3300"/>
              </a:buClr>
              <a:buSzPct val="130000"/>
              <a:buFontTx/>
              <a:buChar char="•"/>
              <a:defRPr/>
            </a:pPr>
            <a:r>
              <a:rPr lang="en-US" sz="1050" b="1" dirty="0" smtClean="0">
                <a:latin typeface="Calibri" charset="0"/>
              </a:rPr>
              <a:t>Community service agencies ** in formal network </a:t>
            </a:r>
          </a:p>
          <a:p>
            <a:pPr fontAlgn="auto">
              <a:spcBef>
                <a:spcPct val="75000"/>
              </a:spcBef>
              <a:spcAft>
                <a:spcPts val="0"/>
              </a:spcAft>
              <a:buClr>
                <a:srgbClr val="FF3300"/>
              </a:buClr>
              <a:buSzPct val="130000"/>
              <a:buFontTx/>
              <a:buChar char="•"/>
              <a:defRPr/>
            </a:pPr>
            <a:r>
              <a:rPr lang="en-US" sz="1050" b="1" dirty="0" smtClean="0">
                <a:latin typeface="Calibri" charset="0"/>
              </a:rPr>
              <a:t>Referral of high risk clients to </a:t>
            </a:r>
            <a:r>
              <a:rPr lang="en-US" sz="1050" b="1" dirty="0" err="1" smtClean="0">
                <a:latin typeface="Calibri" charset="0"/>
              </a:rPr>
              <a:t>approp</a:t>
            </a:r>
            <a:r>
              <a:rPr lang="en-US" sz="1050" b="1" dirty="0" smtClean="0">
                <a:latin typeface="Calibri" charset="0"/>
              </a:rPr>
              <a:t> System </a:t>
            </a:r>
          </a:p>
          <a:p>
            <a:pPr fontAlgn="auto">
              <a:spcBef>
                <a:spcPct val="75000"/>
              </a:spcBef>
              <a:spcAft>
                <a:spcPts val="0"/>
              </a:spcAft>
              <a:buClr>
                <a:srgbClr val="FF3300"/>
              </a:buClr>
              <a:buSzPct val="130000"/>
              <a:buFontTx/>
              <a:buChar char="•"/>
              <a:defRPr/>
            </a:pPr>
            <a:r>
              <a:rPr lang="en-US" sz="1050" b="1" dirty="0" smtClean="0">
                <a:latin typeface="Calibri" charset="0"/>
              </a:rPr>
              <a:t>Coordinated care for moderate to low risk clients via screening, referral to appropriate agency or service or assignment to CHW </a:t>
            </a:r>
          </a:p>
          <a:p>
            <a:pPr fontAlgn="auto">
              <a:spcBef>
                <a:spcPct val="75000"/>
              </a:spcBef>
              <a:spcAft>
                <a:spcPts val="0"/>
              </a:spcAft>
              <a:buClr>
                <a:srgbClr val="FF3300"/>
              </a:buClr>
              <a:buSzPct val="130000"/>
              <a:buFontTx/>
              <a:buChar char="•"/>
              <a:defRPr/>
            </a:pPr>
            <a:r>
              <a:rPr lang="en-US" sz="1050" b="1" dirty="0" smtClean="0">
                <a:latin typeface="Calibri" charset="0"/>
              </a:rPr>
              <a:t>IT HUB and interconnectivity with all service agencies</a:t>
            </a:r>
          </a:p>
          <a:p>
            <a:pPr fontAlgn="auto">
              <a:spcBef>
                <a:spcPct val="75000"/>
              </a:spcBef>
              <a:spcAft>
                <a:spcPts val="0"/>
              </a:spcAft>
              <a:buClr>
                <a:srgbClr val="FF3300"/>
              </a:buClr>
              <a:buSzPct val="130000"/>
              <a:buFontTx/>
              <a:buChar char="•"/>
              <a:defRPr/>
            </a:pPr>
            <a:r>
              <a:rPr lang="en-US" sz="1050" b="1" dirty="0" smtClean="0">
                <a:latin typeface="Calibri" charset="0"/>
              </a:rPr>
              <a:t>Efficient, accountable care</a:t>
            </a:r>
          </a:p>
          <a:p>
            <a:pPr fontAlgn="auto">
              <a:spcBef>
                <a:spcPct val="25000"/>
              </a:spcBef>
              <a:spcAft>
                <a:spcPts val="0"/>
              </a:spcAft>
              <a:buClr>
                <a:srgbClr val="FF3300"/>
              </a:buClr>
              <a:buSzPct val="130000"/>
              <a:buFontTx/>
              <a:buChar char="•"/>
              <a:defRPr/>
            </a:pPr>
            <a:r>
              <a:rPr lang="en-US" sz="1050" b="1" dirty="0" smtClean="0">
                <a:latin typeface="Calibri" charset="0"/>
              </a:rPr>
              <a:t>Transparent Cost / Quality Performance</a:t>
            </a:r>
          </a:p>
          <a:p>
            <a:pPr marL="461963" lvl="1" indent="-173038" fontAlgn="auto">
              <a:spcBef>
                <a:spcPct val="10000"/>
              </a:spcBef>
              <a:spcAft>
                <a:spcPts val="0"/>
              </a:spcAft>
              <a:buClr>
                <a:srgbClr val="FF3300"/>
              </a:buClr>
              <a:buSzPct val="130000"/>
              <a:buFont typeface="Courier New" pitchFamily="49" charset="0"/>
              <a:buChar char="o"/>
              <a:defRPr/>
            </a:pPr>
            <a:r>
              <a:rPr lang="en-US" sz="1050" b="1" dirty="0" smtClean="0">
                <a:latin typeface="Calibri" charset="0"/>
                <a:ea typeface="ＭＳ Ｐゴシック" charset="0"/>
              </a:rPr>
              <a:t>Results-oriented</a:t>
            </a:r>
          </a:p>
          <a:p>
            <a:pPr marL="461963" lvl="1" indent="-173038" fontAlgn="auto">
              <a:spcBef>
                <a:spcPct val="10000"/>
              </a:spcBef>
              <a:spcAft>
                <a:spcPts val="0"/>
              </a:spcAft>
              <a:buClr>
                <a:srgbClr val="FF3300"/>
              </a:buClr>
              <a:buSzPct val="130000"/>
              <a:buFont typeface="Courier New" pitchFamily="49" charset="0"/>
              <a:buChar char="o"/>
              <a:defRPr/>
            </a:pPr>
            <a:r>
              <a:rPr lang="en-US" sz="1050" b="1" dirty="0" smtClean="0">
                <a:latin typeface="Calibri" charset="0"/>
                <a:ea typeface="ＭＳ Ｐゴシック" charset="0"/>
              </a:rPr>
              <a:t>Assured access to care</a:t>
            </a:r>
          </a:p>
          <a:p>
            <a:pPr marL="461963" lvl="2" indent="-173038" fontAlgn="auto">
              <a:spcBef>
                <a:spcPct val="10000"/>
              </a:spcBef>
              <a:spcAft>
                <a:spcPts val="0"/>
              </a:spcAft>
              <a:buClr>
                <a:srgbClr val="FF3300"/>
              </a:buClr>
              <a:buSzPct val="130000"/>
              <a:buFont typeface="Courier New" pitchFamily="49" charset="0"/>
              <a:buChar char="o"/>
              <a:defRPr/>
            </a:pPr>
            <a:r>
              <a:rPr lang="en-US" sz="1050" b="1" dirty="0" smtClean="0">
                <a:latin typeface="Calibri" charset="0"/>
                <a:ea typeface="ＭＳ Ｐゴシック" charset="0"/>
              </a:rPr>
              <a:t>Improved consumer experience </a:t>
            </a:r>
          </a:p>
          <a:p>
            <a:pPr marL="0" lvl="1" indent="-173038" fontAlgn="auto">
              <a:spcBef>
                <a:spcPct val="45000"/>
              </a:spcBef>
              <a:spcAft>
                <a:spcPts val="0"/>
              </a:spcAft>
              <a:buClr>
                <a:srgbClr val="FF3300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1050" b="1" dirty="0" smtClean="0">
                <a:latin typeface="Calibri" charset="0"/>
                <a:ea typeface="ＭＳ Ｐゴシック" charset="0"/>
              </a:rPr>
              <a:t>Public reporting</a:t>
            </a:r>
          </a:p>
          <a:p>
            <a:pPr fontAlgn="auto">
              <a:spcBef>
                <a:spcPct val="45000"/>
              </a:spcBef>
              <a:spcAft>
                <a:spcPts val="0"/>
              </a:spcAft>
              <a:buClr>
                <a:srgbClr val="FF3300"/>
              </a:buClr>
              <a:buSzPct val="130000"/>
              <a:tabLst>
                <a:tab pos="461963" algn="l"/>
              </a:tabLst>
              <a:defRPr/>
            </a:pPr>
            <a:r>
              <a:rPr lang="en-US" sz="1050" b="1" dirty="0" smtClean="0">
                <a:latin typeface="Calibri" charset="0"/>
              </a:rPr>
              <a:t>	** Agencies with services related to social &amp; 	other determinants of health</a:t>
            </a:r>
            <a:endParaRPr lang="en-US" sz="1050" b="1" dirty="0">
              <a:latin typeface="Calibri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901950" y="1447800"/>
            <a:ext cx="24971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endParaRPr lang="en-US" sz="1600" b="1" u="sng"/>
          </a:p>
          <a:p>
            <a:pPr algn="ctr" eaLnBrk="0" hangingPunct="0"/>
            <a:r>
              <a:rPr lang="en-US" sz="1600" b="1" u="sng"/>
              <a:t> Coordinated Seamless</a:t>
            </a:r>
          </a:p>
          <a:p>
            <a:pPr algn="ctr" eaLnBrk="0" hangingPunct="0"/>
            <a:r>
              <a:rPr lang="en-US" sz="1600" b="1" u="sng"/>
              <a:t>Community Care System   2.0</a:t>
            </a:r>
          </a:p>
        </p:txBody>
      </p:sp>
      <p:sp>
        <p:nvSpPr>
          <p:cNvPr id="82970" name="Text Box 26"/>
          <p:cNvSpPr txBox="1">
            <a:spLocks noChangeArrowheads="1"/>
          </p:cNvSpPr>
          <p:nvPr/>
        </p:nvSpPr>
        <p:spPr bwMode="auto">
          <a:xfrm>
            <a:off x="228600" y="3810000"/>
            <a:ext cx="2673350" cy="282733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5715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763" indent="-173038" fontAlgn="auto">
              <a:spcBef>
                <a:spcPct val="10000"/>
              </a:spcBef>
              <a:spcAft>
                <a:spcPts val="0"/>
              </a:spcAft>
              <a:buClr>
                <a:srgbClr val="0000CC"/>
              </a:buClr>
              <a:buSzPct val="130000"/>
              <a:buFont typeface="Arial" pitchFamily="34" charset="0"/>
              <a:buChar char="•"/>
              <a:tabLst>
                <a:tab pos="57150" algn="l"/>
              </a:tabLst>
              <a:defRPr/>
            </a:pPr>
            <a:r>
              <a:rPr lang="en-US" sz="1100" b="1" dirty="0">
                <a:latin typeface="Calibri" charset="0"/>
              </a:rPr>
              <a:t>Community agencies in own silos </a:t>
            </a:r>
          </a:p>
          <a:p>
            <a:pPr marL="288925" lvl="2" indent="173038" fontAlgn="auto">
              <a:spcBef>
                <a:spcPct val="10000"/>
              </a:spcBef>
              <a:spcAft>
                <a:spcPts val="0"/>
              </a:spcAft>
              <a:buClr>
                <a:srgbClr val="0000CC"/>
              </a:buClr>
              <a:buSzPct val="130000"/>
              <a:buFont typeface="Courier New" pitchFamily="49" charset="0"/>
              <a:buChar char="o"/>
              <a:tabLst>
                <a:tab pos="288925" algn="l"/>
              </a:tabLst>
              <a:defRPr/>
            </a:pPr>
            <a:r>
              <a:rPr lang="en-US" sz="1100" b="1" dirty="0">
                <a:latin typeface="Calibri" charset="0"/>
                <a:ea typeface="ＭＳ Ｐゴシック" charset="0"/>
              </a:rPr>
              <a:t>Each with care managers</a:t>
            </a:r>
          </a:p>
          <a:p>
            <a:pPr marL="288925" lvl="2" indent="173038" fontAlgn="auto">
              <a:spcBef>
                <a:spcPct val="10000"/>
              </a:spcBef>
              <a:spcAft>
                <a:spcPts val="0"/>
              </a:spcAft>
              <a:buClr>
                <a:srgbClr val="0000CC"/>
              </a:buClr>
              <a:buSzPct val="130000"/>
              <a:buFont typeface="Courier New" pitchFamily="49" charset="0"/>
              <a:buChar char="o"/>
              <a:tabLst>
                <a:tab pos="288925" algn="l"/>
              </a:tabLst>
              <a:defRPr/>
            </a:pPr>
            <a:r>
              <a:rPr lang="en-US" sz="1100" b="1" dirty="0">
                <a:latin typeface="Calibri" charset="0"/>
                <a:ea typeface="ＭＳ Ｐゴシック" charset="0"/>
              </a:rPr>
              <a:t>Each producing care plans</a:t>
            </a:r>
          </a:p>
          <a:p>
            <a:pPr marL="288925" lvl="2" indent="173038" fontAlgn="auto">
              <a:spcBef>
                <a:spcPct val="10000"/>
              </a:spcBef>
              <a:spcAft>
                <a:spcPts val="0"/>
              </a:spcAft>
              <a:buClr>
                <a:srgbClr val="0000CC"/>
              </a:buClr>
              <a:buSzPct val="130000"/>
              <a:buFont typeface="Courier New" pitchFamily="49" charset="0"/>
              <a:buChar char="o"/>
              <a:tabLst>
                <a:tab pos="288925" algn="l"/>
                <a:tab pos="461963" algn="l"/>
              </a:tabLst>
              <a:defRPr/>
            </a:pPr>
            <a:r>
              <a:rPr lang="en-US" sz="1100" b="1" dirty="0">
                <a:latin typeface="Calibri" charset="0"/>
                <a:ea typeface="ＭＳ Ｐゴシック" charset="0"/>
              </a:rPr>
              <a:t>Each producing individual / family 	records</a:t>
            </a:r>
          </a:p>
          <a:p>
            <a:pPr marL="173038" lvl="1" indent="-173038" fontAlgn="auto">
              <a:spcBef>
                <a:spcPct val="10000"/>
              </a:spcBef>
              <a:spcAft>
                <a:spcPts val="0"/>
              </a:spcAft>
              <a:buClr>
                <a:srgbClr val="0000CC"/>
              </a:buClr>
              <a:buSzPct val="130000"/>
              <a:buFont typeface="Arial" pitchFamily="34" charset="0"/>
              <a:buChar char="•"/>
              <a:tabLst>
                <a:tab pos="404813" algn="l"/>
              </a:tabLst>
              <a:defRPr/>
            </a:pPr>
            <a:r>
              <a:rPr lang="en-US" sz="1100" b="1" dirty="0">
                <a:latin typeface="Calibri" charset="0"/>
                <a:ea typeface="ＭＳ Ｐゴシック" charset="0"/>
              </a:rPr>
              <a:t>Fragmented care for individuals </a:t>
            </a:r>
            <a:r>
              <a:rPr lang="en-US" sz="1100" b="1" dirty="0" smtClean="0">
                <a:latin typeface="Calibri" charset="0"/>
                <a:ea typeface="ＭＳ Ｐゴシック" charset="0"/>
              </a:rPr>
              <a:t>/ families with </a:t>
            </a:r>
            <a:r>
              <a:rPr lang="en-US" sz="1100" b="1" dirty="0">
                <a:latin typeface="Calibri" charset="0"/>
                <a:ea typeface="ＭＳ Ｐゴシック" charset="0"/>
              </a:rPr>
              <a:t>multiple </a:t>
            </a:r>
            <a:r>
              <a:rPr lang="en-US" sz="1100" b="1" dirty="0" smtClean="0">
                <a:latin typeface="Calibri" charset="0"/>
                <a:ea typeface="ＭＳ Ｐゴシック" charset="0"/>
              </a:rPr>
              <a:t>needs  </a:t>
            </a:r>
            <a:endParaRPr lang="en-US" sz="1100" b="1" dirty="0">
              <a:latin typeface="Calibri" charset="0"/>
              <a:ea typeface="ＭＳ Ｐゴシック" charset="0"/>
            </a:endParaRPr>
          </a:p>
          <a:p>
            <a:pPr marL="173038" lvl="1" indent="-173038" fontAlgn="auto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30000"/>
              <a:buFont typeface="Arial" pitchFamily="34" charset="0"/>
              <a:buChar char="•"/>
              <a:tabLst>
                <a:tab pos="404813" algn="l"/>
              </a:tabLst>
              <a:defRPr/>
            </a:pPr>
            <a:r>
              <a:rPr lang="en-US" sz="1100" b="1" dirty="0">
                <a:latin typeface="Calibri" charset="0"/>
                <a:ea typeface="ＭＳ Ｐゴシック" charset="0"/>
              </a:rPr>
              <a:t>Uncoordinated cross-agency care for individuals, families</a:t>
            </a:r>
          </a:p>
          <a:p>
            <a:pPr marL="173038" lvl="1" indent="-173038" fontAlgn="auto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130000"/>
              <a:buFont typeface="Arial" pitchFamily="34" charset="0"/>
              <a:buChar char="•"/>
              <a:tabLst>
                <a:tab pos="404813" algn="l"/>
              </a:tabLst>
              <a:defRPr/>
            </a:pPr>
            <a:r>
              <a:rPr lang="en-US" sz="1100" b="1" dirty="0">
                <a:latin typeface="Calibri" charset="0"/>
                <a:ea typeface="ＭＳ Ｐゴシック" charset="0"/>
              </a:rPr>
              <a:t>Little or no cross-agency communication or data sharing</a:t>
            </a:r>
          </a:p>
          <a:p>
            <a:pPr marL="173038" lvl="1" indent="-173038" fontAlgn="auto">
              <a:spcBef>
                <a:spcPct val="10000"/>
              </a:spcBef>
              <a:spcAft>
                <a:spcPts val="0"/>
              </a:spcAft>
              <a:buClr>
                <a:srgbClr val="0000CC"/>
              </a:buClr>
              <a:buSzPct val="130000"/>
              <a:buFont typeface="Arial" pitchFamily="34" charset="0"/>
              <a:buChar char="•"/>
              <a:tabLst>
                <a:tab pos="404813" algn="l"/>
              </a:tabLst>
              <a:defRPr/>
            </a:pPr>
            <a:r>
              <a:rPr lang="en-US" sz="1100" b="1" dirty="0">
                <a:latin typeface="Calibri" charset="0"/>
              </a:rPr>
              <a:t>Little or no agency communication with medical care providers</a:t>
            </a:r>
          </a:p>
          <a:p>
            <a:pPr marL="173038" lvl="1" indent="-173038" fontAlgn="auto">
              <a:spcBef>
                <a:spcPct val="10000"/>
              </a:spcBef>
              <a:spcAft>
                <a:spcPts val="0"/>
              </a:spcAft>
              <a:buClr>
                <a:srgbClr val="0000CC"/>
              </a:buClr>
              <a:buSzPct val="130000"/>
              <a:buFont typeface="Arial" pitchFamily="34" charset="0"/>
              <a:buChar char="•"/>
              <a:tabLst>
                <a:tab pos="404813" algn="l"/>
              </a:tabLst>
              <a:defRPr/>
            </a:pPr>
            <a:r>
              <a:rPr lang="en-US" sz="1100" b="1" dirty="0">
                <a:latin typeface="Calibri" charset="0"/>
              </a:rPr>
              <a:t>Inefficient, </a:t>
            </a:r>
            <a:r>
              <a:rPr lang="en-US" sz="1100" b="1" dirty="0" smtClean="0">
                <a:latin typeface="Calibri" charset="0"/>
              </a:rPr>
              <a:t>redundant (e.g. costly) </a:t>
            </a:r>
            <a:r>
              <a:rPr lang="en-US" sz="1100" b="1" dirty="0">
                <a:latin typeface="Calibri" charset="0"/>
              </a:rPr>
              <a:t>services</a:t>
            </a:r>
          </a:p>
          <a:p>
            <a:pPr marL="173038" lvl="1" indent="-173038" fontAlgn="auto">
              <a:spcBef>
                <a:spcPct val="10000"/>
              </a:spcBef>
              <a:spcAft>
                <a:spcPts val="0"/>
              </a:spcAft>
              <a:buClr>
                <a:srgbClr val="0000CC"/>
              </a:buClr>
              <a:buSzPct val="130000"/>
              <a:buFont typeface="Arial" pitchFamily="34" charset="0"/>
              <a:buChar char="•"/>
              <a:tabLst>
                <a:tab pos="404813" algn="l"/>
              </a:tabLst>
              <a:defRPr/>
            </a:pPr>
            <a:r>
              <a:rPr lang="en-US" sz="1100" b="1" dirty="0">
                <a:latin typeface="Calibri" charset="0"/>
              </a:rPr>
              <a:t>No transparent quality or cost performance data</a:t>
            </a:r>
          </a:p>
        </p:txBody>
      </p: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6121400" y="1339850"/>
            <a:ext cx="2870200" cy="5518150"/>
            <a:chOff x="3952" y="921"/>
            <a:chExt cx="1794" cy="3463"/>
          </a:xfrm>
        </p:grpSpPr>
        <p:sp>
          <p:nvSpPr>
            <p:cNvPr id="6179" name="AutoShape 12"/>
            <p:cNvSpPr>
              <a:spLocks noChangeArrowheads="1"/>
            </p:cNvSpPr>
            <p:nvPr/>
          </p:nvSpPr>
          <p:spPr bwMode="auto">
            <a:xfrm>
              <a:off x="4622" y="1008"/>
              <a:ext cx="994" cy="110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80" name="Rectangle 13"/>
            <p:cNvSpPr>
              <a:spLocks noChangeArrowheads="1"/>
            </p:cNvSpPr>
            <p:nvPr/>
          </p:nvSpPr>
          <p:spPr bwMode="auto">
            <a:xfrm>
              <a:off x="4457" y="1284"/>
              <a:ext cx="146" cy="55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81" name="Rectangle 14"/>
            <p:cNvSpPr>
              <a:spLocks noChangeArrowheads="1"/>
            </p:cNvSpPr>
            <p:nvPr/>
          </p:nvSpPr>
          <p:spPr bwMode="auto">
            <a:xfrm>
              <a:off x="4339" y="1284"/>
              <a:ext cx="98" cy="55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82" name="Rectangle 15"/>
            <p:cNvSpPr>
              <a:spLocks noChangeArrowheads="1"/>
            </p:cNvSpPr>
            <p:nvPr/>
          </p:nvSpPr>
          <p:spPr bwMode="auto">
            <a:xfrm flipH="1">
              <a:off x="4175" y="1284"/>
              <a:ext cx="58" cy="55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83" name="Rectangle 16"/>
            <p:cNvSpPr>
              <a:spLocks noChangeArrowheads="1"/>
            </p:cNvSpPr>
            <p:nvPr/>
          </p:nvSpPr>
          <p:spPr bwMode="auto">
            <a:xfrm>
              <a:off x="4252" y="1284"/>
              <a:ext cx="68" cy="55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84" name="Line 17"/>
            <p:cNvSpPr>
              <a:spLocks noChangeShapeType="1"/>
            </p:cNvSpPr>
            <p:nvPr/>
          </p:nvSpPr>
          <p:spPr bwMode="auto">
            <a:xfrm>
              <a:off x="4088" y="1284"/>
              <a:ext cx="0" cy="552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85" name="Line 18"/>
            <p:cNvSpPr>
              <a:spLocks noChangeShapeType="1"/>
            </p:cNvSpPr>
            <p:nvPr/>
          </p:nvSpPr>
          <p:spPr bwMode="auto">
            <a:xfrm flipH="1">
              <a:off x="4048" y="1284"/>
              <a:ext cx="2" cy="56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86" name="Line 19"/>
            <p:cNvSpPr>
              <a:spLocks noChangeShapeType="1"/>
            </p:cNvSpPr>
            <p:nvPr/>
          </p:nvSpPr>
          <p:spPr bwMode="auto">
            <a:xfrm>
              <a:off x="4011" y="1284"/>
              <a:ext cx="0" cy="55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87" name="Line 20"/>
            <p:cNvSpPr>
              <a:spLocks noChangeShapeType="1"/>
            </p:cNvSpPr>
            <p:nvPr/>
          </p:nvSpPr>
          <p:spPr bwMode="auto">
            <a:xfrm>
              <a:off x="3981" y="1284"/>
              <a:ext cx="0" cy="5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88" name="Line 21"/>
            <p:cNvSpPr>
              <a:spLocks noChangeShapeType="1"/>
            </p:cNvSpPr>
            <p:nvPr/>
          </p:nvSpPr>
          <p:spPr bwMode="auto">
            <a:xfrm>
              <a:off x="3952" y="1284"/>
              <a:ext cx="0" cy="552"/>
            </a:xfrm>
            <a:prstGeom prst="line">
              <a:avLst/>
            </a:prstGeom>
            <a:noFill/>
            <a:ln w="6350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89" name="Line 23"/>
            <p:cNvSpPr>
              <a:spLocks noChangeShapeType="1"/>
            </p:cNvSpPr>
            <p:nvPr/>
          </p:nvSpPr>
          <p:spPr bwMode="auto">
            <a:xfrm flipH="1">
              <a:off x="4134" y="1284"/>
              <a:ext cx="4" cy="549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76" name="Text Box 25"/>
            <p:cNvSpPr txBox="1">
              <a:spLocks noChangeArrowheads="1"/>
            </p:cNvSpPr>
            <p:nvPr/>
          </p:nvSpPr>
          <p:spPr bwMode="auto">
            <a:xfrm>
              <a:off x="3952" y="1911"/>
              <a:ext cx="1794" cy="2473"/>
            </a:xfrm>
            <a:prstGeom prst="rect">
              <a:avLst/>
            </a:pr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>
              <a:solidFill>
                <a:srgbClr val="98B954"/>
              </a:solidFill>
              <a:miter lim="800000"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lIns="0" tIns="0" rIns="0" bIns="0">
              <a:spAutoFit/>
            </a:bodyPr>
            <a:lstStyle/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231775" indent="-174625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buFont typeface="Arial" pitchFamily="34" charset="0"/>
                <a:buChar char="•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  <a:p>
              <a:pPr marL="57150" eaLnBrk="0" fontAlgn="auto" hangingPunct="0">
                <a:spcBef>
                  <a:spcPct val="25000"/>
                </a:spcBef>
                <a:spcAft>
                  <a:spcPts val="0"/>
                </a:spcAft>
                <a:buClr>
                  <a:srgbClr val="7030A0"/>
                </a:buClr>
                <a:buSzPct val="150000"/>
                <a:defRPr/>
              </a:pPr>
              <a:endParaRPr lang="en-US" sz="1000" b="1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6191" name="Text Box 22"/>
            <p:cNvSpPr txBox="1">
              <a:spLocks noChangeArrowheads="1"/>
            </p:cNvSpPr>
            <p:nvPr/>
          </p:nvSpPr>
          <p:spPr bwMode="auto">
            <a:xfrm>
              <a:off x="4530" y="1267"/>
              <a:ext cx="930" cy="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lnSpc>
                  <a:spcPct val="90000"/>
                </a:lnSpc>
                <a:buClr>
                  <a:schemeClr val="bg1"/>
                </a:buClr>
              </a:pPr>
              <a:r>
                <a:rPr lang="en-US" sz="1600" b="1">
                  <a:solidFill>
                    <a:schemeClr val="bg1"/>
                  </a:solidFill>
                  <a:ea typeface="ＭＳ Ｐゴシック" pitchFamily="34" charset="-128"/>
                </a:rPr>
                <a:t>Community</a:t>
              </a:r>
            </a:p>
            <a:p>
              <a:pPr algn="ctr" eaLnBrk="0" hangingPunct="0">
                <a:lnSpc>
                  <a:spcPct val="90000"/>
                </a:lnSpc>
                <a:buClr>
                  <a:schemeClr val="bg1"/>
                </a:buClr>
              </a:pPr>
              <a:r>
                <a:rPr lang="en-US" sz="1600" b="1">
                  <a:solidFill>
                    <a:schemeClr val="bg1"/>
                  </a:solidFill>
                  <a:ea typeface="ＭＳ Ｐゴシック" pitchFamily="34" charset="-128"/>
                </a:rPr>
                <a:t>Integrated</a:t>
              </a:r>
            </a:p>
            <a:p>
              <a:pPr algn="ctr" eaLnBrk="0" hangingPunct="0">
                <a:lnSpc>
                  <a:spcPct val="90000"/>
                </a:lnSpc>
                <a:buClr>
                  <a:schemeClr val="bg1"/>
                </a:buClr>
              </a:pPr>
              <a:r>
                <a:rPr lang="en-US" sz="1600" b="1">
                  <a:solidFill>
                    <a:schemeClr val="bg1"/>
                  </a:solidFill>
                  <a:ea typeface="ＭＳ Ｐゴシック" pitchFamily="34" charset="-128"/>
                </a:rPr>
                <a:t>Healthcare</a:t>
              </a:r>
            </a:p>
            <a:p>
              <a:pPr algn="ctr" eaLnBrk="0" hangingPunct="0">
                <a:buClr>
                  <a:schemeClr val="bg1"/>
                </a:buClr>
              </a:pPr>
              <a:endParaRPr lang="en-US" sz="2200" b="1">
                <a:solidFill>
                  <a:srgbClr val="000000"/>
                </a:solidFill>
                <a:ea typeface="ＭＳ Ｐゴシック" pitchFamily="34" charset="-128"/>
              </a:endParaRPr>
            </a:p>
            <a:p>
              <a:pPr algn="ctr" eaLnBrk="0" hangingPunct="0">
                <a:buClr>
                  <a:schemeClr val="bg1"/>
                </a:buClr>
              </a:pPr>
              <a:endParaRPr lang="en-US" sz="2200" b="1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192" name="Rectangle 24"/>
            <p:cNvSpPr>
              <a:spLocks noChangeArrowheads="1"/>
            </p:cNvSpPr>
            <p:nvPr/>
          </p:nvSpPr>
          <p:spPr bwMode="auto">
            <a:xfrm>
              <a:off x="4560" y="921"/>
              <a:ext cx="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buClr>
                  <a:schemeClr val="bg1"/>
                </a:buClr>
              </a:pPr>
              <a:endParaRPr lang="en-US" sz="1600" b="1" u="sng"/>
            </a:p>
          </p:txBody>
        </p:sp>
      </p:grpSp>
      <p:grpSp>
        <p:nvGrpSpPr>
          <p:cNvPr id="6156" name="Group 27"/>
          <p:cNvGrpSpPr>
            <a:grpSpLocks/>
          </p:cNvGrpSpPr>
          <p:nvPr/>
        </p:nvGrpSpPr>
        <p:grpSpPr bwMode="auto">
          <a:xfrm>
            <a:off x="228600" y="2209800"/>
            <a:ext cx="2673350" cy="1752600"/>
            <a:chOff x="96" y="1008"/>
            <a:chExt cx="1684" cy="1080"/>
          </a:xfrm>
        </p:grpSpPr>
        <p:sp>
          <p:nvSpPr>
            <p:cNvPr id="6167" name="AutoShape 28"/>
            <p:cNvSpPr>
              <a:spLocks noChangeArrowheads="1"/>
            </p:cNvSpPr>
            <p:nvPr/>
          </p:nvSpPr>
          <p:spPr bwMode="auto">
            <a:xfrm>
              <a:off x="781" y="1008"/>
              <a:ext cx="999" cy="108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68" name="Rectangle 29"/>
            <p:cNvSpPr>
              <a:spLocks noChangeArrowheads="1"/>
            </p:cNvSpPr>
            <p:nvPr/>
          </p:nvSpPr>
          <p:spPr bwMode="auto">
            <a:xfrm>
              <a:off x="615" y="1278"/>
              <a:ext cx="147" cy="54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69" name="Rectangle 30"/>
            <p:cNvSpPr>
              <a:spLocks noChangeArrowheads="1"/>
            </p:cNvSpPr>
            <p:nvPr/>
          </p:nvSpPr>
          <p:spPr bwMode="auto">
            <a:xfrm>
              <a:off x="497" y="1278"/>
              <a:ext cx="98" cy="54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70" name="Rectangle 31"/>
            <p:cNvSpPr>
              <a:spLocks noChangeArrowheads="1"/>
            </p:cNvSpPr>
            <p:nvPr/>
          </p:nvSpPr>
          <p:spPr bwMode="auto">
            <a:xfrm flipH="1">
              <a:off x="332" y="1278"/>
              <a:ext cx="58" cy="54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71" name="Rectangle 32"/>
            <p:cNvSpPr>
              <a:spLocks noChangeArrowheads="1"/>
            </p:cNvSpPr>
            <p:nvPr/>
          </p:nvSpPr>
          <p:spPr bwMode="auto">
            <a:xfrm>
              <a:off x="409" y="1278"/>
              <a:ext cx="69" cy="540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72" name="Line 33"/>
            <p:cNvSpPr>
              <a:spLocks noChangeShapeType="1"/>
            </p:cNvSpPr>
            <p:nvPr/>
          </p:nvSpPr>
          <p:spPr bwMode="auto">
            <a:xfrm>
              <a:off x="288" y="1278"/>
              <a:ext cx="2" cy="545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73" name="Line 34"/>
            <p:cNvSpPr>
              <a:spLocks noChangeShapeType="1"/>
            </p:cNvSpPr>
            <p:nvPr/>
          </p:nvSpPr>
          <p:spPr bwMode="auto">
            <a:xfrm>
              <a:off x="190" y="1278"/>
              <a:ext cx="4" cy="536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74" name="Line 35"/>
            <p:cNvSpPr>
              <a:spLocks noChangeShapeType="1"/>
            </p:cNvSpPr>
            <p:nvPr/>
          </p:nvSpPr>
          <p:spPr bwMode="auto">
            <a:xfrm>
              <a:off x="155" y="1278"/>
              <a:ext cx="0" cy="54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75" name="Line 36"/>
            <p:cNvSpPr>
              <a:spLocks noChangeShapeType="1"/>
            </p:cNvSpPr>
            <p:nvPr/>
          </p:nvSpPr>
          <p:spPr bwMode="auto">
            <a:xfrm>
              <a:off x="125" y="1278"/>
              <a:ext cx="0" cy="540"/>
            </a:xfrm>
            <a:prstGeom prst="line">
              <a:avLst/>
            </a:prstGeom>
            <a:noFill/>
            <a:ln w="12700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76" name="Line 37"/>
            <p:cNvSpPr>
              <a:spLocks noChangeShapeType="1"/>
            </p:cNvSpPr>
            <p:nvPr/>
          </p:nvSpPr>
          <p:spPr bwMode="auto">
            <a:xfrm>
              <a:off x="96" y="1278"/>
              <a:ext cx="0" cy="540"/>
            </a:xfrm>
            <a:prstGeom prst="line">
              <a:avLst/>
            </a:prstGeom>
            <a:noFill/>
            <a:ln w="6350">
              <a:solidFill>
                <a:srgbClr val="FFCC00"/>
              </a:solidFill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77" name="Text Box 38"/>
            <p:cNvSpPr txBox="1">
              <a:spLocks noChangeArrowheads="1"/>
            </p:cNvSpPr>
            <p:nvPr/>
          </p:nvSpPr>
          <p:spPr bwMode="auto">
            <a:xfrm>
              <a:off x="744" y="1344"/>
              <a:ext cx="959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endParaRPr lang="en-US" b="1">
                <a:solidFill>
                  <a:srgbClr val="0000FF"/>
                </a:solidFill>
                <a:ea typeface="ＭＳ Ｐゴシック" pitchFamily="34" charset="-128"/>
              </a:endParaRPr>
            </a:p>
          </p:txBody>
        </p:sp>
        <p:sp>
          <p:nvSpPr>
            <p:cNvPr id="6178" name="Line 39"/>
            <p:cNvSpPr>
              <a:spLocks noChangeShapeType="1"/>
            </p:cNvSpPr>
            <p:nvPr/>
          </p:nvSpPr>
          <p:spPr bwMode="auto">
            <a:xfrm>
              <a:off x="236" y="1280"/>
              <a:ext cx="4" cy="53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157" name="Rectangle 40"/>
          <p:cNvSpPr>
            <a:spLocks noChangeArrowheads="1"/>
          </p:cNvSpPr>
          <p:nvPr/>
        </p:nvSpPr>
        <p:spPr bwMode="auto">
          <a:xfrm>
            <a:off x="228600" y="2057400"/>
            <a:ext cx="2514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en-US" sz="1600" b="1" u="sng"/>
              <a:t>Uncoordinated Community Care System 1.0</a:t>
            </a:r>
          </a:p>
        </p:txBody>
      </p:sp>
      <p:sp>
        <p:nvSpPr>
          <p:cNvPr id="48142" name="Rectangle 4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67800" cy="8683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Community Care System Evolution in MI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159" name="Text Box 42"/>
          <p:cNvSpPr txBox="1">
            <a:spLocks noChangeArrowheads="1"/>
          </p:cNvSpPr>
          <p:nvPr/>
        </p:nvSpPr>
        <p:spPr bwMode="auto">
          <a:xfrm>
            <a:off x="5867400" y="1219200"/>
            <a:ext cx="281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u="sng">
                <a:ea typeface="ＭＳ Ｐゴシック" pitchFamily="34" charset="-128"/>
              </a:rPr>
              <a:t>Community Integrated </a:t>
            </a:r>
          </a:p>
          <a:p>
            <a:pPr algn="ctr"/>
            <a:r>
              <a:rPr lang="en-US" sz="1600" b="1" u="sng">
                <a:ea typeface="ＭＳ Ｐゴシック" pitchFamily="34" charset="-128"/>
              </a:rPr>
              <a:t>Health Care System 3.0</a:t>
            </a:r>
          </a:p>
        </p:txBody>
      </p:sp>
      <p:sp>
        <p:nvSpPr>
          <p:cNvPr id="6160" name="Text Box 43"/>
          <p:cNvSpPr txBox="1">
            <a:spLocks noChangeArrowheads="1"/>
          </p:cNvSpPr>
          <p:nvPr/>
        </p:nvSpPr>
        <p:spPr bwMode="auto">
          <a:xfrm>
            <a:off x="838200" y="2819400"/>
            <a:ext cx="2133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ea typeface="ＭＳ Ｐゴシック" pitchFamily="34" charset="-128"/>
              </a:rPr>
              <a:t>Confused Consumers; Inefficient Care Delivery</a:t>
            </a:r>
          </a:p>
        </p:txBody>
      </p:sp>
      <p:pic>
        <p:nvPicPr>
          <p:cNvPr id="6161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9525" y="1828800"/>
            <a:ext cx="1579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ight Arrow 44"/>
          <p:cNvSpPr/>
          <p:nvPr/>
        </p:nvSpPr>
        <p:spPr>
          <a:xfrm>
            <a:off x="536575" y="838200"/>
            <a:ext cx="8077200" cy="6096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bg1"/>
                </a:solidFill>
              </a:rPr>
              <a:t>Critical Path</a:t>
            </a:r>
          </a:p>
        </p:txBody>
      </p:sp>
      <p:sp>
        <p:nvSpPr>
          <p:cNvPr id="6165" name="Rectangle 45"/>
          <p:cNvSpPr>
            <a:spLocks noChangeArrowheads="1"/>
          </p:cNvSpPr>
          <p:nvPr/>
        </p:nvSpPr>
        <p:spPr bwMode="auto">
          <a:xfrm>
            <a:off x="6096000" y="2895600"/>
            <a:ext cx="2819400" cy="405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174625" eaLnBrk="0" hangingPunct="0">
              <a:spcBef>
                <a:spcPct val="25000"/>
              </a:spcBef>
              <a:buClr>
                <a:srgbClr val="7030A0"/>
              </a:buClr>
              <a:buSzPct val="150000"/>
              <a:buFont typeface="Arial" pitchFamily="34" charset="0"/>
              <a:buChar char="•"/>
            </a:pPr>
            <a:r>
              <a:rPr lang="en-US" sz="1000" b="1">
                <a:solidFill>
                  <a:srgbClr val="000000"/>
                </a:solidFill>
              </a:rPr>
              <a:t>Patient, Population, and Community-Centered</a:t>
            </a:r>
          </a:p>
          <a:p>
            <a:pPr marL="517525" lvl="2" indent="-171450" eaLnBrk="0" hangingPunct="0">
              <a:spcBef>
                <a:spcPct val="10000"/>
              </a:spcBef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000" b="1">
                <a:solidFill>
                  <a:srgbClr val="000000"/>
                </a:solidFill>
              </a:rPr>
              <a:t>Community Health Resource Linked</a:t>
            </a:r>
          </a:p>
          <a:p>
            <a:pPr marL="517525" lvl="2" indent="-171450" eaLnBrk="0" hangingPunct="0">
              <a:spcBef>
                <a:spcPct val="10000"/>
              </a:spcBef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000" b="1">
                <a:solidFill>
                  <a:srgbClr val="000000"/>
                </a:solidFill>
              </a:rPr>
              <a:t>Cost, Quality, and Population Health Outcome Transparency </a:t>
            </a:r>
          </a:p>
          <a:p>
            <a:pPr marL="517525" lvl="2" indent="-171450" eaLnBrk="0" hangingPunct="0">
              <a:spcBef>
                <a:spcPct val="10000"/>
              </a:spcBef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000" b="1">
                <a:solidFill>
                  <a:srgbClr val="000000"/>
                </a:solidFill>
              </a:rPr>
              <a:t>Community Healthy Living Choices</a:t>
            </a:r>
          </a:p>
          <a:p>
            <a:pPr marL="231775" indent="-174625" eaLnBrk="0" hangingPunct="0">
              <a:spcBef>
                <a:spcPct val="10000"/>
              </a:spcBef>
              <a:buClr>
                <a:srgbClr val="7030A0"/>
              </a:buClr>
              <a:buFont typeface="Arial" pitchFamily="34" charset="0"/>
              <a:buChar char="•"/>
            </a:pPr>
            <a:endParaRPr lang="en-US" sz="800" b="1">
              <a:solidFill>
                <a:srgbClr val="000000"/>
              </a:solidFill>
            </a:endParaRPr>
          </a:p>
          <a:p>
            <a:pPr marL="231775" indent="-174625" eaLnBrk="0" hangingPunct="0">
              <a:buClr>
                <a:srgbClr val="7030A0"/>
              </a:buClr>
              <a:buSzPct val="150000"/>
              <a:buFont typeface="Arial" pitchFamily="34" charset="0"/>
              <a:buChar char="•"/>
            </a:pPr>
            <a:r>
              <a:rPr lang="en-US" sz="1000" b="1">
                <a:solidFill>
                  <a:srgbClr val="000000"/>
                </a:solidFill>
              </a:rPr>
              <a:t>Community Health Integrated networks capable of addressing psychosocial, economic and LTC needs</a:t>
            </a:r>
          </a:p>
          <a:p>
            <a:pPr marL="231775" indent="-174625" eaLnBrk="0" hangingPunct="0">
              <a:buClr>
                <a:srgbClr val="7030A0"/>
              </a:buClr>
              <a:buSzPct val="150000"/>
              <a:buFont typeface="Arial" pitchFamily="34" charset="0"/>
              <a:buChar char="•"/>
            </a:pPr>
            <a:r>
              <a:rPr lang="en-US" sz="1000" b="1">
                <a:solidFill>
                  <a:srgbClr val="000000"/>
                </a:solidFill>
              </a:rPr>
              <a:t>Right care, at right time, in right setting</a:t>
            </a:r>
          </a:p>
          <a:p>
            <a:pPr marL="231775" indent="-174625" eaLnBrk="0" hangingPunct="0">
              <a:buClr>
                <a:srgbClr val="7030A0"/>
              </a:buClr>
              <a:buSzPct val="150000"/>
              <a:buFont typeface="Arial" pitchFamily="34" charset="0"/>
              <a:buChar char="•"/>
            </a:pPr>
            <a:r>
              <a:rPr lang="en-US" sz="1000" b="1">
                <a:solidFill>
                  <a:srgbClr val="000000"/>
                </a:solidFill>
              </a:rPr>
              <a:t>Population-based reimbursement </a:t>
            </a:r>
          </a:p>
          <a:p>
            <a:pPr marL="231775" indent="-174625" eaLnBrk="0" hangingPunct="0">
              <a:buClr>
                <a:srgbClr val="7030A0"/>
              </a:buClr>
              <a:buSzPct val="150000"/>
              <a:buFont typeface="Arial" pitchFamily="34" charset="0"/>
              <a:buChar char="•"/>
            </a:pPr>
            <a:r>
              <a:rPr lang="en-US" sz="1000" b="1">
                <a:solidFill>
                  <a:srgbClr val="000000"/>
                </a:solidFill>
              </a:rPr>
              <a:t>Learning Organization:  Capable of rapid </a:t>
            </a:r>
          </a:p>
          <a:p>
            <a:pPr marL="231775" indent="-174625" eaLnBrk="0" hangingPunct="0">
              <a:buClr>
                <a:srgbClr val="7030A0"/>
              </a:buClr>
              <a:buSzPct val="150000"/>
            </a:pPr>
            <a:r>
              <a:rPr lang="en-US" sz="1000" b="1">
                <a:solidFill>
                  <a:srgbClr val="000000"/>
                </a:solidFill>
              </a:rPr>
              <a:t>	deployment of Best Practices </a:t>
            </a:r>
          </a:p>
          <a:p>
            <a:pPr marL="231775" indent="-174625" eaLnBrk="0" hangingPunct="0">
              <a:buClr>
                <a:srgbClr val="7030A0"/>
              </a:buClr>
              <a:buSzPct val="150000"/>
              <a:buFont typeface="Arial" pitchFamily="34" charset="0"/>
              <a:buChar char="•"/>
            </a:pPr>
            <a:endParaRPr lang="en-US" sz="800" b="1">
              <a:solidFill>
                <a:srgbClr val="000000"/>
              </a:solidFill>
            </a:endParaRPr>
          </a:p>
          <a:p>
            <a:pPr marL="231775" indent="-174625" eaLnBrk="0" hangingPunct="0">
              <a:buClr>
                <a:srgbClr val="7030A0"/>
              </a:buClr>
              <a:buSzPct val="150000"/>
              <a:buFont typeface="Arial" pitchFamily="34" charset="0"/>
              <a:buChar char="•"/>
            </a:pPr>
            <a:r>
              <a:rPr lang="en-US" sz="1000" b="1">
                <a:solidFill>
                  <a:srgbClr val="000000"/>
                </a:solidFill>
              </a:rPr>
              <a:t>Community Health Integrated</a:t>
            </a:r>
          </a:p>
          <a:p>
            <a:pPr marL="517525" lvl="1" indent="-171450" eaLnBrk="0" hangingPunct="0"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000" b="1">
                <a:solidFill>
                  <a:srgbClr val="000000"/>
                </a:solidFill>
              </a:rPr>
              <a:t>Community Healthy Living Oriented</a:t>
            </a:r>
          </a:p>
          <a:p>
            <a:pPr marL="517525" lvl="1" indent="-171450" eaLnBrk="0" hangingPunct="0"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000" b="1">
                <a:solidFill>
                  <a:srgbClr val="000000"/>
                </a:solidFill>
              </a:rPr>
              <a:t>Community Health Capacity Builder</a:t>
            </a:r>
          </a:p>
          <a:p>
            <a:pPr marL="517525" lvl="1" indent="-171450" eaLnBrk="0" hangingPunct="0"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000" b="1">
                <a:solidFill>
                  <a:srgbClr val="000000"/>
                </a:solidFill>
              </a:rPr>
              <a:t>Community based support developer</a:t>
            </a:r>
          </a:p>
          <a:p>
            <a:pPr marL="517525" lvl="1" indent="-171450" eaLnBrk="0" hangingPunct="0"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000" b="1">
                <a:solidFill>
                  <a:srgbClr val="000000"/>
                </a:solidFill>
              </a:rPr>
              <a:t>Shared community health responsibility</a:t>
            </a:r>
          </a:p>
          <a:p>
            <a:pPr marL="517525" lvl="1" indent="-171450" eaLnBrk="0" hangingPunct="0">
              <a:buClr>
                <a:srgbClr val="7030A0"/>
              </a:buClr>
              <a:buFont typeface="Courier New" pitchFamily="49" charset="0"/>
              <a:buChar char="o"/>
            </a:pPr>
            <a:endParaRPr lang="en-US" sz="800" b="1">
              <a:solidFill>
                <a:srgbClr val="000000"/>
              </a:solidFill>
            </a:endParaRPr>
          </a:p>
          <a:p>
            <a:pPr marL="231775" indent="-174625" eaLnBrk="0" hangingPunct="0">
              <a:buClr>
                <a:srgbClr val="7030A0"/>
              </a:buClr>
              <a:buSzPct val="150000"/>
              <a:buFont typeface="Arial" pitchFamily="34" charset="0"/>
              <a:buChar char="•"/>
            </a:pPr>
            <a:r>
              <a:rPr lang="en-US" sz="1000" b="1">
                <a:solidFill>
                  <a:srgbClr val="000000"/>
                </a:solidFill>
              </a:rPr>
              <a:t>E-health and tele-health capable</a:t>
            </a:r>
          </a:p>
          <a:p>
            <a:pPr marL="517525" lvl="1" indent="-171450" eaLnBrk="0" hangingPunct="0"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000" b="1">
                <a:solidFill>
                  <a:srgbClr val="000000"/>
                </a:solidFill>
              </a:rPr>
              <a:t>Wide use of remote monitoring and tele-health and e-health management</a:t>
            </a:r>
          </a:p>
          <a:p>
            <a:pPr marL="517525" lvl="1" indent="-171450" eaLnBrk="0" hangingPunct="0">
              <a:buClr>
                <a:srgbClr val="7030A0"/>
              </a:buClr>
              <a:buFont typeface="Courier New" pitchFamily="49" charset="0"/>
              <a:buChar char="o"/>
            </a:pPr>
            <a:r>
              <a:rPr lang="en-US" sz="1000" b="1">
                <a:solidFill>
                  <a:srgbClr val="000000"/>
                </a:solidFill>
              </a:rPr>
              <a:t>Health E-Learning resources, social networking, health literacy tools</a:t>
            </a:r>
          </a:p>
        </p:txBody>
      </p:sp>
      <p:sp>
        <p:nvSpPr>
          <p:cNvPr id="6166" name="TextBox 43"/>
          <p:cNvSpPr txBox="1">
            <a:spLocks noChangeArrowheads="1"/>
          </p:cNvSpPr>
          <p:nvPr/>
        </p:nvSpPr>
        <p:spPr bwMode="auto">
          <a:xfrm>
            <a:off x="3352800" y="2286000"/>
            <a:ext cx="241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Organized, Accountable, Person-Centered  Community Services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1876425"/>
            <a:ext cx="91440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/>
              <a:t>Pathways Community HUB Model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Uses </a:t>
            </a:r>
            <a:r>
              <a:rPr lang="en-US" sz="2800" i="1" dirty="0"/>
              <a:t>Community Health Workers (</a:t>
            </a:r>
            <a:r>
              <a:rPr lang="en-US" sz="2800" b="1" i="1" dirty="0"/>
              <a:t>CHWs</a:t>
            </a:r>
            <a:r>
              <a:rPr lang="en-US" sz="2800" i="1" dirty="0"/>
              <a:t>) </a:t>
            </a:r>
            <a:r>
              <a:rPr lang="en-US" sz="2800" dirty="0"/>
              <a:t>to </a:t>
            </a:r>
            <a:r>
              <a:rPr lang="en-US" sz="2800" dirty="0" smtClean="0"/>
              <a:t>coordinate use of social, emotional, economic, and educational resources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CHWs use </a:t>
            </a:r>
            <a:r>
              <a:rPr lang="en-US" sz="2800" b="1" i="1" dirty="0" smtClean="0"/>
              <a:t>Pathways</a:t>
            </a:r>
            <a:r>
              <a:rPr lang="en-US" sz="2800" dirty="0" smtClean="0"/>
              <a:t> </a:t>
            </a:r>
            <a:r>
              <a:rPr lang="en-US" sz="2800" dirty="0"/>
              <a:t>constructed to harness existing community resources in the pursuit </a:t>
            </a:r>
            <a:r>
              <a:rPr lang="en-US" sz="2800" dirty="0" smtClean="0"/>
              <a:t>of common </a:t>
            </a:r>
            <a:r>
              <a:rPr lang="en-US" sz="2800" dirty="0"/>
              <a:t>outcomes </a:t>
            </a:r>
            <a:endParaRPr lang="en-US" sz="2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Coordinate </a:t>
            </a:r>
            <a:r>
              <a:rPr lang="en-US" sz="2800" b="1" dirty="0" smtClean="0"/>
              <a:t>efficient</a:t>
            </a:r>
            <a:r>
              <a:rPr lang="en-US" sz="2800" dirty="0" smtClean="0"/>
              <a:t> service delivery through a centralized </a:t>
            </a:r>
            <a:r>
              <a:rPr lang="en-US" sz="2800" i="1" dirty="0" smtClean="0"/>
              <a:t>Community HUB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Performance based on </a:t>
            </a:r>
            <a:r>
              <a:rPr lang="en-US" sz="2800" b="1" dirty="0" smtClean="0"/>
              <a:t>outcomes</a:t>
            </a:r>
            <a:r>
              <a:rPr lang="en-US" sz="2800" dirty="0" smtClean="0"/>
              <a:t> that are measured; and quality and performance is reported to the community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Michigan Pathways to Better Health (MPBH) Demonstration Project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2000" y="1600200"/>
            <a:ext cx="75438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19863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Pathways Community HUB Model </a:t>
            </a:r>
            <a:r>
              <a:rPr lang="en-US">
                <a:hlinkClick r:id="rId3"/>
              </a:rPr>
              <a:t>http://www.innovations.ahrq.gov/guide/HUBManualTOC.aspx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satMod val="130000"/>
                  </a:schemeClr>
                </a:solidFill>
              </a:rPr>
              <a:t>Pathways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54050" y="1524000"/>
            <a:ext cx="6105525" cy="4429125"/>
          </a:xfrm>
        </p:spPr>
        <p:txBody>
          <a:bodyPr/>
          <a:lstStyle/>
          <a:p>
            <a:pPr marL="365125" indent="-282575" eaLnBrk="1" hangingPunct="1">
              <a:buFont typeface="Wingdings 2" pitchFamily="18" charset="2"/>
              <a:buChar char=""/>
            </a:pPr>
            <a:r>
              <a:rPr lang="en-US" smtClean="0"/>
              <a:t>Social Service Referral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en-US" smtClean="0"/>
              <a:t>Smoking Cessation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en-US" smtClean="0"/>
              <a:t>Medication Assessment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en-US" smtClean="0"/>
              <a:t>Medication Management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en-US" smtClean="0"/>
              <a:t>Medical Referral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en-US" smtClean="0"/>
              <a:t>Medical Home</a:t>
            </a:r>
          </a:p>
          <a:p>
            <a:pPr marL="365125" indent="-282575" eaLnBrk="1" hangingPunct="1">
              <a:buFont typeface="Wingdings 2" pitchFamily="18" charset="2"/>
              <a:buChar char=""/>
            </a:pPr>
            <a:r>
              <a:rPr lang="en-US" smtClean="0"/>
              <a:t>Health Insurance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14200-1977-4A2E-9841-232E39F8981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06813" y="4352925"/>
            <a:ext cx="3170237" cy="2133600"/>
          </a:xfrm>
          <a:prstGeom prst="ellipse">
            <a:avLst/>
          </a:prstGeom>
          <a:noFill/>
          <a:ln w="114300" cmpd="dbl">
            <a:solidFill>
              <a:schemeClr val="tx1"/>
            </a:solidFill>
          </a:ln>
          <a:effectLst>
            <a:outerShdw blurRad="7493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91200" y="4343400"/>
            <a:ext cx="3170238" cy="2133600"/>
          </a:xfrm>
          <a:prstGeom prst="ellipse">
            <a:avLst/>
          </a:prstGeom>
          <a:noFill/>
          <a:ln w="120650" cap="rnd" cmpd="dbl">
            <a:solidFill>
              <a:schemeClr val="tx1"/>
            </a:solidFill>
          </a:ln>
          <a:effectLst>
            <a:outerShdw blurRad="7493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3886200" y="5065713"/>
            <a:ext cx="24463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5F5F5F"/>
                </a:solidFill>
                <a:latin typeface="Arial" pitchFamily="34" charset="0"/>
                <a:ea typeface="ＭＳ Ｐゴシック" pitchFamily="34" charset="-128"/>
              </a:rPr>
              <a:t>Health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6781800" y="50546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>
                <a:solidFill>
                  <a:srgbClr val="5F5F5F"/>
                </a:solidFill>
                <a:latin typeface="Arial" pitchFamily="34" charset="0"/>
                <a:ea typeface="ＭＳ Ｐゴシック" pitchFamily="34" charset="-128"/>
              </a:rPr>
              <a:t>Social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0" y="990600"/>
            <a:ext cx="75438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1670050" y="1154113"/>
            <a:ext cx="304800" cy="2209800"/>
          </a:xfrm>
          <a:prstGeom prst="leftBrace">
            <a:avLst>
              <a:gd name="adj1" fmla="val 58336"/>
              <a:gd name="adj2" fmla="val 444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1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262063"/>
            <a:ext cx="1752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Georgia" pitchFamily="18" charset="0"/>
                <a:ea typeface="ＭＳ Ｐゴシック" pitchFamily="34" charset="-128"/>
              </a:rPr>
              <a:t>Identify/enroll at risk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latin typeface="Georgia" pitchFamily="18" charset="0"/>
                <a:ea typeface="ＭＳ Ｐゴシック" pitchFamily="34" charset="-128"/>
              </a:rPr>
              <a:t/>
            </a:r>
            <a:br>
              <a:rPr lang="en-US">
                <a:latin typeface="Georgia" pitchFamily="18" charset="0"/>
                <a:ea typeface="ＭＳ Ｐゴシック" pitchFamily="34" charset="-128"/>
              </a:rPr>
            </a:br>
            <a:r>
              <a:rPr lang="en-US">
                <a:latin typeface="Georgia" pitchFamily="18" charset="0"/>
                <a:ea typeface="ＭＳ Ｐゴシック" pitchFamily="34" charset="-128"/>
              </a:rPr>
              <a:t>Care Coordination</a:t>
            </a:r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1695450" y="3733800"/>
            <a:ext cx="381000" cy="914400"/>
          </a:xfrm>
          <a:prstGeom prst="leftBrace">
            <a:avLst>
              <a:gd name="adj1" fmla="val 24200"/>
              <a:gd name="adj2" fmla="val 444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6200" y="3732213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Georgia" pitchFamily="18" charset="0"/>
                <a:ea typeface="ＭＳ Ｐゴシック" pitchFamily="34" charset="-128"/>
              </a:rPr>
              <a:t>Evidence based Intervention</a:t>
            </a:r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>
            <a:off x="1600200" y="4953000"/>
            <a:ext cx="304800" cy="1219200"/>
          </a:xfrm>
          <a:prstGeom prst="leftBrace">
            <a:avLst>
              <a:gd name="adj1" fmla="val 41667"/>
              <a:gd name="adj2" fmla="val 4444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1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52400" y="514985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Georgia" pitchFamily="18" charset="0"/>
                <a:ea typeface="ＭＳ Ｐゴシック" pitchFamily="34" charset="-128"/>
              </a:rPr>
              <a:t>Final Outcome</a:t>
            </a:r>
          </a:p>
        </p:txBody>
      </p:sp>
      <p:graphicFrame>
        <p:nvGraphicFramePr>
          <p:cNvPr id="9224" name="Object 14"/>
          <p:cNvGraphicFramePr>
            <a:graphicFrameLocks noGrp="1" noChangeAspect="1"/>
          </p:cNvGraphicFramePr>
          <p:nvPr>
            <p:ph idx="4294967295"/>
          </p:nvPr>
        </p:nvGraphicFramePr>
        <p:xfrm>
          <a:off x="2216150" y="304800"/>
          <a:ext cx="5287963" cy="6343650"/>
        </p:xfrm>
        <a:graphic>
          <a:graphicData uri="http://schemas.openxmlformats.org/presentationml/2006/ole">
            <p:oleObj spid="_x0000_s9224" name="Document" r:id="rId4" imgW="5952018" imgH="7219441" progId="Word.Document.8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9C1B2-A03E-48DA-A8C0-2038FC24E538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Georgia" pitchFamily="18" charset="0"/>
              </a:rPr>
              <a:t>Pathway Model:  A Tool to Measure Outcomes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191000" y="1828800"/>
            <a:ext cx="3108325" cy="1096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Georgia" pitchFamily="18" charset="0"/>
              </a:rPr>
              <a:t>Target Population - Find those at  greatest risk </a:t>
            </a:r>
            <a:endParaRPr lang="en-US" b="1" u="sng" dirty="0">
              <a:latin typeface="Georgia" pitchFamily="18" charset="0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191000" y="3262313"/>
            <a:ext cx="3108325" cy="1096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Georgia" pitchFamily="18" charset="0"/>
              </a:rPr>
              <a:t>Confirm connection to evidence-based care</a:t>
            </a:r>
          </a:p>
        </p:txBody>
      </p:sp>
      <p:cxnSp>
        <p:nvCxnSpPr>
          <p:cNvPr id="10245" name="Straight Arrow Connector 10"/>
          <p:cNvCxnSpPr>
            <a:cxnSpLocks noChangeShapeType="1"/>
            <a:stCxn id="5123" idx="2"/>
            <a:endCxn id="5124" idx="0"/>
          </p:cNvCxnSpPr>
          <p:nvPr/>
        </p:nvCxnSpPr>
        <p:spPr bwMode="auto">
          <a:xfrm>
            <a:off x="5745163" y="2925763"/>
            <a:ext cx="0" cy="3365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26" name="Rectangle 11"/>
          <p:cNvSpPr>
            <a:spLocks noChangeArrowheads="1"/>
          </p:cNvSpPr>
          <p:nvPr/>
        </p:nvSpPr>
        <p:spPr bwMode="auto">
          <a:xfrm>
            <a:off x="4191000" y="4732338"/>
            <a:ext cx="3108325" cy="10969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Georgia" pitchFamily="18" charset="0"/>
              </a:rPr>
              <a:t>Measure the results</a:t>
            </a:r>
          </a:p>
        </p:txBody>
      </p:sp>
      <p:cxnSp>
        <p:nvCxnSpPr>
          <p:cNvPr id="10247" name="Straight Arrow Connector 19"/>
          <p:cNvCxnSpPr>
            <a:cxnSpLocks noChangeShapeType="1"/>
          </p:cNvCxnSpPr>
          <p:nvPr/>
        </p:nvCxnSpPr>
        <p:spPr bwMode="auto">
          <a:xfrm rot="5400000">
            <a:off x="5560219" y="4574381"/>
            <a:ext cx="381000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990600" y="2078038"/>
            <a:ext cx="190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Georgia" pitchFamily="18" charset="0"/>
                <a:ea typeface="ＭＳ Ｐゴシック" pitchFamily="34" charset="-128"/>
              </a:rPr>
              <a:t>1- </a:t>
            </a:r>
            <a:r>
              <a:rPr lang="en-US" sz="3600" b="1">
                <a:solidFill>
                  <a:srgbClr val="0070C0"/>
                </a:solidFill>
                <a:latin typeface="Georgia" pitchFamily="18" charset="0"/>
                <a:ea typeface="ＭＳ Ｐゴシック" pitchFamily="34" charset="-128"/>
              </a:rPr>
              <a:t>Find</a:t>
            </a:r>
            <a:endParaRPr lang="en-US" sz="4000" b="1">
              <a:solidFill>
                <a:srgbClr val="0070C0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914400" y="3475038"/>
            <a:ext cx="21542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Georgia" pitchFamily="18" charset="0"/>
                <a:ea typeface="ＭＳ Ｐゴシック" pitchFamily="34" charset="-128"/>
              </a:rPr>
              <a:t>2 - Treat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914400" y="4876800"/>
            <a:ext cx="327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Georgia" pitchFamily="18" charset="0"/>
                <a:ea typeface="ＭＳ Ｐゴシック" pitchFamily="34" charset="-128"/>
              </a:rPr>
              <a:t>3 - Measure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FD430-1CAC-4501-B452-019B7278E018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</TotalTime>
  <Words>1026</Words>
  <Application>Microsoft Office PowerPoint</Application>
  <PresentationFormat>On-screen Show (4:3)</PresentationFormat>
  <Paragraphs>287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Calibri</vt:lpstr>
      <vt:lpstr>Arial</vt:lpstr>
      <vt:lpstr>Benguiat Bk BT</vt:lpstr>
      <vt:lpstr>ＭＳ Ｐゴシック</vt:lpstr>
      <vt:lpstr>Courier New</vt:lpstr>
      <vt:lpstr>Wingdings 2</vt:lpstr>
      <vt:lpstr>Georgia</vt:lpstr>
      <vt:lpstr>Times New Roman</vt:lpstr>
      <vt:lpstr>Wingdings</vt:lpstr>
      <vt:lpstr>Office Theme</vt:lpstr>
      <vt:lpstr>Document</vt:lpstr>
      <vt:lpstr>Positively Impacting our Communities-  Collaboration with Patients, Practitioners, Educators and Researchers:  Health Equity Considerations, Community Linkages &amp;  the Pathways Community HUB Model </vt:lpstr>
      <vt:lpstr>Where do we begin?</vt:lpstr>
      <vt:lpstr>Slide 3</vt:lpstr>
      <vt:lpstr>The discourse is changing…</vt:lpstr>
      <vt:lpstr> Community Care System Evolution in MI </vt:lpstr>
      <vt:lpstr>Michigan Pathways to Better Health (MPBH) Demonstration Project</vt:lpstr>
      <vt:lpstr>Pathways</vt:lpstr>
      <vt:lpstr>Slide 8</vt:lpstr>
      <vt:lpstr>Pathway Model:  A Tool to Measure Outcomes</vt:lpstr>
      <vt:lpstr>Slide 10</vt:lpstr>
      <vt:lpstr>“Doing our Own Work” 4 Levels of Oppression and Change</vt:lpstr>
      <vt:lpstr>Slide 12</vt:lpstr>
      <vt:lpstr>Slide 13</vt:lpstr>
    </vt:vector>
  </TitlesOfParts>
  <Company>State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Michigan Pathways to Better Health (MPBH)</dc:title>
  <dc:creator>Curtis, Thomas (DCH)</dc:creator>
  <cp:lastModifiedBy> </cp:lastModifiedBy>
  <cp:revision>32</cp:revision>
  <cp:lastPrinted>2012-11-08T14:06:12Z</cp:lastPrinted>
  <dcterms:created xsi:type="dcterms:W3CDTF">2012-11-07T22:24:11Z</dcterms:created>
  <dcterms:modified xsi:type="dcterms:W3CDTF">2012-12-18T15:39:01Z</dcterms:modified>
</cp:coreProperties>
</file>